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2"/>
  </p:notesMasterIdLst>
  <p:sldIdLst>
    <p:sldId id="256" r:id="rId6"/>
    <p:sldId id="258" r:id="rId7"/>
    <p:sldId id="287" r:id="rId8"/>
    <p:sldId id="297" r:id="rId9"/>
    <p:sldId id="306" r:id="rId10"/>
    <p:sldId id="307" r:id="rId11"/>
    <p:sldId id="304" r:id="rId12"/>
    <p:sldId id="298" r:id="rId13"/>
    <p:sldId id="299" r:id="rId14"/>
    <p:sldId id="300" r:id="rId15"/>
    <p:sldId id="301" r:id="rId16"/>
    <p:sldId id="302" r:id="rId17"/>
    <p:sldId id="303" r:id="rId18"/>
    <p:sldId id="305" r:id="rId19"/>
    <p:sldId id="261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77093" autoAdjust="0"/>
  </p:normalViewPr>
  <p:slideViewPr>
    <p:cSldViewPr snapToGrid="0" snapToObjects="1" showGuides="1">
      <p:cViewPr varScale="1">
        <p:scale>
          <a:sx n="85" d="100"/>
          <a:sy n="85" d="100"/>
        </p:scale>
        <p:origin x="26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800" dirty="0"/>
              <a:t>Apprentice </a:t>
            </a:r>
            <a:r>
              <a:rPr lang="en-AU" sz="1800" dirty="0" smtClean="0"/>
              <a:t>age (at commencement)</a:t>
            </a:r>
            <a:endParaRPr lang="en-AU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E-4F48-94BB-AC2F2D25EE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E-4F48-94BB-AC2F2D25EE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2E-4F48-94BB-AC2F2D25EEBB}"/>
              </c:ext>
            </c:extLst>
          </c:dPt>
          <c:cat>
            <c:strRef>
              <c:f>Sheet1!$A$1:$A$3</c:f>
              <c:strCache>
                <c:ptCount val="3"/>
                <c:pt idx="0">
                  <c:v>Under 20</c:v>
                </c:pt>
                <c:pt idx="1">
                  <c:v>20  to 24</c:v>
                </c:pt>
                <c:pt idx="2">
                  <c:v>25 or older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50</c:v>
                </c:pt>
                <c:pt idx="1">
                  <c:v>28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2E-4F48-94BB-AC2F2D25E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800" dirty="0"/>
              <a:t>Trainee </a:t>
            </a:r>
            <a:r>
              <a:rPr lang="en-AU" sz="1800" dirty="0" smtClean="0"/>
              <a:t>age (at commencement)</a:t>
            </a:r>
            <a:endParaRPr lang="en-AU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0A-4FCB-B7D2-75A741398E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0A-4FCB-B7D2-75A741398E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0A-4FCB-B7D2-75A741398E8D}"/>
              </c:ext>
            </c:extLst>
          </c:dPt>
          <c:cat>
            <c:strRef>
              <c:f>Sheet1!$A$1:$A$3</c:f>
              <c:strCache>
                <c:ptCount val="3"/>
                <c:pt idx="0">
                  <c:v>Under 20</c:v>
                </c:pt>
                <c:pt idx="1">
                  <c:v>20  to 24</c:v>
                </c:pt>
                <c:pt idx="2">
                  <c:v>25 or older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42</c:v>
                </c:pt>
                <c:pt idx="1">
                  <c:v>22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0A-4FCB-B7D2-75A741398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B6F6F-BF66-B147-B528-34B96D2910E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696EE-E175-4144-B35C-D4A1B167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7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Introduction</a:t>
            </a:r>
          </a:p>
          <a:p>
            <a:endParaRPr lang="en-AU" dirty="0" smtClean="0"/>
          </a:p>
          <a:p>
            <a:r>
              <a:rPr lang="en-AU" dirty="0" smtClean="0"/>
              <a:t>Pre</a:t>
            </a:r>
            <a:r>
              <a:rPr lang="en-AU" baseline="0" dirty="0" smtClean="0"/>
              <a:t> amble re caretaker and change of name of the session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696EE-E175-4144-B35C-D4A1B167B9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0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There were</a:t>
            </a:r>
            <a:r>
              <a:rPr lang="en-AU" baseline="0" dirty="0" smtClean="0"/>
              <a:t> 61,000 apprentices and trainees in training as at March 2018 INCVER data).</a:t>
            </a:r>
          </a:p>
          <a:p>
            <a:endParaRPr lang="en-AU" baseline="0" dirty="0" smtClean="0"/>
          </a:p>
          <a:p>
            <a:r>
              <a:rPr lang="en-AU" baseline="0" dirty="0" smtClean="0"/>
              <a:t>Around 1.9 per cent of workers were employed as an apprentice or trainee but this rises to 9.6 per cent in trade occupations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696EE-E175-4144-B35C-D4A1B167B9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Employer sizes are different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696EE-E175-4144-B35C-D4A1B167B9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5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charset="0"/>
                <a:cs typeface="Arial" charset="0"/>
              </a:rPr>
              <a:t>Apprentice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charset="0"/>
                <a:cs typeface="Arial" charset="0"/>
              </a:rPr>
              <a:t>50 per cent under 20 years old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charset="0"/>
                <a:cs typeface="Arial" charset="0"/>
              </a:rPr>
              <a:t>Just over 25 per cent between 20 and 24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charset="0"/>
                <a:cs typeface="Arial" charset="0"/>
              </a:rPr>
              <a:t>Just under 25 per cent 25 or older</a:t>
            </a:r>
          </a:p>
          <a:p>
            <a:endParaRPr lang="en-AU" dirty="0" smtClean="0"/>
          </a:p>
          <a:p>
            <a:r>
              <a:rPr lang="en-AU" dirty="0" smtClean="0"/>
              <a:t>Under 20s down from 63 per cent in 2010</a:t>
            </a:r>
          </a:p>
          <a:p>
            <a:endParaRPr lang="en-AU" dirty="0" smtClean="0"/>
          </a:p>
          <a:p>
            <a:r>
              <a:rPr lang="en-AU" dirty="0" smtClean="0"/>
              <a:t>Gender</a:t>
            </a:r>
            <a:r>
              <a:rPr lang="en-AU" baseline="0" dirty="0" smtClean="0"/>
              <a:t> women mostly in hairdressing and food trades</a:t>
            </a:r>
          </a:p>
          <a:p>
            <a:r>
              <a:rPr lang="en-AU" baseline="0" dirty="0" smtClean="0"/>
              <a:t>Completion rates are lower for women but those that do complete do so faster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696EE-E175-4144-B35C-D4A1B167B9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7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charset="0"/>
                <a:cs typeface="Arial" charset="0"/>
              </a:rPr>
              <a:t>Apprentice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charset="0"/>
                <a:cs typeface="Arial" charset="0"/>
              </a:rPr>
              <a:t>50 per cent under 20 years old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charset="0"/>
                <a:cs typeface="Arial" charset="0"/>
              </a:rPr>
              <a:t>Just over 25 per cent between 20 and 24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charset="0"/>
                <a:cs typeface="Arial" charset="0"/>
              </a:rPr>
              <a:t>Just under 25 per cent 25 or older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 charset="0"/>
                <a:cs typeface="Arial" charset="0"/>
              </a:rPr>
              <a:t>About 8 per cent through GTOS</a:t>
            </a:r>
          </a:p>
          <a:p>
            <a:endParaRPr lang="en-AU" dirty="0" smtClean="0"/>
          </a:p>
          <a:p>
            <a:r>
              <a:rPr lang="en-AU" dirty="0" smtClean="0"/>
              <a:t>Under 20s down from 63 per cent in 2010</a:t>
            </a:r>
          </a:p>
          <a:p>
            <a:endParaRPr lang="en-AU" dirty="0" smtClean="0"/>
          </a:p>
          <a:p>
            <a:r>
              <a:rPr lang="en-AU" dirty="0" smtClean="0"/>
              <a:t>Trainee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Completion best with medium</a:t>
            </a:r>
            <a:r>
              <a:rPr lang="en-AU" baseline="0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696EE-E175-4144-B35C-D4A1B167B9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92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(</a:t>
            </a:r>
            <a:r>
              <a:rPr lang="en-AU" dirty="0" smtClean="0"/>
              <a:t>Necessary</a:t>
            </a:r>
            <a:r>
              <a:rPr lang="en-AU" dirty="0" smtClean="0"/>
              <a:t>) frustration of </a:t>
            </a:r>
            <a:r>
              <a:rPr lang="en-AU" smtClean="0"/>
              <a:t>dates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696EE-E175-4144-B35C-D4A1B167B9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These three things are interlinked - almost an extension of the shared responsibility between apprentice/ employer and training provider.</a:t>
            </a:r>
          </a:p>
          <a:p>
            <a:endParaRPr lang="en-AU" dirty="0" smtClean="0"/>
          </a:p>
          <a:p>
            <a:r>
              <a:rPr lang="en-AU" dirty="0" smtClean="0"/>
              <a:t>The Victorian Skills Commissioner's report noted that ownership by government and industry is a central feature of apprenticeships in countries where they have enjoyed success.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696EE-E175-4144-B35C-D4A1B167B9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89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We’re not short on data about apprenticeships but how do we make that data work better for us.</a:t>
            </a:r>
          </a:p>
          <a:p>
            <a:endParaRPr lang="en-AU" dirty="0" smtClean="0"/>
          </a:p>
          <a:p>
            <a:r>
              <a:rPr lang="en-AU" dirty="0" smtClean="0"/>
              <a:t>Piloting Independent</a:t>
            </a:r>
            <a:r>
              <a:rPr lang="en-AU" baseline="0" dirty="0" smtClean="0"/>
              <a:t> testing 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696EE-E175-4144-B35C-D4A1B167B9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20170" r="7140"/>
          <a:stretch/>
        </p:blipFill>
        <p:spPr>
          <a:xfrm>
            <a:off x="323850" y="1436451"/>
            <a:ext cx="8461375" cy="5061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3" y="1436451"/>
            <a:ext cx="3115218" cy="5158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850" y="370045"/>
            <a:ext cx="8461375" cy="790418"/>
          </a:xfrm>
        </p:spPr>
        <p:txBody>
          <a:bodyPr anchor="t">
            <a:normAutofit/>
          </a:bodyPr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../../../Logos%20Folder/EDUCATION%20&amp;%20TRAINING/PNG%20RGB/VICGOV_EDUCATION_LOGO_GOV_BLUE_RGB.pn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68300"/>
            <a:ext cx="2128493" cy="5537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520824"/>
            <a:ext cx="8461374" cy="460851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5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520825"/>
            <a:ext cx="4032249" cy="460851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3pPr marL="180000" indent="-180000">
              <a:tabLst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16463" y="1520825"/>
            <a:ext cx="4067175" cy="46085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2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w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520825"/>
            <a:ext cx="4032249" cy="460851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3pPr marL="180000" indent="-180000">
              <a:tabLst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16463" y="1520825"/>
            <a:ext cx="4427537" cy="46085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2" y="1520824"/>
            <a:ext cx="2555873" cy="460851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240088" y="1520825"/>
            <a:ext cx="2592387" cy="4608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6192838" y="1520825"/>
            <a:ext cx="2590800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10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 userDrawn="1">
          <p15:clr>
            <a:srgbClr val="FBAE40"/>
          </p15:clr>
        </p15:guide>
        <p15:guide id="2" pos="390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2" y="1520824"/>
            <a:ext cx="2555873" cy="460851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240088" y="1520825"/>
            <a:ext cx="2592387" cy="4608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6192838" y="1520825"/>
            <a:ext cx="2951162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3674">
          <p15:clr>
            <a:srgbClr val="FBAE40"/>
          </p15:clr>
        </p15:guide>
        <p15:guide id="2" pos="39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56"/>
          <a:stretch/>
        </p:blipFill>
        <p:spPr>
          <a:xfrm>
            <a:off x="867029" y="0"/>
            <a:ext cx="8276971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6678118" cy="6858000"/>
          </a:xfrm>
          <a:custGeom>
            <a:avLst/>
            <a:gdLst>
              <a:gd name="connsiteX0" fmla="*/ 0 w 6678118"/>
              <a:gd name="connsiteY0" fmla="*/ 0 h 6858000"/>
              <a:gd name="connsiteX1" fmla="*/ 6678118 w 6678118"/>
              <a:gd name="connsiteY1" fmla="*/ 0 h 6858000"/>
              <a:gd name="connsiteX2" fmla="*/ 6678118 w 6678118"/>
              <a:gd name="connsiteY2" fmla="*/ 6858000 h 6858000"/>
              <a:gd name="connsiteX3" fmla="*/ 0 w 6678118"/>
              <a:gd name="connsiteY3" fmla="*/ 6858000 h 6858000"/>
              <a:gd name="connsiteX4" fmla="*/ 0 w 6678118"/>
              <a:gd name="connsiteY4" fmla="*/ 0 h 6858000"/>
              <a:gd name="connsiteX0" fmla="*/ 0 w 6678118"/>
              <a:gd name="connsiteY0" fmla="*/ 0 h 6858000"/>
              <a:gd name="connsiteX1" fmla="*/ 2690734 w 6678118"/>
              <a:gd name="connsiteY1" fmla="*/ 22485 h 6858000"/>
              <a:gd name="connsiteX2" fmla="*/ 6678118 w 6678118"/>
              <a:gd name="connsiteY2" fmla="*/ 6858000 h 6858000"/>
              <a:gd name="connsiteX3" fmla="*/ 0 w 6678118"/>
              <a:gd name="connsiteY3" fmla="*/ 6858000 h 6858000"/>
              <a:gd name="connsiteX4" fmla="*/ 0 w 6678118"/>
              <a:gd name="connsiteY4" fmla="*/ 0 h 6858000"/>
              <a:gd name="connsiteX0" fmla="*/ 0 w 6678118"/>
              <a:gd name="connsiteY0" fmla="*/ 0 h 6858000"/>
              <a:gd name="connsiteX1" fmla="*/ 3425252 w 6678118"/>
              <a:gd name="connsiteY1" fmla="*/ 7495 h 6858000"/>
              <a:gd name="connsiteX2" fmla="*/ 6678118 w 6678118"/>
              <a:gd name="connsiteY2" fmla="*/ 6858000 h 6858000"/>
              <a:gd name="connsiteX3" fmla="*/ 0 w 6678118"/>
              <a:gd name="connsiteY3" fmla="*/ 6858000 h 6858000"/>
              <a:gd name="connsiteX4" fmla="*/ 0 w 6678118"/>
              <a:gd name="connsiteY4" fmla="*/ 0 h 6858000"/>
              <a:gd name="connsiteX0" fmla="*/ 0 w 6678118"/>
              <a:gd name="connsiteY0" fmla="*/ 0 h 6858000"/>
              <a:gd name="connsiteX1" fmla="*/ 3425252 w 6678118"/>
              <a:gd name="connsiteY1" fmla="*/ 0 h 6858000"/>
              <a:gd name="connsiteX2" fmla="*/ 6678118 w 6678118"/>
              <a:gd name="connsiteY2" fmla="*/ 6858000 h 6858000"/>
              <a:gd name="connsiteX3" fmla="*/ 0 w 6678118"/>
              <a:gd name="connsiteY3" fmla="*/ 6858000 h 6858000"/>
              <a:gd name="connsiteX4" fmla="*/ 0 w 66781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8118" h="6858000">
                <a:moveTo>
                  <a:pt x="0" y="0"/>
                </a:moveTo>
                <a:lnTo>
                  <a:pt x="3425252" y="0"/>
                </a:lnTo>
                <a:lnTo>
                  <a:pt x="667811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9"/>
          <a:stretch/>
        </p:blipFill>
        <p:spPr>
          <a:xfrm>
            <a:off x="323850" y="6312688"/>
            <a:ext cx="1223432" cy="356400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2673350"/>
            <a:ext cx="4032250" cy="1187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61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2673350"/>
            <a:ext cx="4032250" cy="1187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0"/>
            <a:ext cx="2365248" cy="498652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766560" y="0"/>
            <a:ext cx="2377440" cy="5029200"/>
          </a:xfrm>
          <a:custGeom>
            <a:avLst/>
            <a:gdLst>
              <a:gd name="connsiteX0" fmla="*/ 0 w 2377440"/>
              <a:gd name="connsiteY0" fmla="*/ 0 h 5029200"/>
              <a:gd name="connsiteX1" fmla="*/ 2377440 w 2377440"/>
              <a:gd name="connsiteY1" fmla="*/ 0 h 5029200"/>
              <a:gd name="connsiteX2" fmla="*/ 2377440 w 2377440"/>
              <a:gd name="connsiteY2" fmla="*/ 5029200 h 5029200"/>
              <a:gd name="connsiteX3" fmla="*/ 0 w 2377440"/>
              <a:gd name="connsiteY3" fmla="*/ 5029200 h 5029200"/>
              <a:gd name="connsiteX4" fmla="*/ 0 w 2377440"/>
              <a:gd name="connsiteY4" fmla="*/ 0 h 5029200"/>
              <a:gd name="connsiteX0" fmla="*/ 0 w 2377440"/>
              <a:gd name="connsiteY0" fmla="*/ 0 h 5029200"/>
              <a:gd name="connsiteX1" fmla="*/ 2377440 w 2377440"/>
              <a:gd name="connsiteY1" fmla="*/ 0 h 5029200"/>
              <a:gd name="connsiteX2" fmla="*/ 2377440 w 2377440"/>
              <a:gd name="connsiteY2" fmla="*/ 5029200 h 5029200"/>
              <a:gd name="connsiteX3" fmla="*/ 0 w 2377440"/>
              <a:gd name="connsiteY3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5029200">
                <a:moveTo>
                  <a:pt x="0" y="0"/>
                </a:moveTo>
                <a:lnTo>
                  <a:pt x="2377440" y="0"/>
                </a:lnTo>
                <a:lnTo>
                  <a:pt x="2377440" y="5029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9"/>
          <a:stretch/>
        </p:blipFill>
        <p:spPr>
          <a:xfrm>
            <a:off x="323850" y="6312688"/>
            <a:ext cx="1223432" cy="3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5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3850" y="5172075"/>
            <a:ext cx="5148263" cy="1497013"/>
          </a:xfrm>
        </p:spPr>
        <p:txBody>
          <a:bodyPr anchor="b" anchorCtr="0"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9"/>
          <a:stretch/>
        </p:blipFill>
        <p:spPr>
          <a:xfrm>
            <a:off x="7669530" y="6312688"/>
            <a:ext cx="1223432" cy="3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0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851" y="372130"/>
            <a:ext cx="8460150" cy="78833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323849" y="1520824"/>
            <a:ext cx="8460151" cy="46085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47229" y="6315262"/>
            <a:ext cx="4367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A24533-5F6B-C74A-A407-C6E152561DB3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 descr="../../../Logos%20Folder/EDUCATION%20&amp;%20TRAINING/PNG%20RGB/VICGOV_EDUCATION_LOGO_GOV_BLUE_RGB.pn"/>
          <p:cNvPicPr/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6315262"/>
            <a:ext cx="1360019" cy="353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32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86" r:id="rId4"/>
    <p:sldLayoutId id="2147483675" r:id="rId5"/>
    <p:sldLayoutId id="2147483687" r:id="rId6"/>
    <p:sldLayoutId id="2147483673" r:id="rId7"/>
    <p:sldLayoutId id="2147483663" r:id="rId8"/>
    <p:sldLayoutId id="214748368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i="0" kern="1200" baseline="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500"/>
        </a:spcBef>
        <a:buFont typeface=".AppleSystemUIFont" charset="-120"/>
        <a:buChar char="-"/>
        <a:defRPr sz="14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Courier New" charset="0"/>
        <a:buChar char="o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 userDrawn="1">
          <p15:clr>
            <a:srgbClr val="F26B43"/>
          </p15:clr>
        </p15:guide>
        <p15:guide id="2" pos="1587" userDrawn="1">
          <p15:clr>
            <a:srgbClr val="F26B43"/>
          </p15:clr>
        </p15:guide>
        <p15:guide id="3" pos="1360" userDrawn="1">
          <p15:clr>
            <a:srgbClr val="F26B43"/>
          </p15:clr>
        </p15:guide>
        <p15:guide id="4" pos="2971" userDrawn="1">
          <p15:clr>
            <a:srgbClr val="F26B43"/>
          </p15:clr>
        </p15:guide>
        <p15:guide id="5" pos="2744" userDrawn="1">
          <p15:clr>
            <a:srgbClr val="F26B43"/>
          </p15:clr>
        </p15:guide>
        <p15:guide id="6" pos="5534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pos="4377" userDrawn="1">
          <p15:clr>
            <a:srgbClr val="F26B43"/>
          </p15:clr>
        </p15:guide>
        <p15:guide id="9" pos="4127" userDrawn="1">
          <p15:clr>
            <a:srgbClr val="F26B43"/>
          </p15:clr>
        </p15:guide>
        <p15:guide id="10" pos="1814" userDrawn="1">
          <p15:clr>
            <a:srgbClr val="F26B43"/>
          </p15:clr>
        </p15:guide>
        <p15:guide id="11" pos="2041" userDrawn="1">
          <p15:clr>
            <a:srgbClr val="F26B43"/>
          </p15:clr>
        </p15:guide>
        <p15:guide id="12" orient="horz" pos="731" userDrawn="1">
          <p15:clr>
            <a:srgbClr val="F26B43"/>
          </p15:clr>
        </p15:guide>
        <p15:guide id="13" orient="horz" pos="958" userDrawn="1">
          <p15:clr>
            <a:srgbClr val="F26B43"/>
          </p15:clr>
        </p15:guide>
        <p15:guide id="14" orient="horz" pos="4201" userDrawn="1">
          <p15:clr>
            <a:srgbClr val="F26B43"/>
          </p15:clr>
        </p15:guide>
        <p15:guide id="15" orient="horz" pos="3974" userDrawn="1">
          <p15:clr>
            <a:srgbClr val="F26B43"/>
          </p15:clr>
        </p15:guide>
        <p15:guide id="16" orient="horz" pos="3861" userDrawn="1">
          <p15:clr>
            <a:srgbClr val="F26B43"/>
          </p15:clr>
        </p15:guide>
        <p15:guide id="17" orient="horz" pos="2432" userDrawn="1">
          <p15:clr>
            <a:srgbClr val="F26B43"/>
          </p15:clr>
        </p15:guide>
        <p15:guide id="18" orient="horz" pos="16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658204"/>
            <a:ext cx="8461375" cy="790418"/>
          </a:xfrm>
        </p:spPr>
        <p:txBody>
          <a:bodyPr>
            <a:normAutofit/>
          </a:bodyPr>
          <a:lstStyle/>
          <a:p>
            <a:r>
              <a:rPr lang="en-US" dirty="0" err="1" smtClean="0"/>
              <a:t>OctoberVET</a:t>
            </a:r>
            <a:r>
              <a:rPr lang="en-US" dirty="0" smtClean="0"/>
              <a:t> – Questions and considerations for </a:t>
            </a:r>
            <a:br>
              <a:rPr lang="en-US" dirty="0" smtClean="0"/>
            </a:br>
            <a:r>
              <a:rPr lang="en-US" dirty="0" smtClean="0"/>
              <a:t>Victorian (and Australian) apprenticeships and traineeships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AU" sz="2400" dirty="0" smtClean="0"/>
              <a:t>Apprenticeship </a:t>
            </a:r>
            <a:r>
              <a:rPr lang="en-AU" sz="2400" dirty="0"/>
              <a:t>and </a:t>
            </a:r>
            <a:r>
              <a:rPr lang="en-AU" sz="2400" dirty="0" smtClean="0"/>
              <a:t>traineeship issues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520824"/>
            <a:ext cx="7834966" cy="4608514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Issues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Completion </a:t>
            </a:r>
            <a:r>
              <a:rPr lang="en-AU" dirty="0">
                <a:solidFill>
                  <a:schemeClr val="tx2"/>
                </a:solidFill>
              </a:rPr>
              <a:t>rates, whilst higher than the rest of VET, are still low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Commencements are declining, particular in traineeships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Arrangements continue to be lockstep </a:t>
            </a:r>
            <a:r>
              <a:rPr lang="en-AU" dirty="0">
                <a:solidFill>
                  <a:schemeClr val="tx2"/>
                </a:solidFill>
              </a:rPr>
              <a:t>without </a:t>
            </a:r>
            <a:r>
              <a:rPr lang="en-AU" dirty="0" smtClean="0">
                <a:solidFill>
                  <a:schemeClr val="tx2"/>
                </a:solidFill>
              </a:rPr>
              <a:t>the necessary flexibility</a:t>
            </a:r>
            <a:endParaRPr lang="en-AU" dirty="0">
              <a:solidFill>
                <a:schemeClr val="tx2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Diversity is poor, especially in apprenticeships, with many underrepresented groups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26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AU" sz="2400" dirty="0" smtClean="0"/>
              <a:t>Apprenticeship </a:t>
            </a:r>
            <a:r>
              <a:rPr lang="en-AU" sz="2400" dirty="0"/>
              <a:t>and </a:t>
            </a:r>
            <a:r>
              <a:rPr lang="en-AU" sz="2400" dirty="0" smtClean="0"/>
              <a:t>traineeship issues (continued)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520824"/>
            <a:ext cx="7834966" cy="4608514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Contributing factors</a:t>
            </a:r>
            <a:endParaRPr lang="en-AU" dirty="0">
              <a:solidFill>
                <a:schemeClr val="tx2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</a:rPr>
              <a:t>Complexity </a:t>
            </a:r>
            <a:r>
              <a:rPr lang="en-AU" dirty="0">
                <a:solidFill>
                  <a:schemeClr val="tx2"/>
                </a:solidFill>
              </a:rPr>
              <a:t>of apprenticeship/traineeship systems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Increased costs for employers (particularly for apprenticeships)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Poor recruitment/supervision of apprentices/trainees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Some poor quality arrangements (i.e. driven by use of low </a:t>
            </a:r>
            <a:r>
              <a:rPr lang="en-AU" dirty="0" smtClean="0">
                <a:solidFill>
                  <a:schemeClr val="tx2"/>
                </a:solidFill>
              </a:rPr>
              <a:t>wages)</a:t>
            </a:r>
            <a:endParaRPr lang="en-AU" dirty="0">
              <a:solidFill>
                <a:schemeClr val="tx2"/>
              </a:solidFill>
            </a:endParaRP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96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AU" sz="2400" dirty="0" smtClean="0"/>
              <a:t>How do we make them better?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520824"/>
            <a:ext cx="7834966" cy="460851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AU" dirty="0">
                <a:solidFill>
                  <a:schemeClr val="tx2"/>
                </a:solidFill>
              </a:rPr>
              <a:t>If we say apprenticeships and traineeships are a good model, but one that has issues, how do we make them better?</a:t>
            </a:r>
          </a:p>
          <a:p>
            <a:pPr lvl="0">
              <a:spcBef>
                <a:spcPts val="0"/>
              </a:spcBef>
            </a:pPr>
            <a:endParaRPr lang="en-AU" dirty="0">
              <a:solidFill>
                <a:schemeClr val="tx2"/>
              </a:solidFill>
            </a:endParaRPr>
          </a:p>
          <a:p>
            <a:pPr lvl="0">
              <a:spcBef>
                <a:spcPts val="0"/>
              </a:spcBef>
            </a:pPr>
            <a:r>
              <a:rPr lang="en-AU" dirty="0">
                <a:solidFill>
                  <a:schemeClr val="tx2"/>
                </a:solidFill>
              </a:rPr>
              <a:t>The Victorian Skills </a:t>
            </a:r>
            <a:r>
              <a:rPr lang="en-AU" dirty="0" smtClean="0">
                <a:solidFill>
                  <a:schemeClr val="tx2"/>
                </a:solidFill>
              </a:rPr>
              <a:t>Commissioner’s </a:t>
            </a:r>
            <a:r>
              <a:rPr lang="en-AU" dirty="0">
                <a:solidFill>
                  <a:schemeClr val="tx2"/>
                </a:solidFill>
              </a:rPr>
              <a:t>A</a:t>
            </a:r>
            <a:r>
              <a:rPr lang="en-AU" dirty="0" smtClean="0">
                <a:solidFill>
                  <a:schemeClr val="tx2"/>
                </a:solidFill>
              </a:rPr>
              <a:t>pprenticeship and Traineeship taskforce proposed </a:t>
            </a:r>
            <a:r>
              <a:rPr lang="en-AU" dirty="0">
                <a:solidFill>
                  <a:schemeClr val="tx2"/>
                </a:solidFill>
              </a:rPr>
              <a:t>we need to:</a:t>
            </a:r>
          </a:p>
          <a:p>
            <a:pPr marL="457200" lvl="1">
              <a:spcBef>
                <a:spcPts val="0"/>
              </a:spcBef>
            </a:pPr>
            <a:endParaRPr lang="en-AU" sz="200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tx2"/>
                </a:solidFill>
              </a:rPr>
              <a:t>Build a culture of co-investment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tx2"/>
                </a:solidFill>
              </a:rPr>
              <a:t>Renew the focus on quality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tx2"/>
                </a:solidFill>
              </a:rPr>
              <a:t>Elevate the status of apprenticeships and traineeships 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00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AU" sz="2400" dirty="0" smtClean="0"/>
              <a:t>How do we make them better (continued)?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520824"/>
            <a:ext cx="7834966" cy="4608514"/>
          </a:xfrm>
        </p:spPr>
        <p:txBody>
          <a:bodyPr>
            <a:normAutofit/>
          </a:bodyPr>
          <a:lstStyle/>
          <a:p>
            <a:r>
              <a:rPr lang="en-AU" smtClean="0">
                <a:solidFill>
                  <a:schemeClr val="tx2"/>
                </a:solidFill>
              </a:rPr>
              <a:t>The actions recommended by the Victorian Skills Commissioner included: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1" smtClean="0">
                <a:solidFill>
                  <a:schemeClr val="tx2"/>
                </a:solidFill>
              </a:rPr>
              <a:t>Better demand </a:t>
            </a:r>
            <a:r>
              <a:rPr lang="en-AU" smtClean="0">
                <a:solidFill>
                  <a:schemeClr val="tx2"/>
                </a:solidFill>
              </a:rPr>
              <a:t>data to inform decision-making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1" smtClean="0">
                <a:solidFill>
                  <a:schemeClr val="tx2"/>
                </a:solidFill>
              </a:rPr>
              <a:t>Targeted pilots </a:t>
            </a:r>
            <a:r>
              <a:rPr lang="en-AU" smtClean="0">
                <a:solidFill>
                  <a:schemeClr val="tx2"/>
                </a:solidFill>
              </a:rPr>
              <a:t>to test approaches for strategic, cultural change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1" smtClean="0">
                <a:solidFill>
                  <a:schemeClr val="tx2"/>
                </a:solidFill>
              </a:rPr>
              <a:t>Proactive programs </a:t>
            </a:r>
            <a:r>
              <a:rPr lang="en-AU" smtClean="0">
                <a:solidFill>
                  <a:schemeClr val="tx2"/>
                </a:solidFill>
              </a:rPr>
              <a:t>to embed quality into the apprenticeships and traineeships model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1" smtClean="0">
                <a:solidFill>
                  <a:schemeClr val="tx2"/>
                </a:solidFill>
              </a:rPr>
              <a:t>Convincing campaigns </a:t>
            </a:r>
            <a:r>
              <a:rPr lang="en-AU" smtClean="0">
                <a:solidFill>
                  <a:schemeClr val="tx2"/>
                </a:solidFill>
              </a:rPr>
              <a:t>to publicly relaunch apprenticeships and traineeships 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8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AU" sz="2400" dirty="0" smtClean="0"/>
              <a:t>International perspectives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775" y="1019379"/>
            <a:ext cx="7834966" cy="4608514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>
                <a:solidFill>
                  <a:schemeClr val="tx2"/>
                </a:solidFill>
              </a:rPr>
              <a:t>The OECD recently released a report on Seven Questions about apprenticeships:</a:t>
            </a:r>
          </a:p>
          <a:p>
            <a:pPr marL="457200" indent="-457200">
              <a:buAutoNum type="arabicParenR"/>
            </a:pPr>
            <a:r>
              <a:rPr lang="en-AU" dirty="0" smtClean="0">
                <a:solidFill>
                  <a:schemeClr val="tx2"/>
                </a:solidFill>
              </a:rPr>
              <a:t>Can apprenticeships provide a useful contribution in every country?</a:t>
            </a:r>
          </a:p>
          <a:p>
            <a:pPr marL="457200" indent="-457200">
              <a:buAutoNum type="arabicParenR"/>
            </a:pPr>
            <a:r>
              <a:rPr lang="en-AU" dirty="0" smtClean="0">
                <a:solidFill>
                  <a:schemeClr val="tx2"/>
                </a:solidFill>
              </a:rPr>
              <a:t>Should employers receive financial incentives to provide apprenticeships?</a:t>
            </a:r>
          </a:p>
          <a:p>
            <a:pPr marL="457200" indent="-457200">
              <a:buAutoNum type="arabicParenR"/>
            </a:pPr>
            <a:r>
              <a:rPr lang="en-AU" dirty="0" smtClean="0">
                <a:solidFill>
                  <a:schemeClr val="tx2"/>
                </a:solidFill>
              </a:rPr>
              <a:t>What is the right wage for apprentices?</a:t>
            </a:r>
          </a:p>
          <a:p>
            <a:pPr marL="457200" indent="-457200">
              <a:buAutoNum type="arabicParenR"/>
            </a:pPr>
            <a:r>
              <a:rPr lang="en-AU" dirty="0" smtClean="0">
                <a:solidFill>
                  <a:schemeClr val="tx2"/>
                </a:solidFill>
              </a:rPr>
              <a:t>How long should an apprenticeship last?</a:t>
            </a:r>
          </a:p>
          <a:p>
            <a:pPr marL="457200" indent="-457200">
              <a:buAutoNum type="arabicParenR"/>
            </a:pPr>
            <a:r>
              <a:rPr lang="en-AU" dirty="0" smtClean="0">
                <a:solidFill>
                  <a:schemeClr val="tx2"/>
                </a:solidFill>
              </a:rPr>
              <a:t>How to ensure a good learning experience at work?</a:t>
            </a:r>
          </a:p>
          <a:p>
            <a:pPr marL="457200" indent="-457200">
              <a:buAutoNum type="arabicParenR"/>
            </a:pPr>
            <a:r>
              <a:rPr lang="en-AU" dirty="0" smtClean="0">
                <a:solidFill>
                  <a:schemeClr val="tx2"/>
                </a:solidFill>
              </a:rPr>
              <a:t>How to make apprenticeships work for youth at risk?</a:t>
            </a:r>
          </a:p>
          <a:p>
            <a:pPr marL="457200" indent="-457200">
              <a:buAutoNum type="arabicParenR"/>
            </a:pPr>
            <a:r>
              <a:rPr lang="en-AU" dirty="0" smtClean="0">
                <a:solidFill>
                  <a:schemeClr val="tx2"/>
                </a:solidFill>
              </a:rPr>
              <a:t>How to attract potential apprentices?</a:t>
            </a:r>
          </a:p>
          <a:p>
            <a:pPr marL="457200" indent="-457200">
              <a:buAutoNum type="arabicParenR"/>
            </a:pPr>
            <a:endParaRPr lang="en-AU" dirty="0">
              <a:solidFill>
                <a:schemeClr val="tx2"/>
              </a:solidFill>
            </a:endParaRPr>
          </a:p>
          <a:p>
            <a:r>
              <a:rPr lang="en-AU" dirty="0" smtClean="0">
                <a:solidFill>
                  <a:schemeClr val="tx2"/>
                </a:solidFill>
              </a:rPr>
              <a:t>With the exception of the first question, these are all key questions for the Australian apprenticeship system.</a:t>
            </a:r>
          </a:p>
        </p:txBody>
      </p:sp>
    </p:spTree>
    <p:extLst>
      <p:ext uri="{BB962C8B-B14F-4D97-AF65-F5344CB8AC3E}">
        <p14:creationId xmlns:p14="http://schemas.microsoft.com/office/powerpoint/2010/main" val="18002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6359" lvl="0" indent="-316359" defTabSz="843967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AU" dirty="0">
                <a:solidFill>
                  <a:schemeClr val="tx2"/>
                </a:solidFill>
              </a:rPr>
              <a:t>Implementing government apprenticeship and traineeship policy and commitments</a:t>
            </a:r>
          </a:p>
          <a:p>
            <a:pPr marL="316359" lvl="0" indent="-316359" defTabSz="843967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AU" dirty="0">
                <a:solidFill>
                  <a:schemeClr val="tx2"/>
                </a:solidFill>
              </a:rPr>
              <a:t>Providing advice to the Minister on apprenticeships and traineeships</a:t>
            </a:r>
          </a:p>
          <a:p>
            <a:pPr marL="316359" lvl="0" indent="-316359" defTabSz="843967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AU" dirty="0">
                <a:solidFill>
                  <a:schemeClr val="tx2"/>
                </a:solidFill>
              </a:rPr>
              <a:t>Looking at strategies for quality apprenticeships and traineeships (from start through to completion)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104DC944-564A-0346-B1D4-05DBD2DF30F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463" y="1522015"/>
            <a:ext cx="4427537" cy="4606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0302"/>
          <a:stretch/>
        </p:blipFill>
        <p:spPr>
          <a:xfrm>
            <a:off x="4716463" y="3283348"/>
            <a:ext cx="1380427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3850" y="2216150"/>
            <a:ext cx="4032250" cy="1187450"/>
          </a:xfrm>
        </p:spPr>
        <p:txBody>
          <a:bodyPr>
            <a:noAutofit/>
          </a:bodyPr>
          <a:lstStyle/>
          <a:p>
            <a:r>
              <a:rPr lang="en-AU" sz="1100" dirty="0"/>
              <a:t>Carl </a:t>
            </a:r>
            <a:r>
              <a:rPr lang="en-AU" sz="1100" dirty="0" smtClean="0"/>
              <a:t>Walsh | Manager, Apprenticeships and Traineeships</a:t>
            </a:r>
          </a:p>
          <a:p>
            <a:r>
              <a:rPr lang="en-AU" sz="1100" dirty="0" smtClean="0"/>
              <a:t>Engagement </a:t>
            </a:r>
            <a:r>
              <a:rPr lang="en-AU" sz="1100" dirty="0"/>
              <a:t>Participation &amp; Inclusion Division | Higher Education and Skills Group</a:t>
            </a:r>
          </a:p>
          <a:p>
            <a:r>
              <a:rPr lang="en-AU" sz="1100" dirty="0"/>
              <a:t>Department of Education and Training</a:t>
            </a:r>
          </a:p>
          <a:p>
            <a:endParaRPr lang="en-AU" sz="1100" dirty="0"/>
          </a:p>
          <a:p>
            <a:r>
              <a:rPr lang="en-AU" sz="1100" dirty="0"/>
              <a:t>P: (03) 7022 1650</a:t>
            </a:r>
          </a:p>
          <a:p>
            <a:r>
              <a:rPr lang="en-AU" sz="1100" dirty="0" smtClean="0"/>
              <a:t>E</a:t>
            </a:r>
            <a:r>
              <a:rPr lang="en-AU" sz="1100" dirty="0"/>
              <a:t>: walsh.carl.a@edumail.vic.gov.au</a:t>
            </a:r>
          </a:p>
          <a:p>
            <a:r>
              <a:rPr lang="en-AU" sz="1100" dirty="0"/>
              <a:t>W: www.education.vic.gov.au</a:t>
            </a:r>
          </a:p>
        </p:txBody>
      </p:sp>
    </p:spTree>
    <p:extLst>
      <p:ext uri="{BB962C8B-B14F-4D97-AF65-F5344CB8AC3E}">
        <p14:creationId xmlns:p14="http://schemas.microsoft.com/office/powerpoint/2010/main" val="6832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400" dirty="0" smtClean="0"/>
              <a:t>Apprenticeship and Traineeships</a:t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520824"/>
            <a:ext cx="7834966" cy="4608514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AU" sz="2215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What </a:t>
            </a:r>
            <a:r>
              <a:rPr lang="en-AU" sz="221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is an apprenticeship or traineeship?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AU" sz="221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AU" sz="2215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hat’s </a:t>
            </a:r>
            <a:r>
              <a:rPr lang="en-AU" sz="221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 difference between them?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15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Characteristics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215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System roles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AU" sz="2215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AU" sz="221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case for apprenticeships and traineeships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AU" sz="2215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Apprenticeship </a:t>
            </a:r>
            <a:r>
              <a:rPr lang="en-AU" sz="221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AU" sz="2215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traineeship </a:t>
            </a:r>
            <a:r>
              <a:rPr lang="en-AU" sz="221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issues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AU" sz="2215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How do we make them better</a:t>
            </a:r>
            <a:r>
              <a:rPr lang="en-AU" sz="2215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AU" sz="2215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International perspectives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AU" sz="2215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Our role</a:t>
            </a:r>
            <a:endParaRPr lang="en-AU" sz="2215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23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82" y="2163792"/>
            <a:ext cx="3590855" cy="2597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apprenticeship or traineeship?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9037" y="1481840"/>
            <a:ext cx="3723402" cy="3765212"/>
          </a:xfrm>
          <a:prstGeom prst="rect">
            <a:avLst/>
          </a:prstGeom>
        </p:spPr>
        <p:txBody>
          <a:bodyPr>
            <a:noAutofit/>
          </a:bodyPr>
          <a:lstStyle>
            <a:lvl1pPr marL="211637" indent="-211637" algn="l" defTabSz="846548" rtl="0" eaLnBrk="1" latinLnBrk="0" hangingPunct="1">
              <a:lnSpc>
                <a:spcPct val="90000"/>
              </a:lnSpc>
              <a:spcBef>
                <a:spcPts val="926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0" indent="-211637" algn="l" defTabSz="846548" rtl="0" eaLnBrk="1" latinLnBrk="0" hangingPunct="1">
              <a:lnSpc>
                <a:spcPct val="90000"/>
              </a:lnSpc>
              <a:spcBef>
                <a:spcPts val="463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8185" indent="-211637" algn="l" defTabSz="846548" rtl="0" eaLnBrk="1" latinLnBrk="0" hangingPunct="1">
              <a:lnSpc>
                <a:spcPct val="90000"/>
              </a:lnSpc>
              <a:spcBef>
                <a:spcPts val="463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459" indent="-211637" algn="l" defTabSz="846548" rtl="0" eaLnBrk="1" latinLnBrk="0" hangingPunct="1">
              <a:lnSpc>
                <a:spcPct val="90000"/>
              </a:lnSpc>
              <a:spcBef>
                <a:spcPts val="463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4734" indent="-211637" algn="l" defTabSz="846548" rtl="0" eaLnBrk="1" latinLnBrk="0" hangingPunct="1">
              <a:lnSpc>
                <a:spcPct val="90000"/>
              </a:lnSpc>
              <a:spcBef>
                <a:spcPts val="463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8007" indent="-211637" algn="l" defTabSz="846548" rtl="0" eaLnBrk="1" latinLnBrk="0" hangingPunct="1">
              <a:lnSpc>
                <a:spcPct val="90000"/>
              </a:lnSpc>
              <a:spcBef>
                <a:spcPts val="463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1281" indent="-211637" algn="l" defTabSz="846548" rtl="0" eaLnBrk="1" latinLnBrk="0" hangingPunct="1">
              <a:lnSpc>
                <a:spcPct val="90000"/>
              </a:lnSpc>
              <a:spcBef>
                <a:spcPts val="463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4555" indent="-211637" algn="l" defTabSz="846548" rtl="0" eaLnBrk="1" latinLnBrk="0" hangingPunct="1">
              <a:lnSpc>
                <a:spcPct val="90000"/>
              </a:lnSpc>
              <a:spcBef>
                <a:spcPts val="463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7828" indent="-211637" algn="l" defTabSz="846548" rtl="0" eaLnBrk="1" latinLnBrk="0" hangingPunct="1">
              <a:lnSpc>
                <a:spcPct val="90000"/>
              </a:lnSpc>
              <a:spcBef>
                <a:spcPts val="463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276225">
              <a:spcAft>
                <a:spcPts val="300"/>
              </a:spcAft>
              <a:defRPr/>
            </a:pPr>
            <a:r>
              <a:rPr lang="en-AU" sz="2215" dirty="0" smtClean="0">
                <a:solidFill>
                  <a:schemeClr val="tx2"/>
                </a:solidFill>
              </a:rPr>
              <a:t>An agreement between an employer and their employee (the apprentice or trainee)</a:t>
            </a:r>
          </a:p>
          <a:p>
            <a:pPr marL="361950" lvl="1" indent="-276225">
              <a:spcAft>
                <a:spcPts val="300"/>
              </a:spcAft>
              <a:defRPr/>
            </a:pPr>
            <a:r>
              <a:rPr lang="en-AU" sz="2215" dirty="0" smtClean="0">
                <a:solidFill>
                  <a:schemeClr val="tx2"/>
                </a:solidFill>
              </a:rPr>
              <a:t>The apprentice or trainee is enrolled with a Registered Training Organisation</a:t>
            </a:r>
            <a:endParaRPr lang="en-AU" sz="2215" dirty="0">
              <a:solidFill>
                <a:schemeClr val="tx2"/>
              </a:solidFill>
            </a:endParaRPr>
          </a:p>
          <a:p>
            <a:pPr marL="361950" lvl="1" indent="-276225">
              <a:spcAft>
                <a:spcPts val="300"/>
              </a:spcAft>
              <a:defRPr/>
            </a:pPr>
            <a:r>
              <a:rPr lang="en-AU" sz="2215" dirty="0" smtClean="0">
                <a:solidFill>
                  <a:schemeClr val="tx2"/>
                </a:solidFill>
              </a:rPr>
              <a:t>The </a:t>
            </a:r>
            <a:r>
              <a:rPr lang="en-AU" sz="2215" dirty="0">
                <a:solidFill>
                  <a:schemeClr val="tx2"/>
                </a:solidFill>
              </a:rPr>
              <a:t>three-way relationship is </a:t>
            </a:r>
            <a:r>
              <a:rPr lang="en-AU" sz="2215" dirty="0" smtClean="0">
                <a:solidFill>
                  <a:schemeClr val="tx2"/>
                </a:solidFill>
              </a:rPr>
              <a:t>key to success</a:t>
            </a:r>
            <a:endParaRPr lang="en-AU" sz="2215" dirty="0">
              <a:solidFill>
                <a:schemeClr val="tx2"/>
              </a:solidFill>
            </a:endParaRPr>
          </a:p>
          <a:p>
            <a:pPr marL="390723" lvl="1" indent="0">
              <a:buNone/>
            </a:pPr>
            <a:endParaRPr lang="en-AU" sz="2031" dirty="0" smtClean="0">
              <a:solidFill>
                <a:schemeClr val="tx2"/>
              </a:solidFill>
            </a:endParaRPr>
          </a:p>
          <a:p>
            <a:pPr lvl="1"/>
            <a:endParaRPr lang="en-AU" sz="2215" dirty="0"/>
          </a:p>
        </p:txBody>
      </p:sp>
      <p:sp>
        <p:nvSpPr>
          <p:cNvPr id="16" name="Rounded Rectangle 15"/>
          <p:cNvSpPr/>
          <p:nvPr/>
        </p:nvSpPr>
        <p:spPr>
          <a:xfrm>
            <a:off x="4932473" y="3816937"/>
            <a:ext cx="3709977" cy="610852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BC95C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19531" y="1245544"/>
            <a:ext cx="3572089" cy="4460674"/>
            <a:chOff x="-4011824" y="1706874"/>
            <a:chExt cx="3275455" cy="2612744"/>
          </a:xfrm>
          <a:solidFill>
            <a:srgbClr val="51C3F9">
              <a:lumMod val="20000"/>
              <a:lumOff val="80000"/>
            </a:srgbClr>
          </a:solidFill>
        </p:grpSpPr>
        <p:sp>
          <p:nvSpPr>
            <p:cNvPr id="9" name="TextBox 8"/>
            <p:cNvSpPr txBox="1"/>
            <p:nvPr/>
          </p:nvSpPr>
          <p:spPr>
            <a:xfrm>
              <a:off x="-4011824" y="1706874"/>
              <a:ext cx="3242236" cy="405615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578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The training relationship is formalised though a </a:t>
              </a:r>
              <a:r>
                <a:rPr kumimoji="0" lang="en-A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Training Contract, </a:t>
              </a:r>
              <a:r>
                <a:rPr kumimoji="0" lang="en-AU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enabling</a:t>
              </a:r>
              <a:r>
                <a:rPr kumimoji="0" lang="en-A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kumimoji="0" lang="en-AU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 </a:t>
              </a:r>
              <a:r>
                <a:rPr kumimoji="0" lang="en-A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training wage </a:t>
              </a:r>
              <a:r>
                <a:rPr kumimoji="0" lang="en-AU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to be paid while the apprentice/trainee learns the job.</a:t>
              </a:r>
              <a:endParaRPr kumimoji="0" lang="en-AU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4006738" y="3796825"/>
              <a:ext cx="3270369" cy="522793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578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The RTO prepares a </a:t>
              </a:r>
              <a:r>
                <a:rPr kumimoji="0" lang="en-A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Training Plan </a:t>
              </a:r>
              <a:r>
                <a:rPr kumimoji="0" lang="en-AU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with the employer and apprentice/trainee which maps out how the apprentice or trainee will gain the required occupational skills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-3990270" y="2436435"/>
              <a:ext cx="3220682" cy="1084375"/>
              <a:chOff x="-112697" y="3806270"/>
              <a:chExt cx="2482440" cy="1084375"/>
            </a:xfrm>
            <a:grpFill/>
          </p:grpSpPr>
          <p:sp>
            <p:nvSpPr>
              <p:cNvPr id="12" name="Rounded Rectangle 11"/>
              <p:cNvSpPr/>
              <p:nvPr/>
            </p:nvSpPr>
            <p:spPr>
              <a:xfrm>
                <a:off x="-112697" y="4636634"/>
                <a:ext cx="1002363" cy="250220"/>
              </a:xfrm>
              <a:prstGeom prst="roundRect">
                <a:avLst/>
              </a:prstGeom>
              <a:solidFill>
                <a:srgbClr val="99CB38">
                  <a:lumMod val="20000"/>
                  <a:lumOff val="80000"/>
                </a:srgbClr>
              </a:solidFill>
              <a:ln w="12700" cap="flat" cmpd="sng" algn="ctr">
                <a:solidFill>
                  <a:srgbClr val="92D05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5781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Employee</a:t>
                </a:r>
                <a:endParaRPr kumimoji="0" lang="en-A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351989" y="4640424"/>
                <a:ext cx="1017754" cy="250221"/>
              </a:xfrm>
              <a:prstGeom prst="roundRect">
                <a:avLst/>
              </a:prstGeom>
              <a:solidFill>
                <a:srgbClr val="99CB38">
                  <a:lumMod val="20000"/>
                  <a:lumOff val="80000"/>
                </a:srgbClr>
              </a:solidFill>
              <a:ln w="12700" cap="flat" cmpd="sng" algn="ctr">
                <a:solidFill>
                  <a:srgbClr val="92D05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5781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Employer </a:t>
                </a:r>
              </a:p>
              <a:p>
                <a:pPr marL="0" marR="0" lvl="0" indent="0" algn="ctr" defTabSz="95781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~</a:t>
                </a:r>
                <a:r>
                  <a:rPr kumimoji="0" lang="en-AU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80% on-the-job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653711" y="3806270"/>
                <a:ext cx="962533" cy="256596"/>
              </a:xfrm>
              <a:prstGeom prst="roundRect">
                <a:avLst/>
              </a:prstGeom>
              <a:solidFill>
                <a:srgbClr val="63A537">
                  <a:lumMod val="20000"/>
                  <a:lumOff val="80000"/>
                </a:srgbClr>
              </a:solidFill>
              <a:ln w="12700" cap="flat" cmpd="sng" algn="ctr">
                <a:solidFill>
                  <a:srgbClr val="92D05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5781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RTO</a:t>
                </a:r>
              </a:p>
              <a:p>
                <a:pPr marL="0" marR="0" lvl="0" indent="0" algn="ctr" defTabSz="95781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~20% in training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77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AU" sz="2400" dirty="0"/>
              <a:t>W</a:t>
            </a:r>
            <a:r>
              <a:rPr lang="en-AU" sz="2400" dirty="0" smtClean="0"/>
              <a:t>hat’s </a:t>
            </a:r>
            <a:r>
              <a:rPr lang="en-AU" sz="2400" dirty="0"/>
              <a:t>the difference between them?</a:t>
            </a:r>
            <a:br>
              <a:rPr lang="en-AU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520824"/>
            <a:ext cx="7834966" cy="460851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An apprenticeship must be cancelled by mutual agreement (after the probation period)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An traineeship can be cancelled by either the trainee or the employer without 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Modern Awards often have apprenticeship wages and </a:t>
            </a:r>
            <a:r>
              <a:rPr lang="en-AU" dirty="0" smtClean="0">
                <a:solidFill>
                  <a:schemeClr val="tx2"/>
                </a:solidFill>
              </a:rPr>
              <a:t>a separate  </a:t>
            </a:r>
            <a:r>
              <a:rPr lang="en-AU" dirty="0">
                <a:solidFill>
                  <a:schemeClr val="tx2"/>
                </a:solidFill>
              </a:rPr>
              <a:t>National Training Wage schedule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Modern Awards also have provisions for employers to reimburse certain costs for apprentices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Completed apprentices are </a:t>
            </a:r>
            <a:r>
              <a:rPr lang="en-AU" dirty="0" smtClean="0">
                <a:solidFill>
                  <a:schemeClr val="tx2"/>
                </a:solidFill>
              </a:rPr>
              <a:t>tradespeople</a:t>
            </a:r>
            <a:endParaRPr lang="en-AU" dirty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84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Characteristics - apprenticeships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926" y="972184"/>
            <a:ext cx="3298825" cy="4608514"/>
          </a:xfrm>
        </p:spPr>
        <p:txBody>
          <a:bodyPr>
            <a:normAutofit fontScale="92500" lnSpcReduction="20000"/>
          </a:bodyPr>
          <a:lstStyle/>
          <a:p>
            <a:endParaRPr lang="en-AU" b="1" dirty="0" smtClean="0">
              <a:solidFill>
                <a:schemeClr val="tx2"/>
              </a:solidFill>
            </a:endParaRPr>
          </a:p>
          <a:p>
            <a:r>
              <a:rPr lang="en-AU" sz="1900" b="1" dirty="0" smtClean="0">
                <a:solidFill>
                  <a:schemeClr val="tx2"/>
                </a:solidFill>
              </a:rPr>
              <a:t>Employers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dirty="0" smtClean="0">
                <a:solidFill>
                  <a:schemeClr val="tx2"/>
                </a:solidFill>
              </a:rPr>
              <a:t>Small business</a:t>
            </a:r>
            <a:endParaRPr lang="en-AU" sz="1900" dirty="0">
              <a:solidFill>
                <a:schemeClr val="tx2"/>
              </a:solidFill>
            </a:endParaRPr>
          </a:p>
          <a:p>
            <a:endParaRPr lang="en-AU" sz="1900" b="1" dirty="0" smtClean="0">
              <a:solidFill>
                <a:schemeClr val="tx2"/>
              </a:solidFill>
            </a:endParaRPr>
          </a:p>
          <a:p>
            <a:r>
              <a:rPr lang="en-AU" sz="1900" b="1" dirty="0" smtClean="0">
                <a:solidFill>
                  <a:schemeClr val="tx2"/>
                </a:solidFill>
              </a:rPr>
              <a:t>RTO</a:t>
            </a:r>
            <a:endParaRPr lang="en-AU" sz="19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dirty="0" smtClean="0">
                <a:solidFill>
                  <a:schemeClr val="tx2"/>
                </a:solidFill>
              </a:rPr>
              <a:t>Mostly </a:t>
            </a:r>
            <a:r>
              <a:rPr lang="en-AU" sz="1900" dirty="0">
                <a:solidFill>
                  <a:schemeClr val="tx2"/>
                </a:solidFill>
              </a:rPr>
              <a:t>at </a:t>
            </a:r>
            <a:r>
              <a:rPr lang="en-AU" sz="1900" dirty="0" smtClean="0">
                <a:solidFill>
                  <a:schemeClr val="tx2"/>
                </a:solidFill>
              </a:rPr>
              <a:t>TAFE</a:t>
            </a:r>
          </a:p>
          <a:p>
            <a:endParaRPr lang="en-AU" sz="1900" b="1" dirty="0" smtClean="0">
              <a:solidFill>
                <a:schemeClr val="tx2"/>
              </a:solidFill>
            </a:endParaRPr>
          </a:p>
          <a:p>
            <a:r>
              <a:rPr lang="en-AU" sz="1900" b="1" dirty="0" smtClean="0">
                <a:solidFill>
                  <a:schemeClr val="tx2"/>
                </a:solidFill>
              </a:rPr>
              <a:t>Most successful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dirty="0" smtClean="0">
                <a:solidFill>
                  <a:schemeClr val="tx2"/>
                </a:solidFill>
              </a:rPr>
              <a:t>Apprentices with large employers are more likely to complete.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dirty="0" smtClean="0">
                <a:solidFill>
                  <a:schemeClr val="tx2"/>
                </a:solidFill>
              </a:rPr>
              <a:t>So are those that are older (20 to 24), or </a:t>
            </a:r>
            <a:endParaRPr lang="en-AU" sz="19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dirty="0" smtClean="0">
                <a:solidFill>
                  <a:schemeClr val="tx2"/>
                </a:solidFill>
              </a:rPr>
              <a:t>have completed year 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>
              <a:solidFill>
                <a:schemeClr val="tx2"/>
              </a:solidFill>
            </a:endParaRPr>
          </a:p>
          <a:p>
            <a:endParaRPr lang="en-AU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035904"/>
              </p:ext>
            </p:extLst>
          </p:nvPr>
        </p:nvGraphicFramePr>
        <p:xfrm>
          <a:off x="0" y="1149636"/>
          <a:ext cx="4443984" cy="282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3875" y="4520749"/>
            <a:ext cx="2534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Gender: </a:t>
            </a:r>
          </a:p>
          <a:p>
            <a:pPr marL="285750" indent="-285750">
              <a:buFontTx/>
              <a:buChar char="-"/>
            </a:pPr>
            <a:r>
              <a:rPr lang="en-AU" sz="19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89 per cent male </a:t>
            </a:r>
          </a:p>
          <a:p>
            <a:pPr marL="285750" indent="-285750">
              <a:buFontTx/>
              <a:buChar char="-"/>
            </a:pPr>
            <a:r>
              <a:rPr lang="en-AU" sz="19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11 per cent female</a:t>
            </a:r>
            <a:endParaRPr lang="en-AU" sz="19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Characteristics - traineeships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926" y="972184"/>
            <a:ext cx="3298825" cy="5507638"/>
          </a:xfrm>
        </p:spPr>
        <p:txBody>
          <a:bodyPr>
            <a:normAutofit fontScale="62500" lnSpcReduction="20000"/>
          </a:bodyPr>
          <a:lstStyle/>
          <a:p>
            <a:r>
              <a:rPr lang="en-AU" sz="2900" b="1" dirty="0" smtClean="0">
                <a:solidFill>
                  <a:schemeClr val="tx2"/>
                </a:solidFill>
              </a:rPr>
              <a:t>Employers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900" dirty="0" smtClean="0">
                <a:solidFill>
                  <a:schemeClr val="tx2"/>
                </a:solidFill>
              </a:rPr>
              <a:t>Mostly medium/large employers</a:t>
            </a:r>
            <a:endParaRPr lang="en-AU" sz="2900" dirty="0">
              <a:solidFill>
                <a:schemeClr val="tx2"/>
              </a:solidFill>
            </a:endParaRPr>
          </a:p>
          <a:p>
            <a:endParaRPr lang="en-AU" sz="2900" b="1" dirty="0" smtClean="0">
              <a:solidFill>
                <a:schemeClr val="tx2"/>
              </a:solidFill>
            </a:endParaRPr>
          </a:p>
          <a:p>
            <a:r>
              <a:rPr lang="en-AU" sz="2900" b="1" dirty="0" smtClean="0">
                <a:solidFill>
                  <a:schemeClr val="tx2"/>
                </a:solidFill>
              </a:rPr>
              <a:t>RTO</a:t>
            </a:r>
            <a:endParaRPr lang="en-AU" sz="29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900" dirty="0" smtClean="0">
                <a:solidFill>
                  <a:schemeClr val="tx2"/>
                </a:solidFill>
              </a:rPr>
              <a:t>Mostly private providers</a:t>
            </a:r>
          </a:p>
          <a:p>
            <a:endParaRPr lang="en-AU" sz="2900" b="1" dirty="0" smtClean="0">
              <a:solidFill>
                <a:schemeClr val="tx2"/>
              </a:solidFill>
            </a:endParaRPr>
          </a:p>
          <a:p>
            <a:r>
              <a:rPr lang="en-AU" sz="2900" b="1" dirty="0" smtClean="0">
                <a:solidFill>
                  <a:schemeClr val="tx2"/>
                </a:solidFill>
              </a:rPr>
              <a:t>Most successful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900" dirty="0" smtClean="0">
                <a:solidFill>
                  <a:schemeClr val="tx2"/>
                </a:solidFill>
              </a:rPr>
              <a:t>Trainees with medium employers are more likely to complete (with completions at small and large employers around the same)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900" dirty="0" smtClean="0">
                <a:solidFill>
                  <a:schemeClr val="tx2"/>
                </a:solidFill>
              </a:rPr>
              <a:t>So are those that are younger (under 20), followed by those who are over 25. </a:t>
            </a:r>
            <a:endParaRPr lang="en-AU" sz="29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900" dirty="0" smtClean="0">
                <a:solidFill>
                  <a:schemeClr val="tx2"/>
                </a:solidFill>
              </a:rPr>
              <a:t>Less relationship with level of  schooling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tx2"/>
              </a:solidFill>
            </a:endParaRPr>
          </a:p>
          <a:p>
            <a:endParaRPr lang="en-AU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442181"/>
              </p:ext>
            </p:extLst>
          </p:nvPr>
        </p:nvGraphicFramePr>
        <p:xfrm>
          <a:off x="-102842" y="11604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1166" y="4337530"/>
            <a:ext cx="2450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Gender: </a:t>
            </a:r>
          </a:p>
          <a:p>
            <a:pPr marL="285750" indent="-285750">
              <a:buFontTx/>
              <a:buChar char="-"/>
            </a:pPr>
            <a:r>
              <a:rPr lang="en-AU" sz="17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52 per cent female </a:t>
            </a:r>
          </a:p>
          <a:p>
            <a:pPr marL="285750" indent="-285750">
              <a:buFontTx/>
              <a:buChar char="-"/>
            </a:pPr>
            <a:r>
              <a:rPr lang="en-AU" sz="17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48 per cent male</a:t>
            </a:r>
            <a:endParaRPr lang="en-AU" sz="17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AU" sz="2400" dirty="0" smtClean="0"/>
              <a:t>System roles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958645"/>
            <a:ext cx="8461374" cy="5170693"/>
          </a:xfrm>
        </p:spPr>
        <p:txBody>
          <a:bodyPr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4742734" y="1643061"/>
            <a:ext cx="3672348" cy="37460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State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Apprenticeship regulation (including declaring apprenticeships and traineeships, and field services)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Funds VET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Support programs (ASO)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err="1" smtClean="0"/>
              <a:t>WorkSafe</a:t>
            </a:r>
            <a:endParaRPr lang="en-AU" dirty="0"/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6" name="Rounded Rectangle 5"/>
          <p:cNvSpPr/>
          <p:nvPr/>
        </p:nvSpPr>
        <p:spPr>
          <a:xfrm>
            <a:off x="626500" y="1643062"/>
            <a:ext cx="3746092" cy="37460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Commonwealth</a:t>
            </a:r>
          </a:p>
          <a:p>
            <a:pPr algn="ctr"/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Apprenticeship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Incentives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Industry Specialist mentoring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Setting wages and conditions (Fair Work Commission)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And enforcing them (Fair Work Ombudsman)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VET regulation (ASQA)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83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AU" sz="2400" dirty="0" smtClean="0"/>
              <a:t>The </a:t>
            </a:r>
            <a:r>
              <a:rPr lang="en-AU" sz="2400" dirty="0"/>
              <a:t>case for apprenticeships and traineeships</a:t>
            </a:r>
            <a:br>
              <a:rPr lang="en-AU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520824"/>
            <a:ext cx="7834966" cy="4608514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Higher completion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53.1% (48.3 per cent for trade occupations and 55.5 per cent for non-trade occupations) individual completion rate for apprentices and trainees commencing in 2013.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41.7% national estimated completion rate for government-funded VET programs at certificate I and above (based on 2015 commencements). </a:t>
            </a:r>
          </a:p>
          <a:p>
            <a:r>
              <a:rPr lang="en-AU" b="1" dirty="0">
                <a:solidFill>
                  <a:schemeClr val="tx2"/>
                </a:solidFill>
              </a:rPr>
              <a:t>Stronger link to employment than other VET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81.2 per cent of apprentices and trainees are employed after training. This rises to 92.2 per cent for those in trade occupations (2017)</a:t>
            </a:r>
            <a:endParaRPr lang="en-AU" dirty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00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AU" sz="2400" dirty="0" smtClean="0"/>
              <a:t>The </a:t>
            </a:r>
            <a:r>
              <a:rPr lang="en-AU" sz="2400" dirty="0"/>
              <a:t>case for apprenticeships and </a:t>
            </a:r>
            <a:r>
              <a:rPr lang="en-AU" sz="2400" dirty="0" smtClean="0"/>
              <a:t>traineeships (continued)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520824"/>
            <a:ext cx="7834966" cy="4608514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Stronger link between qualification and occupational outcome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69.7% of graduates who undertook the training in a trade occupation course were employed in the same occupation as their training course.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37.5% of graduates who undertook the training in a non-trade occupation course were employed in the same occupation as their training course.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</a:rPr>
              <a:t>29.9% of graduates were employed after training in the same occupation as their training course (overall).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15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ET Corp">
      <a:dk1>
        <a:srgbClr val="000000"/>
      </a:dk1>
      <a:lt1>
        <a:srgbClr val="FFFFFF"/>
      </a:lt1>
      <a:dk2>
        <a:srgbClr val="53565A"/>
      </a:dk2>
      <a:lt2>
        <a:srgbClr val="D9D9D6"/>
      </a:lt2>
      <a:accent1>
        <a:srgbClr val="004EA8"/>
      </a:accent1>
      <a:accent2>
        <a:srgbClr val="87189D"/>
      </a:accent2>
      <a:accent3>
        <a:srgbClr val="00B7BD"/>
      </a:accent3>
      <a:accent4>
        <a:srgbClr val="201547"/>
      </a:accent4>
      <a:accent5>
        <a:srgbClr val="AF272F"/>
      </a:accent5>
      <a:accent6>
        <a:srgbClr val="201547"/>
      </a:accent6>
      <a:hlink>
        <a:srgbClr val="004EA8"/>
      </a:hlink>
      <a:folHlink>
        <a:srgbClr val="87189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State mm" id="{76674763-5168-5A43-B885-70229A3C9853}" vid="{5B63F1B7-68D2-9544-BF41-7E35658C62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spe:Receivers xmlns:spe="http://schemas.microsoft.com/sharepoint/events"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635078151241466585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635078151241466585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635078151241466585</Data>
    <Filter/>
  </Receiver>
  <Receiver>
    <Name>Nintex conditional workflow start</Name>
    <Synchronization>Synchronous</Synchronization>
    <Type>10004</Type>
    <SequenceNumber>50000</SequenceNumber>
    <Assembly>Nintex.Workflow, Version=1.0.0.0, Culture=neutral, PublicKeyToken=913f6bae0ca5ae12</Assembly>
    <Class>Nintex.Workflow.ConditionalWorkflowStartReceiver</Class>
    <Data>635078151241466585</Data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8C52FF2EE1A4490B5AB85D7492BA0" ma:contentTypeVersion="1" ma:contentTypeDescription="Create a new document." ma:contentTypeScope="" ma:versionID="6c6ab83cbd5185eb98af1dec393eadd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0794F8-D3FA-4F16-883D-6763CA49680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66A8C2-9CD1-40F4-9AA4-0BF77277EB2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162B4BB-C67D-4AF4-94AF-2F56B28D1DB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91A1069-B7E7-483F-81FC-07CADB1B4D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State mm</Template>
  <TotalTime>1506</TotalTime>
  <Words>1169</Words>
  <Application>Microsoft Office PowerPoint</Application>
  <PresentationFormat>On-screen Show (4:3)</PresentationFormat>
  <Paragraphs>177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.AppleSystemUIFont</vt:lpstr>
      <vt:lpstr>Arial</vt:lpstr>
      <vt:lpstr>Calibri</vt:lpstr>
      <vt:lpstr>Courier New</vt:lpstr>
      <vt:lpstr>Office Theme</vt:lpstr>
      <vt:lpstr>OctoberVET – Questions and considerations for  Victorian (and Australian) apprenticeships and traineeships</vt:lpstr>
      <vt:lpstr>Apprenticeship and Traineeships  </vt:lpstr>
      <vt:lpstr>What is an apprenticeship or traineeship? </vt:lpstr>
      <vt:lpstr>What’s the difference between them?   </vt:lpstr>
      <vt:lpstr>Characteristics - apprenticeships</vt:lpstr>
      <vt:lpstr>Characteristics - traineeships</vt:lpstr>
      <vt:lpstr>System roles   </vt:lpstr>
      <vt:lpstr>The case for apprenticeships and traineeships   </vt:lpstr>
      <vt:lpstr>The case for apprenticeships and traineeships (continued)   </vt:lpstr>
      <vt:lpstr>Apprenticeship and traineeship issues   </vt:lpstr>
      <vt:lpstr>Apprenticeship and traineeship issues (continued)   </vt:lpstr>
      <vt:lpstr>How do we make them better?   </vt:lpstr>
      <vt:lpstr>How do we make them better (continued)?   </vt:lpstr>
      <vt:lpstr>International perspectives   </vt:lpstr>
      <vt:lpstr>Our role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Walsh, Carl A</cp:lastModifiedBy>
  <cp:revision>181</cp:revision>
  <dcterms:created xsi:type="dcterms:W3CDTF">2017-08-18T01:53:25Z</dcterms:created>
  <dcterms:modified xsi:type="dcterms:W3CDTF">2018-11-06T22:33:49Z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0x0101001FD8C52FF2EE1A4490B5AB85D7492BA0</vt:lpwstr>
  </property>
</Properties>
</file>