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60" r:id="rId2"/>
    <p:sldId id="259" r:id="rId3"/>
    <p:sldId id="261" r:id="rId4"/>
    <p:sldId id="256" r:id="rId5"/>
    <p:sldId id="258" r:id="rId6"/>
    <p:sldId id="257" r:id="rId7"/>
    <p:sldId id="288" r:id="rId8"/>
    <p:sldId id="262" r:id="rId9"/>
    <p:sldId id="276" r:id="rId10"/>
    <p:sldId id="277" r:id="rId11"/>
    <p:sldId id="284" r:id="rId12"/>
    <p:sldId id="281" r:id="rId13"/>
    <p:sldId id="278" r:id="rId14"/>
    <p:sldId id="268" r:id="rId15"/>
    <p:sldId id="266" r:id="rId16"/>
    <p:sldId id="286" r:id="rId17"/>
    <p:sldId id="287" r:id="rId18"/>
    <p:sldId id="289" r:id="rId19"/>
    <p:sldId id="279" r:id="rId20"/>
    <p:sldId id="264" r:id="rId21"/>
    <p:sldId id="263" r:id="rId22"/>
    <p:sldId id="265" r:id="rId23"/>
    <p:sldId id="290" r:id="rId24"/>
    <p:sldId id="285" r:id="rId25"/>
    <p:sldId id="269" r:id="rId26"/>
    <p:sldId id="270" r:id="rId27"/>
    <p:sldId id="271" r:id="rId28"/>
    <p:sldId id="272" r:id="rId29"/>
    <p:sldId id="273" r:id="rId30"/>
    <p:sldId id="274" r:id="rId31"/>
    <p:sldId id="291" r:id="rId32"/>
    <p:sldId id="283" r:id="rId33"/>
    <p:sldId id="280" r:id="rId34"/>
    <p:sldId id="292" r:id="rId35"/>
    <p:sldId id="275" r:id="rId36"/>
    <p:sldId id="293"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6430" autoAdjust="0"/>
  </p:normalViewPr>
  <p:slideViewPr>
    <p:cSldViewPr>
      <p:cViewPr varScale="1">
        <p:scale>
          <a:sx n="76" d="100"/>
          <a:sy n="76" d="100"/>
        </p:scale>
        <p:origin x="-2634"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 </a:t>
            </a:r>
            <a:r>
              <a:rPr lang="en-US" dirty="0"/>
              <a:t>2012 Enrolments</a:t>
            </a:r>
          </a:p>
        </c:rich>
      </c:tx>
      <c:overlay val="0"/>
    </c:title>
    <c:autoTitleDeleted val="0"/>
    <c:plotArea>
      <c:layout>
        <c:manualLayout>
          <c:layoutTarget val="inner"/>
          <c:xMode val="edge"/>
          <c:yMode val="edge"/>
          <c:x val="0.16393875527787286"/>
          <c:y val="0.16012211714345911"/>
          <c:w val="0.68118063876526302"/>
          <c:h val="0.75221147806636701"/>
        </c:manualLayout>
      </c:layout>
      <c:pieChart>
        <c:varyColors val="1"/>
        <c:ser>
          <c:idx val="0"/>
          <c:order val="0"/>
          <c:dLbls>
            <c:dLbl>
              <c:idx val="0"/>
              <c:layout>
                <c:manualLayout>
                  <c:x val="-4.3207234965194569E-3"/>
                  <c:y val="2.4470290801046717E-2"/>
                </c:manualLayout>
              </c:layout>
              <c:showLegendKey val="0"/>
              <c:showVal val="0"/>
              <c:showCatName val="1"/>
              <c:showSerName val="0"/>
              <c:showPercent val="1"/>
              <c:showBubbleSize val="0"/>
              <c:extLst>
                <c:ext xmlns:c15="http://schemas.microsoft.com/office/drawing/2012/chart" uri="{CE6537A1-D6FC-4f65-9D91-7224C49458BB}"/>
              </c:extLst>
            </c:dLbl>
            <c:dLbl>
              <c:idx val="1"/>
              <c:layout>
                <c:manualLayout>
                  <c:x val="0.10555852733082277"/>
                  <c:y val="2.3683086125862174E-2"/>
                </c:manualLayout>
              </c:layout>
              <c:showLegendKey val="0"/>
              <c:showVal val="0"/>
              <c:showCatName val="1"/>
              <c:showSerName val="0"/>
              <c:showPercent val="1"/>
              <c:showBubbleSize val="0"/>
              <c:extLst>
                <c:ext xmlns:c15="http://schemas.microsoft.com/office/drawing/2012/chart" uri="{CE6537A1-D6FC-4f65-9D91-7224C49458BB}"/>
              </c:extLst>
            </c:dLbl>
            <c:dLbl>
              <c:idx val="2"/>
              <c:layout>
                <c:manualLayout>
                  <c:x val="0.14752671031610179"/>
                  <c:y val="4.6872151108643303E-2"/>
                </c:manualLayout>
              </c:layout>
              <c:showLegendKey val="0"/>
              <c:showVal val="0"/>
              <c:showCatName val="1"/>
              <c:showSerName val="0"/>
              <c:showPercent val="1"/>
              <c:showBubbleSize val="0"/>
              <c:extLst>
                <c:ext xmlns:c15="http://schemas.microsoft.com/office/drawing/2012/chart" uri="{CE6537A1-D6FC-4f65-9D91-7224C49458BB}"/>
              </c:extLst>
            </c:dLbl>
            <c:dLbl>
              <c:idx val="3"/>
              <c:layout>
                <c:manualLayout>
                  <c:x val="4.7273871676366541E-2"/>
                  <c:y val="7.2471070523536393E-2"/>
                </c:manualLayout>
              </c:layout>
              <c:showLegendKey val="0"/>
              <c:showVal val="0"/>
              <c:showCatName val="1"/>
              <c:showSerName val="0"/>
              <c:showPercent val="1"/>
              <c:showBubbleSize val="0"/>
              <c:extLst>
                <c:ext xmlns:c15="http://schemas.microsoft.com/office/drawing/2012/chart" uri="{CE6537A1-D6FC-4f65-9D91-7224C49458BB}"/>
              </c:extLst>
            </c:dLbl>
            <c:dLbl>
              <c:idx val="4"/>
              <c:layout>
                <c:manualLayout>
                  <c:x val="5.5434960915211683E-2"/>
                  <c:y val="0.13912887670736582"/>
                </c:manualLayout>
              </c:layout>
              <c:showLegendKey val="0"/>
              <c:showVal val="0"/>
              <c:showCatName val="1"/>
              <c:showSerName val="0"/>
              <c:showPercent val="1"/>
              <c:showBubbleSize val="0"/>
              <c:extLst>
                <c:ext xmlns:c15="http://schemas.microsoft.com/office/drawing/2012/chart" uri="{CE6537A1-D6FC-4f65-9D91-7224C49458BB}"/>
              </c:extLst>
            </c:dLbl>
            <c:dLbl>
              <c:idx val="8"/>
              <c:layout>
                <c:manualLayout>
                  <c:x val="-0.11723065017688006"/>
                  <c:y val="-0.12523130782695674"/>
                </c:manualLayout>
              </c:layout>
              <c:tx>
                <c:rich>
                  <a:bodyPr/>
                  <a:lstStyle/>
                  <a:p>
                    <a:r>
                      <a:rPr lang="en-AU" dirty="0"/>
                      <a:t>Electrotech, Engineering and Manufacturing
8%</a:t>
                    </a:r>
                  </a:p>
                </c:rich>
              </c:tx>
              <c:showLegendKey val="0"/>
              <c:showVal val="0"/>
              <c:showCatName val="1"/>
              <c:showSerName val="0"/>
              <c:showPercent val="1"/>
              <c:showBubbleSize val="0"/>
              <c:extLst>
                <c:ext xmlns:c15="http://schemas.microsoft.com/office/drawing/2012/chart" uri="{CE6537A1-D6FC-4f65-9D91-7224C49458BB}"/>
              </c:extLst>
            </c:dLbl>
            <c:dLbl>
              <c:idx val="11"/>
              <c:layout>
                <c:manualLayout>
                  <c:x val="0.18041710636685879"/>
                  <c:y val="0.21775614595909359"/>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Sheet1!$A$3:$A$14</c:f>
              <c:strCache>
                <c:ptCount val="12"/>
                <c:pt idx="0">
                  <c:v>Sports and Recreation</c:v>
                </c:pt>
                <c:pt idx="1">
                  <c:v>Hairdressing and Beauty</c:v>
                </c:pt>
                <c:pt idx="2">
                  <c:v>Design, Creative Arts Entertainment</c:v>
                </c:pt>
                <c:pt idx="3">
                  <c:v>Auto and logistics</c:v>
                </c:pt>
                <c:pt idx="4">
                  <c:v>Primary Industries, Environment and the Land</c:v>
                </c:pt>
                <c:pt idx="5">
                  <c:v>IT and Library Services</c:v>
                </c:pt>
                <c:pt idx="6">
                  <c:v>Building Industry</c:v>
                </c:pt>
                <c:pt idx="7">
                  <c:v>Tourism, Travel and Hospitality</c:v>
                </c:pt>
                <c:pt idx="8">
                  <c:v>Electrotech, Engineering and Manufacturing</c:v>
                </c:pt>
                <c:pt idx="9">
                  <c:v>Community Services and Health</c:v>
                </c:pt>
                <c:pt idx="10">
                  <c:v>Buisness Services, Managament and Administration</c:v>
                </c:pt>
                <c:pt idx="11">
                  <c:v>Preparation for Work, Further Studies and Vocational Pathways</c:v>
                </c:pt>
              </c:strCache>
            </c:strRef>
          </c:cat>
          <c:val>
            <c:numRef>
              <c:f>Sheet1!$B$3:$B$14</c:f>
              <c:numCache>
                <c:formatCode>#,##0</c:formatCode>
                <c:ptCount val="12"/>
                <c:pt idx="0">
                  <c:v>863</c:v>
                </c:pt>
                <c:pt idx="1">
                  <c:v>1010</c:v>
                </c:pt>
                <c:pt idx="2">
                  <c:v>1321</c:v>
                </c:pt>
                <c:pt idx="3">
                  <c:v>1451</c:v>
                </c:pt>
                <c:pt idx="4">
                  <c:v>3077</c:v>
                </c:pt>
                <c:pt idx="5">
                  <c:v>3314</c:v>
                </c:pt>
                <c:pt idx="6">
                  <c:v>3570</c:v>
                </c:pt>
                <c:pt idx="7">
                  <c:v>3748</c:v>
                </c:pt>
                <c:pt idx="8">
                  <c:v>4016</c:v>
                </c:pt>
                <c:pt idx="9">
                  <c:v>4527</c:v>
                </c:pt>
                <c:pt idx="10">
                  <c:v>8917</c:v>
                </c:pt>
                <c:pt idx="11">
                  <c:v>13422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3F72E3-8581-48A0-AEF0-310E06BB068E}" type="datetimeFigureOut">
              <a:rPr lang="en-AU" smtClean="0"/>
              <a:t>21/11/2014</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672039-2AC1-4975-91B7-882A5D946D63}" type="slidenum">
              <a:rPr lang="en-AU" smtClean="0"/>
              <a:t>‹#›</a:t>
            </a:fld>
            <a:endParaRPr lang="en-AU" dirty="0"/>
          </a:p>
        </p:txBody>
      </p:sp>
    </p:spTree>
    <p:extLst>
      <p:ext uri="{BB962C8B-B14F-4D97-AF65-F5344CB8AC3E}">
        <p14:creationId xmlns:p14="http://schemas.microsoft.com/office/powerpoint/2010/main" val="2890575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cite_note-FOOTNOTENeill199110-54"/><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Thank you for the opportunity to present</a:t>
            </a:r>
            <a:r>
              <a:rPr lang="en-AU" baseline="0" dirty="0" smtClean="0"/>
              <a:t> to you today</a:t>
            </a:r>
          </a:p>
          <a:p>
            <a:endParaRPr lang="en-AU" baseline="0" dirty="0" smtClean="0"/>
          </a:p>
          <a:p>
            <a:r>
              <a:rPr lang="en-AU" baseline="0" dirty="0" err="1" smtClean="0"/>
              <a:t>Priveleged</a:t>
            </a:r>
            <a:r>
              <a:rPr lang="en-AU" baseline="0" dirty="0" smtClean="0"/>
              <a:t> that the organisers have asked me to outline a personal perspective on how we achieve a brighter future – based on my 25 years in VET</a:t>
            </a:r>
          </a:p>
          <a:p>
            <a:endParaRPr lang="en-AU" baseline="0" dirty="0" smtClean="0"/>
          </a:p>
          <a:p>
            <a:r>
              <a:rPr lang="en-AU" baseline="0" dirty="0" smtClean="0"/>
              <a:t>Here representing no-one but myself and the view I express are personal</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a:t>
            </a:fld>
            <a:endParaRPr lang="en-AU" dirty="0"/>
          </a:p>
        </p:txBody>
      </p:sp>
    </p:spTree>
    <p:extLst>
      <p:ext uri="{BB962C8B-B14F-4D97-AF65-F5344CB8AC3E}">
        <p14:creationId xmlns:p14="http://schemas.microsoft.com/office/powerpoint/2010/main" val="2940028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Thatcher and anti-thatcher</a:t>
            </a:r>
          </a:p>
          <a:p>
            <a:endParaRPr lang="en-AU" dirty="0" smtClean="0"/>
          </a:p>
          <a:p>
            <a:r>
              <a:rPr lang="en-AU" dirty="0" smtClean="0"/>
              <a:t>Economic rationalist</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10</a:t>
            </a:fld>
            <a:endParaRPr lang="en-AU" dirty="0"/>
          </a:p>
        </p:txBody>
      </p:sp>
    </p:spTree>
    <p:extLst>
      <p:ext uri="{BB962C8B-B14F-4D97-AF65-F5344CB8AC3E}">
        <p14:creationId xmlns:p14="http://schemas.microsoft.com/office/powerpoint/2010/main" val="412622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sz="1200" dirty="0" smtClean="0"/>
              <a:t>the manpower needs of industry should be seen as the context for courses. </a:t>
            </a:r>
          </a:p>
          <a:p>
            <a:endParaRPr lang="en-AU" sz="1200" dirty="0" smtClean="0"/>
          </a:p>
          <a:p>
            <a:r>
              <a:rPr lang="en-AU" sz="1200" dirty="0" smtClean="0"/>
              <a:t>Kangan not</a:t>
            </a:r>
            <a:r>
              <a:rPr lang="en-AU" sz="1200" baseline="0" dirty="0" smtClean="0"/>
              <a:t> anti industry lead</a:t>
            </a:r>
            <a:endParaRPr lang="en-AU" sz="1200" dirty="0" smtClean="0"/>
          </a:p>
          <a:p>
            <a:endParaRPr lang="en-AU" sz="1200" dirty="0" smtClean="0"/>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11</a:t>
            </a:fld>
            <a:endParaRPr lang="en-AU" dirty="0"/>
          </a:p>
        </p:txBody>
      </p:sp>
    </p:spTree>
    <p:extLst>
      <p:ext uri="{BB962C8B-B14F-4D97-AF65-F5344CB8AC3E}">
        <p14:creationId xmlns:p14="http://schemas.microsoft.com/office/powerpoint/2010/main" val="211997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Kangan even </a:t>
            </a:r>
            <a:r>
              <a:rPr lang="en-AU" dirty="0" err="1" smtClean="0"/>
              <a:t>canvaseed</a:t>
            </a:r>
            <a:r>
              <a:rPr lang="en-AU" dirty="0" smtClean="0"/>
              <a:t> vouchers – in entitlement system</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12</a:t>
            </a:fld>
            <a:endParaRPr lang="en-AU" dirty="0"/>
          </a:p>
        </p:txBody>
      </p:sp>
    </p:spTree>
    <p:extLst>
      <p:ext uri="{BB962C8B-B14F-4D97-AF65-F5344CB8AC3E}">
        <p14:creationId xmlns:p14="http://schemas.microsoft.com/office/powerpoint/2010/main" val="1968583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 not want to minimise changes</a:t>
            </a:r>
          </a:p>
          <a:p>
            <a:endParaRPr lang="en-AU" dirty="0" smtClean="0"/>
          </a:p>
          <a:p>
            <a:pPr marL="171450" indent="-171450">
              <a:buFontTx/>
              <a:buChar char="-"/>
            </a:pPr>
            <a:r>
              <a:rPr lang="en-AU" dirty="0" smtClean="0"/>
              <a:t>Now have a system where TAFE which was a monopoly provider of both publicly funded and accredited courses is now 25% dependent on private funds</a:t>
            </a:r>
          </a:p>
          <a:p>
            <a:pPr marL="171450" indent="-171450">
              <a:buFontTx/>
              <a:buChar char="-"/>
            </a:pPr>
            <a:endParaRPr lang="en-AU" dirty="0" smtClean="0"/>
          </a:p>
          <a:p>
            <a:pPr marL="171450" indent="-171450">
              <a:buFontTx/>
              <a:buChar char="-"/>
            </a:pPr>
            <a:endParaRPr lang="en-AU" dirty="0" smtClean="0"/>
          </a:p>
          <a:p>
            <a:pPr marL="171450" indent="-171450">
              <a:buFontTx/>
              <a:buChar char="-"/>
            </a:pPr>
            <a:r>
              <a:rPr lang="en-AU" dirty="0" smtClean="0"/>
              <a:t>Private providers access</a:t>
            </a:r>
            <a:r>
              <a:rPr lang="en-AU" baseline="0" dirty="0" smtClean="0"/>
              <a:t> to accredited courses can now be up to 80% dependent on public funds</a:t>
            </a:r>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A1672039-2AC1-4975-91B7-882A5D946D63}" type="slidenum">
              <a:rPr lang="en-AU" smtClean="0"/>
              <a:t>13</a:t>
            </a:fld>
            <a:endParaRPr lang="en-AU" dirty="0"/>
          </a:p>
        </p:txBody>
      </p:sp>
    </p:spTree>
    <p:extLst>
      <p:ext uri="{BB962C8B-B14F-4D97-AF65-F5344CB8AC3E}">
        <p14:creationId xmlns:p14="http://schemas.microsoft.com/office/powerpoint/2010/main" val="961648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UK term VET not that widely used</a:t>
            </a:r>
          </a:p>
          <a:p>
            <a:endParaRPr lang="en-AU" dirty="0" smtClean="0"/>
          </a:p>
          <a:p>
            <a:r>
              <a:rPr lang="en-AU" dirty="0" smtClean="0"/>
              <a:t>Skills and Further Education</a:t>
            </a:r>
          </a:p>
          <a:p>
            <a:endParaRPr lang="en-AU" dirty="0" smtClean="0"/>
          </a:p>
          <a:p>
            <a:r>
              <a:rPr lang="en-AU" dirty="0" smtClean="0"/>
              <a:t>Our VET system shorthand for both</a:t>
            </a:r>
          </a:p>
          <a:p>
            <a:endParaRPr lang="en-AU" dirty="0" smtClean="0"/>
          </a:p>
          <a:p>
            <a:r>
              <a:rPr lang="en-AU" dirty="0" smtClean="0"/>
              <a:t>Everybody agrees Skills is</a:t>
            </a:r>
            <a:r>
              <a:rPr lang="en-AU" baseline="0" dirty="0" smtClean="0"/>
              <a:t> vital – so is FE both socially and more importantly economically</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14</a:t>
            </a:fld>
            <a:endParaRPr lang="en-AU" dirty="0"/>
          </a:p>
        </p:txBody>
      </p:sp>
    </p:spTree>
    <p:extLst>
      <p:ext uri="{BB962C8B-B14F-4D97-AF65-F5344CB8AC3E}">
        <p14:creationId xmlns:p14="http://schemas.microsoft.com/office/powerpoint/2010/main" val="366825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Public providers big FE component –</a:t>
            </a:r>
          </a:p>
          <a:p>
            <a:endParaRPr lang="en-AU" dirty="0" smtClean="0"/>
          </a:p>
          <a:p>
            <a:r>
              <a:rPr lang="en-AU" dirty="0" smtClean="0"/>
              <a:t>Access courses, LLN, prevocational</a:t>
            </a:r>
          </a:p>
          <a:p>
            <a:endParaRPr lang="en-AU" dirty="0" smtClean="0"/>
          </a:p>
          <a:p>
            <a:r>
              <a:rPr lang="en-AU" dirty="0" smtClean="0"/>
              <a:t>Economic return from getting people into jobs</a:t>
            </a:r>
          </a:p>
          <a:p>
            <a:endParaRPr lang="en-AU" dirty="0" smtClean="0"/>
          </a:p>
          <a:p>
            <a:r>
              <a:rPr lang="en-AU" dirty="0" smtClean="0"/>
              <a:t>Arguable that the economic returns from increased participation are greater then those from increased productivity</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15</a:t>
            </a:fld>
            <a:endParaRPr lang="en-AU" dirty="0"/>
          </a:p>
        </p:txBody>
      </p:sp>
    </p:spTree>
    <p:extLst>
      <p:ext uri="{BB962C8B-B14F-4D97-AF65-F5344CB8AC3E}">
        <p14:creationId xmlns:p14="http://schemas.microsoft.com/office/powerpoint/2010/main" val="1323927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AU" dirty="0" smtClean="0"/>
              <a:t>Education and training important for productivity and participation</a:t>
            </a:r>
          </a:p>
          <a:p>
            <a:pPr>
              <a:spcBef>
                <a:spcPct val="0"/>
              </a:spcBef>
            </a:pPr>
            <a:endParaRPr lang="en-AU" dirty="0" smtClean="0"/>
          </a:p>
          <a:p>
            <a:pPr>
              <a:spcBef>
                <a:spcPct val="0"/>
              </a:spcBef>
            </a:pPr>
            <a:endParaRPr lang="en-AU" dirty="0"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2206B7-7733-44D6-852C-C6D9B05004D5}" type="slidenum">
              <a:rPr lang="en-AU">
                <a:solidFill>
                  <a:srgbClr val="000000"/>
                </a:solidFill>
              </a:rPr>
              <a:pPr/>
              <a:t>16</a:t>
            </a:fld>
            <a:endParaRPr lang="en-AU" dirty="0">
              <a:solidFill>
                <a:srgbClr val="000000"/>
              </a:solidFill>
            </a:endParaRPr>
          </a:p>
        </p:txBody>
      </p:sp>
    </p:spTree>
    <p:extLst>
      <p:ext uri="{BB962C8B-B14F-4D97-AF65-F5344CB8AC3E}">
        <p14:creationId xmlns:p14="http://schemas.microsoft.com/office/powerpoint/2010/main" val="48492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Qualifications help participation</a:t>
            </a:r>
          </a:p>
          <a:p>
            <a:endParaRPr lang="en-AU" dirty="0" smtClean="0"/>
          </a:p>
          <a:p>
            <a:r>
              <a:rPr lang="en-AU" dirty="0" smtClean="0"/>
              <a:t>LLN helps you get higher level qualifications </a:t>
            </a:r>
          </a:p>
          <a:p>
            <a:endParaRPr lang="en-AU" dirty="0" smtClean="0"/>
          </a:p>
          <a:p>
            <a:r>
              <a:rPr lang="en-AU" dirty="0" smtClean="0"/>
              <a:t>North Adelaide car workers</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159F30FB-7A66-45D9-A4AB-CAA25AD3C8CF}" type="slidenum">
              <a:rPr lang="en-AU" smtClean="0"/>
              <a:pPr/>
              <a:t>17</a:t>
            </a:fld>
            <a:endParaRPr lang="en-AU" dirty="0"/>
          </a:p>
        </p:txBody>
      </p:sp>
    </p:spTree>
    <p:extLst>
      <p:ext uri="{BB962C8B-B14F-4D97-AF65-F5344CB8AC3E}">
        <p14:creationId xmlns:p14="http://schemas.microsoft.com/office/powerpoint/2010/main" val="291898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Vigorous </a:t>
            </a:r>
            <a:r>
              <a:rPr lang="en-AU" dirty="0" err="1" smtClean="0"/>
              <a:t>deabate</a:t>
            </a:r>
            <a:r>
              <a:rPr lang="en-AU" dirty="0" smtClean="0"/>
              <a:t> over TAFE curriculum – CBT versus a curriculum </a:t>
            </a:r>
            <a:r>
              <a:rPr lang="en-AU" dirty="0" err="1" smtClean="0"/>
              <a:t>approac</a:t>
            </a:r>
            <a:endParaRPr lang="en-AU" dirty="0" smtClean="0"/>
          </a:p>
          <a:p>
            <a:endParaRPr lang="en-AU" dirty="0" smtClean="0"/>
          </a:p>
          <a:p>
            <a:r>
              <a:rPr lang="en-AU" dirty="0" smtClean="0"/>
              <a:t>Two approaches – universities develop, assesses and award their own qualifications</a:t>
            </a:r>
          </a:p>
          <a:p>
            <a:endParaRPr lang="en-AU" dirty="0" smtClean="0"/>
          </a:p>
          <a:p>
            <a:r>
              <a:rPr lang="en-AU" dirty="0" smtClean="0"/>
              <a:t>Certainly in NSW Secondary Schools do not assess and award their own qualifications</a:t>
            </a:r>
          </a:p>
          <a:p>
            <a:endParaRPr lang="en-AU" dirty="0" smtClean="0"/>
          </a:p>
          <a:p>
            <a:r>
              <a:rPr lang="en-AU" dirty="0" smtClean="0"/>
              <a:t>NSW Board of studies</a:t>
            </a:r>
          </a:p>
          <a:p>
            <a:endParaRPr lang="en-AU" dirty="0" smtClean="0"/>
          </a:p>
          <a:p>
            <a:r>
              <a:rPr lang="en-AU" dirty="0" smtClean="0"/>
              <a:t>TAFE NSW acted as its own Board of studies</a:t>
            </a:r>
          </a:p>
          <a:p>
            <a:endParaRPr lang="en-AU" dirty="0" smtClean="0"/>
          </a:p>
          <a:p>
            <a:r>
              <a:rPr lang="en-AU" dirty="0" smtClean="0"/>
              <a:t>Category A exams – accounting – took</a:t>
            </a:r>
            <a:r>
              <a:rPr lang="en-AU" baseline="0" dirty="0" smtClean="0"/>
              <a:t> same assessment</a:t>
            </a:r>
            <a:r>
              <a:rPr lang="en-AU" dirty="0" smtClean="0"/>
              <a:t> if you were at Coffs harbour, Broken Hill,</a:t>
            </a:r>
            <a:r>
              <a:rPr lang="en-AU" baseline="0" dirty="0" smtClean="0"/>
              <a:t> Wagga Wagga or Ultimo College </a:t>
            </a:r>
            <a:endParaRPr lang="en-AU" dirty="0" smtClean="0"/>
          </a:p>
          <a:p>
            <a:endParaRPr lang="en-AU" dirty="0" smtClean="0"/>
          </a:p>
          <a:p>
            <a:r>
              <a:rPr lang="en-AU" dirty="0" err="1" smtClean="0"/>
              <a:t>Statewide</a:t>
            </a:r>
            <a:r>
              <a:rPr lang="en-AU" dirty="0" smtClean="0"/>
              <a:t> heads of division</a:t>
            </a:r>
          </a:p>
          <a:p>
            <a:endParaRPr lang="en-AU" dirty="0" smtClean="0"/>
          </a:p>
          <a:p>
            <a:r>
              <a:rPr lang="en-AU" dirty="0" err="1" smtClean="0"/>
              <a:t>Statewide</a:t>
            </a:r>
            <a:r>
              <a:rPr lang="en-AU" dirty="0" smtClean="0"/>
              <a:t> assessment panels</a:t>
            </a:r>
          </a:p>
          <a:p>
            <a:endParaRPr lang="en-AU" dirty="0" smtClean="0"/>
          </a:p>
          <a:p>
            <a:r>
              <a:rPr lang="en-AU" dirty="0" smtClean="0"/>
              <a:t>Consistency</a:t>
            </a:r>
          </a:p>
          <a:p>
            <a:endParaRPr lang="en-AU" dirty="0" smtClean="0"/>
          </a:p>
          <a:p>
            <a:r>
              <a:rPr lang="en-AU" dirty="0" smtClean="0"/>
              <a:t>CASA</a:t>
            </a:r>
          </a:p>
          <a:p>
            <a:endParaRPr lang="en-AU" dirty="0" smtClean="0"/>
          </a:p>
          <a:p>
            <a:r>
              <a:rPr lang="en-AU" dirty="0" smtClean="0"/>
              <a:t>Staff development</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19</a:t>
            </a:fld>
            <a:endParaRPr lang="en-AU" dirty="0"/>
          </a:p>
        </p:txBody>
      </p:sp>
    </p:spTree>
    <p:extLst>
      <p:ext uri="{BB962C8B-B14F-4D97-AF65-F5344CB8AC3E}">
        <p14:creationId xmlns:p14="http://schemas.microsoft.com/office/powerpoint/2010/main" val="4238344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In England </a:t>
            </a:r>
            <a:r>
              <a:rPr lang="en-AU" dirty="0" err="1" smtClean="0"/>
              <a:t>BoS</a:t>
            </a:r>
            <a:r>
              <a:rPr lang="en-AU" dirty="0" smtClean="0"/>
              <a:t> model</a:t>
            </a:r>
          </a:p>
          <a:p>
            <a:endParaRPr lang="en-AU" dirty="0" smtClean="0"/>
          </a:p>
          <a:p>
            <a:pPr marL="171450" indent="-171450">
              <a:buFontTx/>
              <a:buChar char="-"/>
            </a:pPr>
            <a:r>
              <a:rPr lang="en-AU" dirty="0" smtClean="0"/>
              <a:t>Separate assessing</a:t>
            </a:r>
            <a:r>
              <a:rPr lang="en-AU" baseline="0" dirty="0" smtClean="0"/>
              <a:t> and awarding bodies</a:t>
            </a:r>
          </a:p>
          <a:p>
            <a:pPr marL="171450" indent="-171450">
              <a:buFontTx/>
              <a:buChar char="-"/>
            </a:pPr>
            <a:endParaRPr lang="en-AU" baseline="0" dirty="0" smtClean="0"/>
          </a:p>
          <a:p>
            <a:pPr marL="171450" indent="-171450">
              <a:buFontTx/>
              <a:buChar char="-"/>
            </a:pPr>
            <a:r>
              <a:rPr lang="en-AU" baseline="0" dirty="0" smtClean="0"/>
              <a:t>Operates as a market</a:t>
            </a:r>
          </a:p>
          <a:p>
            <a:pPr marL="171450" indent="-171450">
              <a:buFontTx/>
              <a:buChar char="-"/>
            </a:pPr>
            <a:endParaRPr lang="en-AU" baseline="0" dirty="0" smtClean="0"/>
          </a:p>
          <a:p>
            <a:pPr marL="171450" indent="-171450">
              <a:buFontTx/>
              <a:buChar char="-"/>
            </a:pPr>
            <a:r>
              <a:rPr lang="en-AU" baseline="0" dirty="0" smtClean="0"/>
              <a:t>Providers can choose</a:t>
            </a:r>
          </a:p>
          <a:p>
            <a:pPr marL="171450" indent="-171450">
              <a:buFontTx/>
              <a:buChar char="-"/>
            </a:pPr>
            <a:endParaRPr lang="en-AU" baseline="0" dirty="0" smtClean="0"/>
          </a:p>
          <a:p>
            <a:pPr marL="171450" indent="-171450">
              <a:buFontTx/>
              <a:buChar char="-"/>
            </a:pPr>
            <a:r>
              <a:rPr lang="en-AU" baseline="0" dirty="0" smtClean="0"/>
              <a:t>Pay</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20</a:t>
            </a:fld>
            <a:endParaRPr lang="en-AU" dirty="0"/>
          </a:p>
        </p:txBody>
      </p:sp>
    </p:spTree>
    <p:extLst>
      <p:ext uri="{BB962C8B-B14F-4D97-AF65-F5344CB8AC3E}">
        <p14:creationId xmlns:p14="http://schemas.microsoft.com/office/powerpoint/2010/main" val="1459840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Thought I would be put these quotes from Karl Marx </a:t>
            </a:r>
          </a:p>
          <a:p>
            <a:endParaRPr lang="en-AU" dirty="0" smtClean="0"/>
          </a:p>
          <a:p>
            <a:r>
              <a:rPr lang="en-AU" dirty="0" smtClean="0"/>
              <a:t>Cannot escape from – our history – shapes our future</a:t>
            </a:r>
          </a:p>
          <a:p>
            <a:endParaRPr lang="en-AU" dirty="0" smtClean="0"/>
          </a:p>
          <a:p>
            <a:r>
              <a:rPr lang="en-AU" dirty="0" smtClean="0"/>
              <a:t>Provides the context</a:t>
            </a:r>
          </a:p>
          <a:p>
            <a:endParaRPr lang="en-AU" dirty="0" smtClean="0"/>
          </a:p>
          <a:p>
            <a:r>
              <a:rPr lang="en-AU" dirty="0" smtClean="0"/>
              <a:t>Particularly true</a:t>
            </a:r>
            <a:r>
              <a:rPr lang="en-AU" baseline="0" dirty="0" smtClean="0"/>
              <a:t> in VET – where we seem to have great difficulty in putting distance between ourselves and some core sectoral issues</a:t>
            </a:r>
          </a:p>
          <a:p>
            <a:endParaRPr lang="en-AU" baseline="0" dirty="0" smtClean="0"/>
          </a:p>
          <a:p>
            <a:r>
              <a:rPr lang="en-AU" baseline="0" dirty="0" smtClean="0"/>
              <a:t>We seem to go around the same buoy many times</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a:t>
            </a:fld>
            <a:endParaRPr lang="en-AU" dirty="0"/>
          </a:p>
        </p:txBody>
      </p:sp>
    </p:spTree>
    <p:extLst>
      <p:ext uri="{BB962C8B-B14F-4D97-AF65-F5344CB8AC3E}">
        <p14:creationId xmlns:p14="http://schemas.microsoft.com/office/powerpoint/2010/main" val="3486633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Awarding bodies regulated by OFQUAL</a:t>
            </a:r>
          </a:p>
          <a:p>
            <a:endParaRPr lang="en-AU" dirty="0" smtClean="0"/>
          </a:p>
          <a:p>
            <a:r>
              <a:rPr lang="en-AU" dirty="0" smtClean="0"/>
              <a:t>Providers regulated / by OFSTED</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21</a:t>
            </a:fld>
            <a:endParaRPr lang="en-AU" dirty="0"/>
          </a:p>
        </p:txBody>
      </p:sp>
    </p:spTree>
    <p:extLst>
      <p:ext uri="{BB962C8B-B14F-4D97-AF65-F5344CB8AC3E}">
        <p14:creationId xmlns:p14="http://schemas.microsoft.com/office/powerpoint/2010/main" val="3465429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http://www.publications.parliament.uk/pa/cm201213/cmselect/cmbis/83/8310.htm </a:t>
            </a:r>
          </a:p>
          <a:p>
            <a:endParaRPr lang="en-AU" dirty="0" smtClean="0"/>
          </a:p>
          <a:p>
            <a:r>
              <a:rPr lang="en-AU" dirty="0" smtClean="0"/>
              <a:t>Quotes from House of Commons select committee (similar to Senate estimates)</a:t>
            </a:r>
          </a:p>
          <a:p>
            <a:endParaRPr lang="en-AU" dirty="0" smtClean="0"/>
          </a:p>
          <a:p>
            <a:r>
              <a:rPr lang="en-AU" dirty="0" smtClean="0"/>
              <a:t>Labour and Conservative members disturbed so much money was being made out</a:t>
            </a:r>
            <a:r>
              <a:rPr lang="en-AU" baseline="0" dirty="0" smtClean="0"/>
              <a:t> of public apprenticeship contract – 12 million from 41 million</a:t>
            </a:r>
          </a:p>
          <a:p>
            <a:endParaRPr lang="en-AU" baseline="0" dirty="0" smtClean="0"/>
          </a:p>
          <a:p>
            <a:r>
              <a:rPr lang="en-AU" baseline="0" dirty="0" smtClean="0"/>
              <a:t>But </a:t>
            </a:r>
            <a:r>
              <a:rPr lang="en-AU" baseline="0" dirty="0" err="1" smtClean="0"/>
              <a:t>Elmfield</a:t>
            </a:r>
            <a:r>
              <a:rPr lang="en-AU" baseline="0" dirty="0" smtClean="0"/>
              <a:t> had set up their own awarding body – committee thought this was a conflict of interest</a:t>
            </a:r>
          </a:p>
          <a:p>
            <a:endParaRPr lang="en-AU" baseline="0" dirty="0" smtClean="0"/>
          </a:p>
          <a:p>
            <a:r>
              <a:rPr lang="en-AU" baseline="0" dirty="0" smtClean="0"/>
              <a:t>Outcome – </a:t>
            </a:r>
            <a:r>
              <a:rPr lang="en-AU" baseline="0" dirty="0" err="1" smtClean="0"/>
              <a:t>Elmfield</a:t>
            </a:r>
            <a:r>
              <a:rPr lang="en-AU" baseline="0" dirty="0" smtClean="0"/>
              <a:t> got  a poor inspection report from OFSTED – no real appeal – bought out by an FE </a:t>
            </a:r>
            <a:r>
              <a:rPr lang="en-AU" baseline="0" dirty="0" err="1" smtClean="0"/>
              <a:t>COllege</a:t>
            </a:r>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22</a:t>
            </a:fld>
            <a:endParaRPr lang="en-AU" dirty="0"/>
          </a:p>
        </p:txBody>
      </p:sp>
    </p:spTree>
    <p:extLst>
      <p:ext uri="{BB962C8B-B14F-4D97-AF65-F5344CB8AC3E}">
        <p14:creationId xmlns:p14="http://schemas.microsoft.com/office/powerpoint/2010/main" val="2669960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ctr">
              <a:lnSpc>
                <a:spcPts val="900"/>
              </a:lnSpc>
              <a:spcAft>
                <a:spcPts val="1415"/>
              </a:spcAft>
              <a:defRPr/>
            </a:pPr>
            <a:r>
              <a:rPr lang="en-US" sz="800" i="1" dirty="0" smtClean="0">
                <a:solidFill>
                  <a:srgbClr val="802528"/>
                </a:solidFill>
                <a:latin typeface="Univers-LightOblique"/>
                <a:ea typeface="Calibri"/>
              </a:rPr>
              <a:t>In this table, indexed figures are based on schools, higher education and VET data which has been estimated using the ABS Chain Price Deflator for GDP at 2010–11 prices. More weight can be given to differences in the growth rates than to comparisons at a point </a:t>
            </a:r>
            <a:br>
              <a:rPr lang="en-US" sz="800" i="1" dirty="0" smtClean="0">
                <a:solidFill>
                  <a:srgbClr val="802528"/>
                </a:solidFill>
                <a:latin typeface="Univers-LightOblique"/>
                <a:ea typeface="Calibri"/>
              </a:rPr>
            </a:br>
            <a:r>
              <a:rPr lang="en-US" sz="800" i="1" dirty="0" smtClean="0">
                <a:solidFill>
                  <a:srgbClr val="802528"/>
                </a:solidFill>
                <a:latin typeface="Univers-LightOblique"/>
                <a:ea typeface="Calibri"/>
              </a:rPr>
              <a:t>in time.</a:t>
            </a:r>
            <a:endParaRPr lang="en-AU" sz="3200" dirty="0" smtClean="0">
              <a:ea typeface="Calibri"/>
            </a:endParaRPr>
          </a:p>
          <a:p>
            <a:pPr fontAlgn="ctr">
              <a:lnSpc>
                <a:spcPts val="900"/>
              </a:lnSpc>
              <a:spcAft>
                <a:spcPts val="1415"/>
              </a:spcAft>
              <a:defRPr/>
            </a:pPr>
            <a:endParaRPr lang="en-AU" sz="3200" dirty="0" smtClean="0">
              <a:ea typeface="Calibri"/>
            </a:endParaRPr>
          </a:p>
          <a:p>
            <a:pPr marL="228600" indent="-228600" fontAlgn="ctr">
              <a:lnSpc>
                <a:spcPts val="900"/>
              </a:lnSpc>
              <a:spcAft>
                <a:spcPts val="1415"/>
              </a:spcAft>
              <a:buFontTx/>
              <a:buAutoNum type="alphaLcParenBoth"/>
              <a:defRPr/>
            </a:pPr>
            <a:r>
              <a:rPr lang="en-US" sz="800" dirty="0" smtClean="0">
                <a:solidFill>
                  <a:srgbClr val="000000"/>
                </a:solidFill>
                <a:latin typeface="Univers-Light"/>
                <a:ea typeface="Calibri"/>
              </a:rPr>
              <a:t>Source: Schools Average Government School Recurrent Costs data. Note that in DEEWR publications for schools the final data for a given year is the financial year data for the previous year. Includes state and territory expenses.</a:t>
            </a:r>
            <a:endParaRPr lang="en-AU" sz="3200" dirty="0" smtClean="0">
              <a:ea typeface="Calibri"/>
            </a:endParaRPr>
          </a:p>
          <a:p>
            <a:pPr marL="228600" indent="-228600" fontAlgn="ctr">
              <a:lnSpc>
                <a:spcPts val="900"/>
              </a:lnSpc>
              <a:spcAft>
                <a:spcPts val="1415"/>
              </a:spcAft>
              <a:buFontTx/>
              <a:buAutoNum type="alphaLcParenBoth"/>
              <a:defRPr/>
            </a:pPr>
            <a:r>
              <a:rPr lang="en-US" sz="800" dirty="0" smtClean="0">
                <a:solidFill>
                  <a:srgbClr val="000000"/>
                </a:solidFill>
                <a:latin typeface="Univers-Light"/>
                <a:ea typeface="Calibri"/>
              </a:rPr>
              <a:t>Source: VET Government Recurrent Expenditure per annual hour sourced from Productivity Commission, </a:t>
            </a:r>
            <a:r>
              <a:rPr lang="en-US" sz="800" i="1" dirty="0" smtClean="0">
                <a:solidFill>
                  <a:srgbClr val="000000"/>
                </a:solidFill>
                <a:latin typeface="Univers-LightOblique"/>
                <a:ea typeface="Calibri"/>
              </a:rPr>
              <a:t>Report on government services, </a:t>
            </a:r>
            <a:r>
              <a:rPr lang="en-US" sz="800" dirty="0" smtClean="0">
                <a:solidFill>
                  <a:srgbClr val="000000"/>
                </a:solidFill>
                <a:latin typeface="Univers-Light"/>
                <a:ea typeface="Calibri"/>
              </a:rPr>
              <a:t>Table 5A.19. Includes state, territory and Commonwealth government expenditure.</a:t>
            </a:r>
            <a:endParaRPr lang="en-AU" sz="3200" dirty="0" smtClean="0">
              <a:ea typeface="Calibri"/>
            </a:endParaRPr>
          </a:p>
          <a:p>
            <a:pPr>
              <a:spcAft>
                <a:spcPts val="0"/>
              </a:spcAft>
              <a:defRPr/>
            </a:pPr>
            <a:r>
              <a:rPr lang="en-US" sz="800" dirty="0" smtClean="0">
                <a:solidFill>
                  <a:srgbClr val="000000"/>
                </a:solidFill>
                <a:latin typeface="Univers-Light"/>
                <a:ea typeface="Calibri"/>
              </a:rPr>
              <a:t>(c) Source: Based on published and unpublished higher education data from the Department of Industry, Innovation, Science, Research and Tertiary Education. Operating Grant and Commonwealth Grant Scheme funding only. Excludes student contributions, HELP expenses, research funding, other Commonwealth higher education funding and state and territory government funding. From 2008 to 2011 universities were funded for target places plus over-enrolment above the target funding of up to 5 per cent in 2008–2009 and 10 per cent in 2010–2011. A number of universities enrolled above the over-enrolment limit, particularly in 2009, 2010 and 2011, and received only the student contribution for those places.  For 2008 and 2009, funding for over-enrolments was paid in the following year. From 2010, over-enrolments were paid in the actual year.  CGS funding for 2010 includes funding for 2009 and 2010 over-enrolments</a:t>
            </a:r>
            <a:endParaRPr lang="en-AU" sz="3200" dirty="0" smtClean="0">
              <a:ea typeface="Calibri"/>
            </a:endParaRPr>
          </a:p>
          <a:p>
            <a:pPr eaLnBrk="1" hangingPunct="1">
              <a:spcBef>
                <a:spcPct val="0"/>
              </a:spcBef>
              <a:defRPr/>
            </a:pPr>
            <a:endParaRPr lang="en-AU" sz="1600" dirty="0">
              <a:latin typeface="Arial"/>
              <a:ea typeface="Times New Roman"/>
              <a:cs typeface="Times New Roman"/>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089A078-2B40-4D3C-AE04-C2257D79C5E0}" type="slidenum">
              <a:rPr lang="en-AU" altLang="en-US" sz="1200" smtClean="0">
                <a:solidFill>
                  <a:srgbClr val="000000"/>
                </a:solidFill>
              </a:rPr>
              <a:pPr/>
              <a:t>24</a:t>
            </a:fld>
            <a:endParaRPr lang="en-AU" altLang="en-US" sz="1200" dirty="0" smtClean="0">
              <a:solidFill>
                <a:srgbClr val="000000"/>
              </a:solidFill>
            </a:endParaRPr>
          </a:p>
        </p:txBody>
      </p:sp>
    </p:spTree>
    <p:extLst>
      <p:ext uri="{BB962C8B-B14F-4D97-AF65-F5344CB8AC3E}">
        <p14:creationId xmlns:p14="http://schemas.microsoft.com/office/powerpoint/2010/main" val="408817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Even</a:t>
            </a:r>
            <a:r>
              <a:rPr lang="en-AU" baseline="0" dirty="0" smtClean="0"/>
              <a:t> though cost per student gone down</a:t>
            </a:r>
          </a:p>
          <a:p>
            <a:endParaRPr lang="en-AU" baseline="0" dirty="0" smtClean="0"/>
          </a:p>
          <a:p>
            <a:r>
              <a:rPr lang="en-AU" baseline="0" dirty="0" smtClean="0"/>
              <a:t>A number of private providers still looking to make healthy profits</a:t>
            </a:r>
          </a:p>
          <a:p>
            <a:endParaRPr lang="en-AU" baseline="0" dirty="0" smtClean="0"/>
          </a:p>
          <a:p>
            <a:r>
              <a:rPr lang="en-AU" baseline="0" dirty="0" smtClean="0"/>
              <a:t>From the float prospectus of Vocation – make $25 to $35 million</a:t>
            </a:r>
          </a:p>
          <a:p>
            <a:endParaRPr lang="en-AU" baseline="0" dirty="0" smtClean="0"/>
          </a:p>
          <a:p>
            <a:r>
              <a:rPr lang="en-AU" baseline="0" dirty="0" smtClean="0"/>
              <a:t>80% from Government Funds</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25</a:t>
            </a:fld>
            <a:endParaRPr lang="en-AU" dirty="0"/>
          </a:p>
        </p:txBody>
      </p:sp>
    </p:spTree>
    <p:extLst>
      <p:ext uri="{BB962C8B-B14F-4D97-AF65-F5344CB8AC3E}">
        <p14:creationId xmlns:p14="http://schemas.microsoft.com/office/powerpoint/2010/main" val="26738711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Contrast this with TAFE</a:t>
            </a:r>
          </a:p>
          <a:p>
            <a:endParaRPr lang="en-AU" dirty="0" smtClean="0"/>
          </a:p>
          <a:p>
            <a:r>
              <a:rPr lang="en-AU" dirty="0" smtClean="0"/>
              <a:t>AG’s report on Victorian TAFE just</a:t>
            </a:r>
            <a:r>
              <a:rPr lang="en-AU" baseline="0" dirty="0" smtClean="0"/>
              <a:t> as likely to find a deficit rather than a profit</a:t>
            </a:r>
          </a:p>
          <a:p>
            <a:endParaRPr lang="en-AU" baseline="0" dirty="0" smtClean="0"/>
          </a:p>
          <a:p>
            <a:r>
              <a:rPr lang="en-AU" baseline="0" dirty="0" smtClean="0"/>
              <a:t>How come?</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26</a:t>
            </a:fld>
            <a:endParaRPr lang="en-AU" dirty="0"/>
          </a:p>
        </p:txBody>
      </p:sp>
    </p:spTree>
    <p:extLst>
      <p:ext uri="{BB962C8B-B14F-4D97-AF65-F5344CB8AC3E}">
        <p14:creationId xmlns:p14="http://schemas.microsoft.com/office/powerpoint/2010/main" val="280572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TAFE has campuses,</a:t>
            </a:r>
            <a:r>
              <a:rPr lang="en-AU" baseline="0" dirty="0" smtClean="0"/>
              <a:t> classrooms, libraries and workshops</a:t>
            </a:r>
          </a:p>
          <a:p>
            <a:endParaRPr lang="en-AU" baseline="0" dirty="0" smtClean="0"/>
          </a:p>
          <a:p>
            <a:r>
              <a:rPr lang="en-AU" baseline="0" dirty="0" smtClean="0"/>
              <a:t>Expensive infrastructure</a:t>
            </a:r>
          </a:p>
          <a:p>
            <a:endParaRPr lang="en-AU" baseline="0" dirty="0" smtClean="0"/>
          </a:p>
          <a:p>
            <a:r>
              <a:rPr lang="en-AU" baseline="0" dirty="0" smtClean="0"/>
              <a:t>Not making value judgments about which is the better delivery mode</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27</a:t>
            </a:fld>
            <a:endParaRPr lang="en-AU" dirty="0"/>
          </a:p>
        </p:txBody>
      </p:sp>
    </p:spTree>
    <p:extLst>
      <p:ext uri="{BB962C8B-B14F-4D97-AF65-F5344CB8AC3E}">
        <p14:creationId xmlns:p14="http://schemas.microsoft.com/office/powerpoint/2010/main" val="88190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r>
              <a:rPr lang="en-AU" dirty="0" smtClean="0"/>
              <a:t>Combination of </a:t>
            </a:r>
          </a:p>
          <a:p>
            <a:endParaRPr lang="en-AU" dirty="0" smtClean="0"/>
          </a:p>
          <a:p>
            <a:pPr marL="171450" indent="-171450">
              <a:buFontTx/>
              <a:buChar char="-"/>
            </a:pPr>
            <a:r>
              <a:rPr lang="en-AU" dirty="0" smtClean="0"/>
              <a:t>Online</a:t>
            </a:r>
          </a:p>
          <a:p>
            <a:pPr marL="171450" indent="-171450">
              <a:buFontTx/>
              <a:buChar char="-"/>
            </a:pPr>
            <a:r>
              <a:rPr lang="en-AU" dirty="0" smtClean="0"/>
              <a:t>Individual on the job</a:t>
            </a:r>
          </a:p>
          <a:p>
            <a:pPr marL="171450" indent="-171450">
              <a:buFontTx/>
              <a:buChar char="-"/>
            </a:pPr>
            <a:endParaRPr lang="en-AU" dirty="0" smtClean="0"/>
          </a:p>
          <a:p>
            <a:pPr marL="171450" indent="-171450">
              <a:buFontTx/>
              <a:buChar char="-"/>
            </a:pPr>
            <a:r>
              <a:rPr lang="en-AU" dirty="0" smtClean="0"/>
              <a:t>Less expensive in terms of infrastructure and consumables</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28</a:t>
            </a:fld>
            <a:endParaRPr lang="en-AU" dirty="0"/>
          </a:p>
        </p:txBody>
      </p:sp>
    </p:spTree>
    <p:extLst>
      <p:ext uri="{BB962C8B-B14F-4D97-AF65-F5344CB8AC3E}">
        <p14:creationId xmlns:p14="http://schemas.microsoft.com/office/powerpoint/2010/main" val="416462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Onsite</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29</a:t>
            </a:fld>
            <a:endParaRPr lang="en-AU" dirty="0"/>
          </a:p>
        </p:txBody>
      </p:sp>
    </p:spTree>
    <p:extLst>
      <p:ext uri="{BB962C8B-B14F-4D97-AF65-F5344CB8AC3E}">
        <p14:creationId xmlns:p14="http://schemas.microsoft.com/office/powerpoint/2010/main" val="20305884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r>
              <a:rPr lang="en-AU" dirty="0" smtClean="0"/>
              <a:t>Funding bodies do not – at present – really differentiate in delivery mode</a:t>
            </a:r>
          </a:p>
          <a:p>
            <a:endParaRPr lang="en-AU" dirty="0" smtClean="0"/>
          </a:p>
          <a:p>
            <a:r>
              <a:rPr lang="en-AU" dirty="0" smtClean="0"/>
              <a:t>Should they</a:t>
            </a:r>
          </a:p>
          <a:p>
            <a:endParaRPr lang="en-AU" dirty="0" smtClean="0"/>
          </a:p>
          <a:p>
            <a:r>
              <a:rPr lang="en-AU" dirty="0" smtClean="0"/>
              <a:t>Full time – pre-employment students</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30</a:t>
            </a:fld>
            <a:endParaRPr lang="en-AU" dirty="0"/>
          </a:p>
        </p:txBody>
      </p:sp>
    </p:spTree>
    <p:extLst>
      <p:ext uri="{BB962C8B-B14F-4D97-AF65-F5344CB8AC3E}">
        <p14:creationId xmlns:p14="http://schemas.microsoft.com/office/powerpoint/2010/main" val="498607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Future Focus, AWPA. Page 9</a:t>
            </a:r>
          </a:p>
          <a:p>
            <a:endParaRPr lang="en-AU" dirty="0" smtClean="0"/>
          </a:p>
          <a:p>
            <a:r>
              <a:rPr lang="en-AU" dirty="0" smtClean="0"/>
              <a:t>Literacy and numeracy </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32</a:t>
            </a:fld>
            <a:endParaRPr lang="en-AU" dirty="0"/>
          </a:p>
        </p:txBody>
      </p:sp>
    </p:spTree>
    <p:extLst>
      <p:ext uri="{BB962C8B-B14F-4D97-AF65-F5344CB8AC3E}">
        <p14:creationId xmlns:p14="http://schemas.microsoft.com/office/powerpoint/2010/main" val="3400551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We all want an industry led system</a:t>
            </a:r>
          </a:p>
          <a:p>
            <a:endParaRPr lang="en-AU" dirty="0" smtClean="0"/>
          </a:p>
          <a:p>
            <a:r>
              <a:rPr lang="en-AU" dirty="0" smtClean="0"/>
              <a:t>Vocational education is basically about employment and jobs – even fewer learners</a:t>
            </a:r>
            <a:r>
              <a:rPr lang="en-AU" baseline="0" dirty="0" smtClean="0"/>
              <a:t> come into VET for the pursuit of knowledge than universities – which are themselves highly vocational. What is the most prestigious course to get into – medicine; what are the largest courses in terms of enrolments – business studies, teaching and nursing – all of which are far bigger than philosophy or literature</a:t>
            </a:r>
          </a:p>
          <a:p>
            <a:endParaRPr lang="en-AU" baseline="0" dirty="0" smtClean="0"/>
          </a:p>
          <a:p>
            <a:r>
              <a:rPr lang="en-AU" baseline="0" dirty="0" smtClean="0"/>
              <a:t>Humanities academic argued that people with arts degrees eventually do better. Starting salaries – my experience</a:t>
            </a:r>
            <a:endParaRPr lang="en-AU" dirty="0" smtClean="0"/>
          </a:p>
          <a:p>
            <a:endParaRPr lang="en-AU" dirty="0" smtClean="0"/>
          </a:p>
          <a:p>
            <a:r>
              <a:rPr lang="en-AU" dirty="0" smtClean="0"/>
              <a:t>Students do a program to get a job or equip themselves for a job – you can achieve this unless you do what employers want as they are e people who create jobs</a:t>
            </a:r>
          </a:p>
          <a:p>
            <a:endParaRPr lang="en-AU" dirty="0" smtClean="0"/>
          </a:p>
          <a:p>
            <a:r>
              <a:rPr lang="en-AU" dirty="0" smtClean="0"/>
              <a:t>Hence an industry led system</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3</a:t>
            </a:fld>
            <a:endParaRPr lang="en-AU" dirty="0"/>
          </a:p>
        </p:txBody>
      </p:sp>
    </p:spTree>
    <p:extLst>
      <p:ext uri="{BB962C8B-B14F-4D97-AF65-F5344CB8AC3E}">
        <p14:creationId xmlns:p14="http://schemas.microsoft.com/office/powerpoint/2010/main" val="30532121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Solves</a:t>
            </a:r>
            <a:r>
              <a:rPr lang="en-AU" baseline="0" dirty="0" smtClean="0"/>
              <a:t> skills formation problems by looking at the supply side the provides</a:t>
            </a:r>
          </a:p>
          <a:p>
            <a:endParaRPr lang="en-AU" baseline="0" dirty="0" smtClean="0"/>
          </a:p>
          <a:p>
            <a:r>
              <a:rPr lang="en-AU" baseline="0" dirty="0" smtClean="0"/>
              <a:t>Not demand side the employers</a:t>
            </a:r>
          </a:p>
          <a:p>
            <a:endParaRPr lang="en-AU" baseline="0" dirty="0" smtClean="0"/>
          </a:p>
          <a:p>
            <a:r>
              <a:rPr lang="en-AU" baseline="0" dirty="0" smtClean="0"/>
              <a:t>Skills </a:t>
            </a:r>
            <a:r>
              <a:rPr lang="en-AU" baseline="0" dirty="0" err="1" smtClean="0"/>
              <a:t>utilsation</a:t>
            </a:r>
            <a:endParaRPr lang="en-AU" baseline="0" dirty="0" smtClean="0"/>
          </a:p>
          <a:p>
            <a:endParaRPr lang="en-AU" baseline="0" dirty="0" smtClean="0"/>
          </a:p>
          <a:p>
            <a:r>
              <a:rPr lang="en-AU" baseline="0" dirty="0" smtClean="0"/>
              <a:t>No evidence if you are poor academically you will be good vocationally – Alison Wolfe best job related qualifications are a good pass in English and Maths</a:t>
            </a:r>
          </a:p>
          <a:p>
            <a:endParaRPr lang="en-AU" baseline="0" dirty="0" smtClean="0"/>
          </a:p>
          <a:p>
            <a:r>
              <a:rPr lang="en-AU" baseline="0" dirty="0" smtClean="0"/>
              <a:t>Working class people are better judges of labour market than we think</a:t>
            </a:r>
          </a:p>
          <a:p>
            <a:endParaRPr lang="en-AU" baseline="0" dirty="0" smtClean="0"/>
          </a:p>
          <a:p>
            <a:r>
              <a:rPr lang="en-AU" baseline="0" dirty="0" smtClean="0"/>
              <a:t>Academic route easier to comprehend</a:t>
            </a:r>
          </a:p>
          <a:p>
            <a:endParaRPr lang="en-AU" baseline="0" dirty="0" smtClean="0"/>
          </a:p>
          <a:p>
            <a:r>
              <a:rPr lang="en-AU" baseline="0" dirty="0" smtClean="0"/>
              <a:t>Anglophone countries industry more commentator than participant (compared to Germanic / </a:t>
            </a:r>
            <a:r>
              <a:rPr lang="en-AU" baseline="0" dirty="0" err="1" smtClean="0"/>
              <a:t>nordic</a:t>
            </a:r>
            <a:r>
              <a:rPr lang="en-AU" baseline="0" dirty="0" smtClean="0"/>
              <a:t>) countries</a:t>
            </a:r>
          </a:p>
          <a:p>
            <a:endParaRPr lang="en-AU" baseline="0" dirty="0" smtClean="0"/>
          </a:p>
          <a:p>
            <a:r>
              <a:rPr lang="en-AU" baseline="0" dirty="0" smtClean="0"/>
              <a:t>Will not solve skills issues by solely concentrating on providers</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35</a:t>
            </a:fld>
            <a:endParaRPr lang="en-AU" dirty="0"/>
          </a:p>
        </p:txBody>
      </p:sp>
    </p:spTree>
    <p:extLst>
      <p:ext uri="{BB962C8B-B14F-4D97-AF65-F5344CB8AC3E}">
        <p14:creationId xmlns:p14="http://schemas.microsoft.com/office/powerpoint/2010/main" val="2990749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http://search.records.nsw.gov.au/agencies/1200;jsessionid=9C89183CBD4EB763CC47857D31531C09</a:t>
            </a:r>
          </a:p>
          <a:p>
            <a:endParaRPr lang="en-AU" dirty="0" smtClean="0"/>
          </a:p>
          <a:p>
            <a:r>
              <a:rPr lang="en-AU" dirty="0" smtClean="0"/>
              <a:t>This is not a new idea – around been around for nearly 150 years – right from the beginnings of organised VET in Australia</a:t>
            </a:r>
          </a:p>
          <a:p>
            <a:endParaRPr lang="en-AU" dirty="0" smtClean="0"/>
          </a:p>
          <a:p>
            <a:r>
              <a:rPr lang="en-AU" dirty="0" smtClean="0"/>
              <a:t>1883 Colonial State Government decided to fund the voluntary Mechanics Institute which became Sydney Technical College – voluntary self-help</a:t>
            </a:r>
            <a:r>
              <a:rPr lang="en-AU" baseline="0" dirty="0" smtClean="0"/>
              <a:t> organisations set up on British model –</a:t>
            </a:r>
          </a:p>
          <a:p>
            <a:endParaRPr lang="en-AU" baseline="0" dirty="0" smtClean="0"/>
          </a:p>
          <a:p>
            <a:r>
              <a:rPr lang="en-AU" baseline="0" dirty="0" smtClean="0"/>
              <a:t>Model how they would do it was by a Board</a:t>
            </a:r>
          </a:p>
          <a:p>
            <a:endParaRPr lang="en-AU" baseline="0" dirty="0" smtClean="0"/>
          </a:p>
          <a:p>
            <a:endParaRPr lang="en-AU" baseline="0" dirty="0" smtClean="0"/>
          </a:p>
          <a:p>
            <a:r>
              <a:rPr lang="en-AU" baseline="0" dirty="0" smtClean="0"/>
              <a:t>Industry led</a:t>
            </a:r>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4</a:t>
            </a:fld>
            <a:endParaRPr lang="en-AU" dirty="0"/>
          </a:p>
        </p:txBody>
      </p:sp>
    </p:spTree>
    <p:extLst>
      <p:ext uri="{BB962C8B-B14F-4D97-AF65-F5344CB8AC3E}">
        <p14:creationId xmlns:p14="http://schemas.microsoft.com/office/powerpoint/2010/main" val="3729984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endParaRPr lang="en-AU" dirty="0" smtClean="0"/>
          </a:p>
          <a:p>
            <a:r>
              <a:rPr lang="en-AU" dirty="0" smtClean="0"/>
              <a:t>http://adb.anu.edu.au/biography/selfe-norman-4554</a:t>
            </a:r>
          </a:p>
          <a:p>
            <a:endParaRPr lang="en-AU" dirty="0" smtClean="0"/>
          </a:p>
          <a:p>
            <a:r>
              <a:rPr lang="en-AU" dirty="0" smtClean="0"/>
              <a:t>Chair of the Board was Norman </a:t>
            </a:r>
            <a:r>
              <a:rPr lang="en-AU" dirty="0" err="1" smtClean="0"/>
              <a:t>Selfe</a:t>
            </a:r>
            <a:r>
              <a:rPr lang="en-AU" dirty="0" smtClean="0"/>
              <a:t> – remarkable man</a:t>
            </a:r>
          </a:p>
          <a:p>
            <a:endParaRPr lang="en-AU" dirty="0" smtClean="0"/>
          </a:p>
          <a:p>
            <a:pPr marL="171450" indent="-171450">
              <a:buFontTx/>
              <a:buChar char="-"/>
            </a:pPr>
            <a:r>
              <a:rPr lang="en-AU" dirty="0" smtClean="0"/>
              <a:t>Name lives on in Sydney</a:t>
            </a:r>
            <a:r>
              <a:rPr lang="en-AU" baseline="0" dirty="0" smtClean="0"/>
              <a:t> suburb of Normanhurst http://en.wikipedia.org/wiki/Norman_Selfe  </a:t>
            </a:r>
          </a:p>
          <a:p>
            <a:pPr marL="171450" indent="-171450">
              <a:buFontTx/>
              <a:buChar char="-"/>
            </a:pPr>
            <a:r>
              <a:rPr lang="en-AU" baseline="0" dirty="0" smtClean="0"/>
              <a:t>Engineer</a:t>
            </a:r>
          </a:p>
          <a:p>
            <a:pPr marL="171450" indent="-171450">
              <a:buFontTx/>
              <a:buChar char="-"/>
            </a:pPr>
            <a:r>
              <a:rPr lang="en-AU" baseline="0" dirty="0" smtClean="0"/>
              <a:t>Family migrated to Australia so he could become apprenticed without paying the large premium he would have paid in UK</a:t>
            </a:r>
          </a:p>
          <a:p>
            <a:pPr marL="171450" indent="-171450">
              <a:buFontTx/>
              <a:buChar char="-"/>
            </a:pPr>
            <a:r>
              <a:rPr lang="en-AU" dirty="0" err="1" smtClean="0"/>
              <a:t>Selfe</a:t>
            </a:r>
            <a:r>
              <a:rPr lang="en-AU" dirty="0" smtClean="0"/>
              <a:t> designed many bridges, docks, boats, and much precision machinery for the city. He also introduced new refrigeration, hydraulic, electrical and transport systems</a:t>
            </a:r>
          </a:p>
          <a:p>
            <a:pPr marL="171450" indent="-171450">
              <a:buFontTx/>
              <a:buChar char="-"/>
            </a:pPr>
            <a:r>
              <a:rPr lang="en-AU" dirty="0" smtClean="0"/>
              <a:t>The government also provided funds to fit out workshops in Kent Street that opened in 1886.</a:t>
            </a:r>
            <a:r>
              <a:rPr lang="en-AU" baseline="30000" dirty="0" smtClean="0">
                <a:hlinkClick r:id="rId3" action="ppaction://hlinkfile"/>
              </a:rPr>
              <a:t>[54]</a:t>
            </a:r>
            <a:r>
              <a:rPr lang="en-AU" dirty="0" smtClean="0"/>
              <a:t> This was an initiative driven by </a:t>
            </a:r>
            <a:r>
              <a:rPr lang="en-AU" dirty="0" err="1" smtClean="0"/>
              <a:t>Selfe</a:t>
            </a:r>
            <a:r>
              <a:rPr lang="en-AU" dirty="0" smtClean="0"/>
              <a:t>, who had admired the workshop teaching model abroad. It represented a major innovation in technical education in New South Wales.</a:t>
            </a:r>
          </a:p>
          <a:p>
            <a:pPr marL="171450" indent="-171450">
              <a:buFontTx/>
              <a:buChar char="-"/>
            </a:pPr>
            <a:endParaRPr lang="en-AU" baseline="30000" dirty="0" smtClean="0"/>
          </a:p>
          <a:p>
            <a:pPr marL="171450" indent="-171450">
              <a:buFontTx/>
              <a:buChar char="-"/>
            </a:pPr>
            <a:r>
              <a:rPr lang="en-AU" baseline="30000" dirty="0" smtClean="0"/>
              <a:t>Died</a:t>
            </a:r>
            <a:r>
              <a:rPr lang="en-AU" baseline="0" dirty="0" smtClean="0"/>
              <a:t> from over </a:t>
            </a:r>
            <a:r>
              <a:rPr lang="en-AU" baseline="0" dirty="0" err="1" smtClean="0"/>
              <a:t>extertion</a:t>
            </a:r>
            <a:r>
              <a:rPr lang="en-AU" baseline="0" dirty="0" smtClean="0"/>
              <a:t> </a:t>
            </a:r>
            <a:r>
              <a:rPr lang="en-AU" dirty="0" smtClean="0"/>
              <a:t>"On the day of his death he climbed trees in the church grounds to lop branches, as the gardener was too nervous to climb so high. That night he died in his sleep</a:t>
            </a:r>
            <a:endParaRPr lang="en-AU" baseline="30000" dirty="0" smtClean="0"/>
          </a:p>
          <a:p>
            <a:pPr marL="171450" indent="-171450">
              <a:buFontTx/>
              <a:buChar char="-"/>
            </a:pPr>
            <a:endParaRPr lang="en-AU" baseline="30000" dirty="0" smtClean="0"/>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5</a:t>
            </a:fld>
            <a:endParaRPr lang="en-AU" dirty="0"/>
          </a:p>
        </p:txBody>
      </p:sp>
    </p:spTree>
    <p:extLst>
      <p:ext uri="{BB962C8B-B14F-4D97-AF65-F5344CB8AC3E}">
        <p14:creationId xmlns:p14="http://schemas.microsoft.com/office/powerpoint/2010/main" val="411942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http://dictionaryofsydney.org/entry/selfe_norman</a:t>
            </a:r>
          </a:p>
          <a:p>
            <a:endParaRPr lang="en-AU" dirty="0" smtClean="0"/>
          </a:p>
          <a:p>
            <a:r>
              <a:rPr lang="en-AU" dirty="0" smtClean="0"/>
              <a:t>Nothing new</a:t>
            </a:r>
          </a:p>
          <a:p>
            <a:endParaRPr lang="en-AU" dirty="0" smtClean="0"/>
          </a:p>
          <a:p>
            <a:r>
              <a:rPr lang="en-AU" dirty="0" err="1" smtClean="0"/>
              <a:t>Selfe</a:t>
            </a:r>
            <a:r>
              <a:rPr lang="en-AU" dirty="0" smtClean="0"/>
              <a:t> an early participant in the funding war between VET and HE</a:t>
            </a:r>
          </a:p>
          <a:p>
            <a:endParaRPr lang="en-AU" dirty="0" smtClean="0"/>
          </a:p>
          <a:p>
            <a:pPr marL="171450" indent="-171450">
              <a:buFontTx/>
              <a:buChar char="-"/>
            </a:pPr>
            <a:r>
              <a:rPr lang="en-AU" dirty="0" smtClean="0"/>
              <a:t>Skills</a:t>
            </a:r>
          </a:p>
          <a:p>
            <a:pPr marL="171450" indent="-171450">
              <a:buFontTx/>
              <a:buChar char="-"/>
            </a:pPr>
            <a:r>
              <a:rPr lang="en-AU" dirty="0" smtClean="0"/>
              <a:t>Equity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6</a:t>
            </a:fld>
            <a:endParaRPr lang="en-AU" dirty="0"/>
          </a:p>
        </p:txBody>
      </p:sp>
    </p:spTree>
    <p:extLst>
      <p:ext uri="{BB962C8B-B14F-4D97-AF65-F5344CB8AC3E}">
        <p14:creationId xmlns:p14="http://schemas.microsoft.com/office/powerpoint/2010/main" val="380492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Shift forward</a:t>
            </a:r>
          </a:p>
          <a:p>
            <a:endParaRPr lang="en-AU" dirty="0" smtClean="0"/>
          </a:p>
          <a:p>
            <a:r>
              <a:rPr lang="en-AU" dirty="0" smtClean="0"/>
              <a:t>Two seminal reports</a:t>
            </a:r>
          </a:p>
          <a:p>
            <a:endParaRPr lang="en-AU" dirty="0" smtClean="0"/>
          </a:p>
          <a:p>
            <a:r>
              <a:rPr lang="en-AU" dirty="0" smtClean="0"/>
              <a:t>What they have come to represent – in some cases rather than what they actually said</a:t>
            </a:r>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7</a:t>
            </a:fld>
            <a:endParaRPr lang="en-AU" dirty="0"/>
          </a:p>
        </p:txBody>
      </p:sp>
    </p:spTree>
    <p:extLst>
      <p:ext uri="{BB962C8B-B14F-4D97-AF65-F5344CB8AC3E}">
        <p14:creationId xmlns:p14="http://schemas.microsoft.com/office/powerpoint/2010/main" val="3096947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Kangan</a:t>
            </a:r>
            <a:r>
              <a:rPr lang="en-AU" baseline="0" dirty="0" smtClean="0"/>
              <a:t> Report of 1974 – not around for</a:t>
            </a:r>
          </a:p>
          <a:p>
            <a:endParaRPr lang="en-AU" baseline="0" dirty="0" smtClean="0"/>
          </a:p>
          <a:p>
            <a:r>
              <a:rPr lang="en-AU" baseline="0" dirty="0" err="1" smtClean="0"/>
              <a:t>Deveson</a:t>
            </a:r>
            <a:r>
              <a:rPr lang="en-AU" baseline="0" dirty="0" smtClean="0"/>
              <a:t> – remember it coming out</a:t>
            </a:r>
          </a:p>
          <a:p>
            <a:endParaRPr lang="en-AU" baseline="0" dirty="0" smtClean="0"/>
          </a:p>
          <a:p>
            <a:r>
              <a:rPr lang="en-AU" baseline="0" dirty="0" smtClean="0"/>
              <a:t>Kangan certainly cast a shadow over the TAFE landscape from its publication date to today – very strong right through 80s and 90s</a:t>
            </a:r>
          </a:p>
          <a:p>
            <a:endParaRPr lang="en-AU" baseline="0" dirty="0" smtClean="0"/>
          </a:p>
          <a:p>
            <a:r>
              <a:rPr lang="en-AU" baseline="0" dirty="0" smtClean="0"/>
              <a:t>Used to oppose many things in </a:t>
            </a:r>
            <a:r>
              <a:rPr lang="en-AU" baseline="0" dirty="0" err="1" smtClean="0"/>
              <a:t>Deveson</a:t>
            </a:r>
            <a:r>
              <a:rPr lang="en-AU" baseline="0" dirty="0" smtClean="0"/>
              <a:t> and what became known as the National Training Reform Agenda</a:t>
            </a:r>
          </a:p>
          <a:p>
            <a:endParaRPr lang="en-AU" baseline="0" dirty="0" smtClean="0"/>
          </a:p>
          <a:p>
            <a:r>
              <a:rPr lang="en-AU" baseline="0" dirty="0" smtClean="0"/>
              <a:t>Therefore got retrospectively re-interpreted</a:t>
            </a:r>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8</a:t>
            </a:fld>
            <a:endParaRPr lang="en-AU" dirty="0"/>
          </a:p>
        </p:txBody>
      </p:sp>
    </p:spTree>
    <p:extLst>
      <p:ext uri="{BB962C8B-B14F-4D97-AF65-F5344CB8AC3E}">
        <p14:creationId xmlns:p14="http://schemas.microsoft.com/office/powerpoint/2010/main" val="75005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Kangan – about individual, access and equity</a:t>
            </a:r>
            <a:r>
              <a:rPr lang="en-AU" baseline="0" dirty="0" smtClean="0"/>
              <a:t> and investment in public provider</a:t>
            </a:r>
          </a:p>
          <a:p>
            <a:endParaRPr lang="en-AU" baseline="0" dirty="0" smtClean="0"/>
          </a:p>
          <a:p>
            <a:r>
              <a:rPr lang="en-AU" baseline="0" dirty="0" err="1" smtClean="0"/>
              <a:t>Deveson</a:t>
            </a:r>
            <a:r>
              <a:rPr lang="en-AU" baseline="0" dirty="0" smtClean="0"/>
              <a:t> – about industry, training (CBT), diverse training market, commercialisation</a:t>
            </a:r>
          </a:p>
          <a:p>
            <a:endParaRPr lang="en-AU" baseline="0" dirty="0" smtClean="0"/>
          </a:p>
          <a:p>
            <a:r>
              <a:rPr lang="en-AU" baseline="0" dirty="0" smtClean="0"/>
              <a:t>Kaye Schofield</a:t>
            </a:r>
          </a:p>
          <a:p>
            <a:endParaRPr lang="en-AU" baseline="0" dirty="0" smtClean="0"/>
          </a:p>
          <a:p>
            <a:r>
              <a:rPr lang="en-AU" baseline="0" dirty="0" smtClean="0"/>
              <a:t>Education tribe – versus – training tribe</a:t>
            </a:r>
          </a:p>
          <a:p>
            <a:endParaRPr lang="en-AU" dirty="0"/>
          </a:p>
        </p:txBody>
      </p:sp>
      <p:sp>
        <p:nvSpPr>
          <p:cNvPr id="4" name="Slide Number Placeholder 3"/>
          <p:cNvSpPr>
            <a:spLocks noGrp="1"/>
          </p:cNvSpPr>
          <p:nvPr>
            <p:ph type="sldNum" sz="quarter" idx="10"/>
          </p:nvPr>
        </p:nvSpPr>
        <p:spPr/>
        <p:txBody>
          <a:bodyPr/>
          <a:lstStyle/>
          <a:p>
            <a:fld id="{A1672039-2AC1-4975-91B7-882A5D946D63}" type="slidenum">
              <a:rPr lang="en-AU" smtClean="0"/>
              <a:t>9</a:t>
            </a:fld>
            <a:endParaRPr lang="en-AU" dirty="0"/>
          </a:p>
        </p:txBody>
      </p:sp>
    </p:spTree>
    <p:extLst>
      <p:ext uri="{BB962C8B-B14F-4D97-AF65-F5344CB8AC3E}">
        <p14:creationId xmlns:p14="http://schemas.microsoft.com/office/powerpoint/2010/main" val="32399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7453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346920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4073996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a:prstGeom prst="rect">
            <a:avLst/>
          </a:prstGeom>
        </p:spPr>
        <p:txBody>
          <a:bodyPr/>
          <a:lstStyle>
            <a:lvl1pPr algn="ctr" defTabSz="914400" rtl="0" eaLnBrk="1" latinLnBrk="0" hangingPunct="1">
              <a:spcBef>
                <a:spcPct val="0"/>
              </a:spcBef>
              <a:buNone/>
              <a:defRPr lang="en-AU" sz="3200" b="1" kern="1200" smtClean="0">
                <a:solidFill>
                  <a:srgbClr val="802528"/>
                </a:solidFill>
                <a:latin typeface="+mj-lt"/>
                <a:ea typeface="+mj-ea"/>
                <a:cs typeface="+mj-cs"/>
              </a:defRPr>
            </a:lvl1pPr>
          </a:lstStyle>
          <a:p>
            <a:r>
              <a:rPr lang="en-US" smtClean="0"/>
              <a:t>Click to edit Master title style</a:t>
            </a:r>
            <a:endParaRPr lang="en-AU"/>
          </a:p>
        </p:txBody>
      </p:sp>
      <p:sp>
        <p:nvSpPr>
          <p:cNvPr id="4" name="Slide Number Placeholder 5"/>
          <p:cNvSpPr>
            <a:spLocks noGrp="1"/>
          </p:cNvSpPr>
          <p:nvPr>
            <p:ph type="sldNum" sz="quarter" idx="4"/>
          </p:nvPr>
        </p:nvSpPr>
        <p:spPr>
          <a:xfrm>
            <a:off x="6876256" y="6381328"/>
            <a:ext cx="2133600" cy="365125"/>
          </a:xfrm>
          <a:prstGeom prst="rect">
            <a:avLst/>
          </a:prstGeom>
        </p:spPr>
        <p:txBody>
          <a:bodyPr vert="horz" lIns="91440" tIns="45720" rIns="91440" bIns="45720" rtlCol="0" anchor="ctr"/>
          <a:lstStyle>
            <a:lvl1pPr algn="r" rtl="0" eaLnBrk="0" fontAlgn="base" hangingPunct="0">
              <a:spcBef>
                <a:spcPct val="0"/>
              </a:spcBef>
              <a:spcAft>
                <a:spcPct val="0"/>
              </a:spcAft>
              <a:defRPr lang="en-AU" sz="1600" b="1" kern="1200" smtClean="0">
                <a:solidFill>
                  <a:schemeClr val="bg1"/>
                </a:solidFill>
                <a:latin typeface="Arial" charset="0"/>
                <a:ea typeface="ＭＳ Ｐゴシック" charset="-128"/>
                <a:cs typeface="+mn-cs"/>
              </a:defRPr>
            </a:lvl1pPr>
          </a:lstStyle>
          <a:p>
            <a:fld id="{8DFE71BA-1C91-4DAA-93E2-F30F475314CF}" type="slidenum">
              <a:rPr lang="en-AU" smtClean="0"/>
              <a:pPr/>
              <a:t>‹#›</a:t>
            </a:fld>
            <a:endParaRPr lang="en-AU" dirty="0"/>
          </a:p>
        </p:txBody>
      </p:sp>
    </p:spTree>
    <p:extLst>
      <p:ext uri="{BB962C8B-B14F-4D97-AF65-F5344CB8AC3E}">
        <p14:creationId xmlns:p14="http://schemas.microsoft.com/office/powerpoint/2010/main" val="197945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151314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314028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219350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333956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209072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337872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4138718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9BA9A-B326-4EB3-8B96-023065CEE256}" type="datetimeFigureOut">
              <a:rPr lang="en-AU" smtClean="0"/>
              <a:t>21/11/2014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81E8115-31A3-4917-A8F8-9A52C4B57B3D}" type="slidenum">
              <a:rPr lang="en-AU" smtClean="0"/>
              <a:t>‹#›</a:t>
            </a:fld>
            <a:endParaRPr lang="en-AU" dirty="0"/>
          </a:p>
        </p:txBody>
      </p:sp>
    </p:spTree>
    <p:extLst>
      <p:ext uri="{BB962C8B-B14F-4D97-AF65-F5344CB8AC3E}">
        <p14:creationId xmlns:p14="http://schemas.microsoft.com/office/powerpoint/2010/main" val="2746068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9BA9A-B326-4EB3-8B96-023065CEE256}" type="datetimeFigureOut">
              <a:rPr lang="en-AU" smtClean="0"/>
              <a:t>21/11/2014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1E8115-31A3-4917-A8F8-9A52C4B57B3D}" type="slidenum">
              <a:rPr lang="en-AU" smtClean="0"/>
              <a:t>‹#›</a:t>
            </a:fld>
            <a:endParaRPr lang="en-AU" dirty="0"/>
          </a:p>
        </p:txBody>
      </p:sp>
    </p:spTree>
    <p:extLst>
      <p:ext uri="{BB962C8B-B14F-4D97-AF65-F5344CB8AC3E}">
        <p14:creationId xmlns:p14="http://schemas.microsoft.com/office/powerpoint/2010/main" val="23481349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6.xml"/><Relationship Id="rId7"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b="1" dirty="0">
                <a:solidFill>
                  <a:schemeClr val="accent2"/>
                </a:solidFill>
              </a:rPr>
              <a:t>The ‘Further Education’ role of VET and new forms of delivery</a:t>
            </a:r>
            <a:endParaRPr lang="en-AU" dirty="0">
              <a:solidFill>
                <a:schemeClr val="accent2"/>
              </a:solidFill>
            </a:endParaRPr>
          </a:p>
        </p:txBody>
      </p:sp>
      <p:sp>
        <p:nvSpPr>
          <p:cNvPr id="5" name="Subtitle 4"/>
          <p:cNvSpPr>
            <a:spLocks noGrp="1"/>
          </p:cNvSpPr>
          <p:nvPr>
            <p:ph type="subTitle" idx="1"/>
          </p:nvPr>
        </p:nvSpPr>
        <p:spPr/>
        <p:txBody>
          <a:bodyPr>
            <a:normAutofit/>
          </a:bodyPr>
          <a:lstStyle/>
          <a:p>
            <a:r>
              <a:rPr lang="en-AU" dirty="0" smtClean="0"/>
              <a:t>Robin Shreeve</a:t>
            </a:r>
          </a:p>
          <a:p>
            <a:r>
              <a:rPr lang="en-AU" dirty="0" smtClean="0"/>
              <a:t>October VET</a:t>
            </a:r>
            <a:endParaRPr lang="en-AU" dirty="0"/>
          </a:p>
        </p:txBody>
      </p:sp>
    </p:spTree>
    <p:extLst>
      <p:ext uri="{BB962C8B-B14F-4D97-AF65-F5344CB8AC3E}">
        <p14:creationId xmlns:p14="http://schemas.microsoft.com/office/powerpoint/2010/main" val="3034386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rgbClr val="C00000"/>
                </a:solidFill>
              </a:rPr>
              <a:t>What these reports came to mean after the National Training Reform Agenda</a:t>
            </a:r>
            <a:endParaRPr lang="en-AU" sz="2800" dirty="0">
              <a:solidFill>
                <a:srgbClr val="C00000"/>
              </a:solidFill>
            </a:endParaRPr>
          </a:p>
        </p:txBody>
      </p:sp>
      <p:sp>
        <p:nvSpPr>
          <p:cNvPr id="3" name="Text Placeholder 2"/>
          <p:cNvSpPr>
            <a:spLocks noGrp="1"/>
          </p:cNvSpPr>
          <p:nvPr>
            <p:ph type="body" idx="1"/>
          </p:nvPr>
        </p:nvSpPr>
        <p:spPr/>
        <p:txBody>
          <a:bodyPr/>
          <a:lstStyle/>
          <a:p>
            <a:r>
              <a:rPr lang="en-AU" dirty="0" smtClean="0"/>
              <a:t>Kangan</a:t>
            </a:r>
            <a:endParaRPr lang="en-AU" dirty="0"/>
          </a:p>
        </p:txBody>
      </p:sp>
      <p:sp>
        <p:nvSpPr>
          <p:cNvPr id="4" name="Content Placeholder 3"/>
          <p:cNvSpPr>
            <a:spLocks noGrp="1"/>
          </p:cNvSpPr>
          <p:nvPr>
            <p:ph sz="half" idx="2"/>
          </p:nvPr>
        </p:nvSpPr>
        <p:spPr/>
        <p:txBody>
          <a:bodyPr/>
          <a:lstStyle/>
          <a:p>
            <a:r>
              <a:rPr lang="en-AU" dirty="0" smtClean="0"/>
              <a:t>Education</a:t>
            </a:r>
          </a:p>
          <a:p>
            <a:r>
              <a:rPr lang="en-AU" dirty="0" smtClean="0"/>
              <a:t>Social service purpose of TAFE (McKinnon)</a:t>
            </a:r>
          </a:p>
          <a:p>
            <a:r>
              <a:rPr lang="en-AU" dirty="0" smtClean="0"/>
              <a:t>Individual</a:t>
            </a:r>
          </a:p>
          <a:p>
            <a:r>
              <a:rPr lang="en-AU" dirty="0" smtClean="0"/>
              <a:t>Primacy of public provider</a:t>
            </a:r>
          </a:p>
          <a:p>
            <a:r>
              <a:rPr lang="en-AU" dirty="0" smtClean="0"/>
              <a:t>A system run by vocational educationalists (and politicians)</a:t>
            </a:r>
            <a:endParaRPr lang="en-AU" dirty="0"/>
          </a:p>
        </p:txBody>
      </p:sp>
      <p:sp>
        <p:nvSpPr>
          <p:cNvPr id="5" name="Text Placeholder 4"/>
          <p:cNvSpPr>
            <a:spLocks noGrp="1"/>
          </p:cNvSpPr>
          <p:nvPr>
            <p:ph type="body" sz="quarter" idx="3"/>
          </p:nvPr>
        </p:nvSpPr>
        <p:spPr/>
        <p:txBody>
          <a:bodyPr/>
          <a:lstStyle/>
          <a:p>
            <a:r>
              <a:rPr lang="en-AU" dirty="0"/>
              <a:t>D</a:t>
            </a:r>
            <a:r>
              <a:rPr lang="en-AU" dirty="0" smtClean="0"/>
              <a:t>eveson</a:t>
            </a:r>
            <a:endParaRPr lang="en-AU" dirty="0"/>
          </a:p>
        </p:txBody>
      </p:sp>
      <p:sp>
        <p:nvSpPr>
          <p:cNvPr id="6" name="Content Placeholder 5"/>
          <p:cNvSpPr>
            <a:spLocks noGrp="1"/>
          </p:cNvSpPr>
          <p:nvPr>
            <p:ph sz="quarter" idx="4"/>
          </p:nvPr>
        </p:nvSpPr>
        <p:spPr/>
        <p:txBody>
          <a:bodyPr/>
          <a:lstStyle/>
          <a:p>
            <a:r>
              <a:rPr lang="en-AU" dirty="0" smtClean="0"/>
              <a:t>Training</a:t>
            </a:r>
          </a:p>
          <a:p>
            <a:r>
              <a:rPr lang="en-AU" dirty="0" smtClean="0"/>
              <a:t>Economic purpose of skilling and training</a:t>
            </a:r>
          </a:p>
          <a:p>
            <a:r>
              <a:rPr lang="en-AU" dirty="0" smtClean="0"/>
              <a:t>Industry</a:t>
            </a:r>
          </a:p>
          <a:p>
            <a:r>
              <a:rPr lang="en-AU" dirty="0" smtClean="0"/>
              <a:t>Competition</a:t>
            </a:r>
          </a:p>
          <a:p>
            <a:r>
              <a:rPr lang="en-AU" dirty="0" smtClean="0"/>
              <a:t>Economic rationalist approach</a:t>
            </a:r>
          </a:p>
          <a:p>
            <a:r>
              <a:rPr lang="en-AU" dirty="0" smtClean="0"/>
              <a:t>Managerialism</a:t>
            </a:r>
            <a:endParaRPr lang="en-AU" dirty="0"/>
          </a:p>
        </p:txBody>
      </p:sp>
    </p:spTree>
    <p:extLst>
      <p:ext uri="{BB962C8B-B14F-4D97-AF65-F5344CB8AC3E}">
        <p14:creationId xmlns:p14="http://schemas.microsoft.com/office/powerpoint/2010/main" val="42679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solidFill>
                  <a:srgbClr val="C00000"/>
                </a:solidFill>
              </a:rPr>
              <a:t>Kangan – key role of industry</a:t>
            </a:r>
            <a:endParaRPr lang="en-AU" sz="3600"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AU" sz="2400" dirty="0"/>
          </a:p>
          <a:p>
            <a:r>
              <a:rPr lang="en-AU" sz="2400" dirty="0"/>
              <a:t>The emphasis in technical college type institutions should be primarily on </a:t>
            </a:r>
            <a:r>
              <a:rPr lang="en-AU" sz="2400" dirty="0" smtClean="0"/>
              <a:t>the needs </a:t>
            </a:r>
            <a:r>
              <a:rPr lang="en-AU" sz="2400" dirty="0"/>
              <a:t>of the individual for vocationally oriented education and the manpower </a:t>
            </a:r>
            <a:r>
              <a:rPr lang="en-AU" sz="2400" dirty="0" smtClean="0"/>
              <a:t>needs of </a:t>
            </a:r>
            <a:r>
              <a:rPr lang="en-AU" sz="2400" dirty="0"/>
              <a:t>industry should be seen as the context for courses. </a:t>
            </a:r>
            <a:endParaRPr lang="en-AU" sz="2400" dirty="0" smtClean="0"/>
          </a:p>
          <a:p>
            <a:endParaRPr lang="en-AU" sz="2400" dirty="0"/>
          </a:p>
          <a:p>
            <a:r>
              <a:rPr lang="en-AU" sz="2400" dirty="0" smtClean="0"/>
              <a:t>(Report xxiiii)</a:t>
            </a:r>
            <a:endParaRPr lang="en-AU" sz="2400" dirty="0"/>
          </a:p>
          <a:p>
            <a:pPr marL="0" indent="0">
              <a:buNone/>
            </a:pPr>
            <a:endParaRPr lang="en-AU" sz="2400" dirty="0"/>
          </a:p>
        </p:txBody>
      </p:sp>
    </p:spTree>
    <p:extLst>
      <p:ext uri="{BB962C8B-B14F-4D97-AF65-F5344CB8AC3E}">
        <p14:creationId xmlns:p14="http://schemas.microsoft.com/office/powerpoint/2010/main" val="2818135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4000" dirty="0" smtClean="0">
                <a:solidFill>
                  <a:srgbClr val="C00000"/>
                </a:solidFill>
              </a:rPr>
              <a:t>Kangan, vouchers and entitlement</a:t>
            </a:r>
            <a:endParaRPr lang="en-AU" sz="4000"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AU" sz="2800" dirty="0"/>
              <a:t>The committee gave much thought to the idea of </a:t>
            </a:r>
            <a:r>
              <a:rPr lang="en-AU" sz="2800" dirty="0" smtClean="0"/>
              <a:t>a voucher </a:t>
            </a:r>
            <a:r>
              <a:rPr lang="en-AU" sz="2800" dirty="0"/>
              <a:t>system. The notion that every citizen </a:t>
            </a:r>
            <a:r>
              <a:rPr lang="en-AU" sz="2800" dirty="0" smtClean="0"/>
              <a:t>was entitled </a:t>
            </a:r>
            <a:r>
              <a:rPr lang="en-AU" sz="2800" dirty="0"/>
              <a:t>to a quantum of formal post-secondary </a:t>
            </a:r>
            <a:r>
              <a:rPr lang="en-AU" sz="2800" dirty="0" smtClean="0"/>
              <a:t>education and </a:t>
            </a:r>
            <a:r>
              <a:rPr lang="en-AU" sz="2800" dirty="0"/>
              <a:t>training which could be consumed in stages </a:t>
            </a:r>
            <a:r>
              <a:rPr lang="en-AU" sz="2800" dirty="0" smtClean="0"/>
              <a:t>had great </a:t>
            </a:r>
            <a:r>
              <a:rPr lang="en-AU" sz="2800" dirty="0"/>
              <a:t>attraction. The committee discussed this </a:t>
            </a:r>
            <a:r>
              <a:rPr lang="en-AU" sz="2800" dirty="0" smtClean="0"/>
              <a:t>and similar </a:t>
            </a:r>
            <a:r>
              <a:rPr lang="en-AU" sz="2800" dirty="0"/>
              <a:t>ideas at length. The fairness of it appealed to </a:t>
            </a:r>
            <a:r>
              <a:rPr lang="en-AU" sz="2800" dirty="0" smtClean="0"/>
              <a:t>all of </a:t>
            </a:r>
            <a:r>
              <a:rPr lang="en-AU" sz="2800" dirty="0"/>
              <a:t>us. Unfortunately, we tended to baulk at </a:t>
            </a:r>
            <a:r>
              <a:rPr lang="en-AU" sz="2800" dirty="0" smtClean="0"/>
              <a:t>the implementation </a:t>
            </a:r>
            <a:r>
              <a:rPr lang="en-AU" sz="2800" dirty="0"/>
              <a:t>problems</a:t>
            </a:r>
            <a:r>
              <a:rPr lang="en-AU" dirty="0"/>
              <a:t>.</a:t>
            </a:r>
          </a:p>
          <a:p>
            <a:endParaRPr lang="en-AU" dirty="0"/>
          </a:p>
        </p:txBody>
      </p:sp>
    </p:spTree>
    <p:extLst>
      <p:ext uri="{BB962C8B-B14F-4D97-AF65-F5344CB8AC3E}">
        <p14:creationId xmlns:p14="http://schemas.microsoft.com/office/powerpoint/2010/main" val="1095677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rgbClr val="C00000"/>
                </a:solidFill>
              </a:rPr>
              <a:t>Changing Places</a:t>
            </a:r>
            <a:br>
              <a:rPr lang="en-AU" sz="2800" dirty="0" smtClean="0">
                <a:solidFill>
                  <a:srgbClr val="C00000"/>
                </a:solidFill>
              </a:rPr>
            </a:br>
            <a:r>
              <a:rPr lang="en-AU" sz="2400" dirty="0" smtClean="0">
                <a:solidFill>
                  <a:srgbClr val="C00000"/>
                </a:solidFill>
              </a:rPr>
              <a:t>as </a:t>
            </a:r>
            <a:r>
              <a:rPr lang="en-AU" sz="2400" dirty="0">
                <a:solidFill>
                  <a:srgbClr val="C00000"/>
                </a:solidFill>
              </a:rPr>
              <a:t>D</a:t>
            </a:r>
            <a:r>
              <a:rPr lang="en-AU" sz="2400" dirty="0" smtClean="0">
                <a:solidFill>
                  <a:srgbClr val="C00000"/>
                </a:solidFill>
              </a:rPr>
              <a:t>amon Anderson and other have pointed out</a:t>
            </a:r>
            <a:endParaRPr lang="en-AU" sz="2400" dirty="0">
              <a:solidFill>
                <a:srgbClr val="C00000"/>
              </a:solidFill>
            </a:endParaRPr>
          </a:p>
        </p:txBody>
      </p:sp>
      <p:sp>
        <p:nvSpPr>
          <p:cNvPr id="3" name="Text Placeholder 2"/>
          <p:cNvSpPr>
            <a:spLocks noGrp="1"/>
          </p:cNvSpPr>
          <p:nvPr>
            <p:ph type="body" idx="1"/>
          </p:nvPr>
        </p:nvSpPr>
        <p:spPr/>
        <p:txBody>
          <a:bodyPr/>
          <a:lstStyle/>
          <a:p>
            <a:r>
              <a:rPr lang="en-AU" dirty="0" smtClean="0"/>
              <a:t>Kangan</a:t>
            </a:r>
            <a:endParaRPr lang="en-AU" dirty="0"/>
          </a:p>
        </p:txBody>
      </p:sp>
      <p:sp>
        <p:nvSpPr>
          <p:cNvPr id="4" name="Content Placeholder 3"/>
          <p:cNvSpPr>
            <a:spLocks noGrp="1"/>
          </p:cNvSpPr>
          <p:nvPr>
            <p:ph sz="half" idx="2"/>
          </p:nvPr>
        </p:nvSpPr>
        <p:spPr/>
        <p:txBody>
          <a:bodyPr/>
          <a:lstStyle/>
          <a:p>
            <a:r>
              <a:rPr lang="en-AU" dirty="0" smtClean="0"/>
              <a:t>TAFE monopoly of public funds</a:t>
            </a:r>
          </a:p>
          <a:p>
            <a:r>
              <a:rPr lang="en-AU" dirty="0" smtClean="0"/>
              <a:t>TAFE courses “accredited”</a:t>
            </a:r>
          </a:p>
          <a:p>
            <a:r>
              <a:rPr lang="en-AU" dirty="0" smtClean="0"/>
              <a:t>Industry training and the very small number of private providers – rely solely on private funding</a:t>
            </a:r>
          </a:p>
          <a:p>
            <a:r>
              <a:rPr lang="en-AU" dirty="0" smtClean="0"/>
              <a:t>Privates and industry training unaccredited</a:t>
            </a:r>
          </a:p>
          <a:p>
            <a:endParaRPr lang="en-AU" dirty="0"/>
          </a:p>
        </p:txBody>
      </p:sp>
      <p:sp>
        <p:nvSpPr>
          <p:cNvPr id="5" name="Text Placeholder 4"/>
          <p:cNvSpPr>
            <a:spLocks noGrp="1"/>
          </p:cNvSpPr>
          <p:nvPr>
            <p:ph type="body" sz="quarter" idx="3"/>
          </p:nvPr>
        </p:nvSpPr>
        <p:spPr/>
        <p:txBody>
          <a:bodyPr/>
          <a:lstStyle/>
          <a:p>
            <a:r>
              <a:rPr lang="en-AU" dirty="0" smtClean="0"/>
              <a:t>Post </a:t>
            </a:r>
            <a:r>
              <a:rPr lang="en-AU" dirty="0"/>
              <a:t>D</a:t>
            </a:r>
            <a:r>
              <a:rPr lang="en-AU" dirty="0" smtClean="0"/>
              <a:t>eveson</a:t>
            </a:r>
            <a:endParaRPr lang="en-AU" dirty="0"/>
          </a:p>
        </p:txBody>
      </p:sp>
      <p:sp>
        <p:nvSpPr>
          <p:cNvPr id="6" name="Content Placeholder 5"/>
          <p:cNvSpPr>
            <a:spLocks noGrp="1"/>
          </p:cNvSpPr>
          <p:nvPr>
            <p:ph sz="quarter" idx="4"/>
          </p:nvPr>
        </p:nvSpPr>
        <p:spPr/>
        <p:txBody>
          <a:bodyPr/>
          <a:lstStyle/>
          <a:p>
            <a:r>
              <a:rPr lang="en-AU" dirty="0" smtClean="0"/>
              <a:t>Industry training and private providers receive government funds</a:t>
            </a:r>
          </a:p>
          <a:p>
            <a:r>
              <a:rPr lang="en-AU" dirty="0" smtClean="0"/>
              <a:t>In a competitive market TAFE becomes partially dependent on private funds</a:t>
            </a:r>
          </a:p>
          <a:p>
            <a:r>
              <a:rPr lang="en-AU" dirty="0" smtClean="0"/>
              <a:t>Industry, private and TAFE courses all accredited</a:t>
            </a:r>
            <a:endParaRPr lang="en-AU" dirty="0"/>
          </a:p>
        </p:txBody>
      </p:sp>
    </p:spTree>
    <p:extLst>
      <p:ext uri="{BB962C8B-B14F-4D97-AF65-F5344CB8AC3E}">
        <p14:creationId xmlns:p14="http://schemas.microsoft.com/office/powerpoint/2010/main" val="3167304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3200" dirty="0" smtClean="0">
                <a:solidFill>
                  <a:srgbClr val="C00000"/>
                </a:solidFill>
              </a:rPr>
              <a:t>VET – </a:t>
            </a:r>
            <a:br>
              <a:rPr lang="en-AU" sz="3200" dirty="0" smtClean="0">
                <a:solidFill>
                  <a:srgbClr val="C00000"/>
                </a:solidFill>
              </a:rPr>
            </a:br>
            <a:r>
              <a:rPr lang="en-AU" sz="3200" dirty="0" smtClean="0">
                <a:solidFill>
                  <a:srgbClr val="C00000"/>
                </a:solidFill>
              </a:rPr>
              <a:t>Both A Further Education and Skills system?</a:t>
            </a:r>
            <a:endParaRPr lang="en-AU" sz="3200" dirty="0">
              <a:solidFill>
                <a:srgbClr val="C00000"/>
              </a:solidFill>
            </a:endParaRPr>
          </a:p>
        </p:txBody>
      </p:sp>
      <p:sp>
        <p:nvSpPr>
          <p:cNvPr id="5" name="Text Placeholder 4"/>
          <p:cNvSpPr>
            <a:spLocks noGrp="1"/>
          </p:cNvSpPr>
          <p:nvPr>
            <p:ph type="body" idx="1"/>
          </p:nvPr>
        </p:nvSpPr>
        <p:spPr/>
        <p:txBody>
          <a:bodyPr>
            <a:normAutofit/>
          </a:bodyPr>
          <a:lstStyle/>
          <a:p>
            <a:r>
              <a:rPr lang="en-AU" sz="3200" dirty="0" smtClean="0"/>
              <a:t>Skills</a:t>
            </a:r>
            <a:endParaRPr lang="en-AU" sz="3200" dirty="0"/>
          </a:p>
        </p:txBody>
      </p:sp>
      <p:sp>
        <p:nvSpPr>
          <p:cNvPr id="6" name="Content Placeholder 5"/>
          <p:cNvSpPr>
            <a:spLocks noGrp="1"/>
          </p:cNvSpPr>
          <p:nvPr>
            <p:ph sz="half" idx="2"/>
          </p:nvPr>
        </p:nvSpPr>
        <p:spPr/>
        <p:txBody>
          <a:bodyPr>
            <a:noAutofit/>
          </a:bodyPr>
          <a:lstStyle/>
          <a:p>
            <a:r>
              <a:rPr lang="en-AU" sz="2800" dirty="0" smtClean="0"/>
              <a:t>Workforce productivity</a:t>
            </a:r>
          </a:p>
          <a:p>
            <a:endParaRPr lang="en-AU" sz="2800" dirty="0" smtClean="0"/>
          </a:p>
          <a:p>
            <a:r>
              <a:rPr lang="en-AU" sz="2800" dirty="0" smtClean="0"/>
              <a:t>Training for industry</a:t>
            </a:r>
          </a:p>
          <a:p>
            <a:endParaRPr lang="en-AU" sz="2800" dirty="0" smtClean="0"/>
          </a:p>
          <a:p>
            <a:r>
              <a:rPr lang="en-AU" sz="2800" dirty="0" smtClean="0"/>
              <a:t>Mainstream</a:t>
            </a:r>
          </a:p>
          <a:p>
            <a:endParaRPr lang="en-AU" sz="2800" dirty="0" smtClean="0"/>
          </a:p>
          <a:p>
            <a:r>
              <a:rPr lang="en-AU" sz="2800" dirty="0" smtClean="0"/>
              <a:t>Work-based and workplace learning</a:t>
            </a:r>
            <a:endParaRPr lang="en-AU" sz="2800" dirty="0"/>
          </a:p>
        </p:txBody>
      </p:sp>
      <p:sp>
        <p:nvSpPr>
          <p:cNvPr id="7" name="Text Placeholder 6"/>
          <p:cNvSpPr>
            <a:spLocks noGrp="1"/>
          </p:cNvSpPr>
          <p:nvPr>
            <p:ph type="body" sz="quarter" idx="3"/>
          </p:nvPr>
        </p:nvSpPr>
        <p:spPr/>
        <p:txBody>
          <a:bodyPr>
            <a:normAutofit/>
          </a:bodyPr>
          <a:lstStyle/>
          <a:p>
            <a:r>
              <a:rPr lang="en-AU" sz="3200" dirty="0" smtClean="0"/>
              <a:t>Further Education</a:t>
            </a:r>
            <a:endParaRPr lang="en-AU" sz="3200" dirty="0"/>
          </a:p>
        </p:txBody>
      </p:sp>
      <p:sp>
        <p:nvSpPr>
          <p:cNvPr id="8" name="Content Placeholder 7"/>
          <p:cNvSpPr>
            <a:spLocks noGrp="1"/>
          </p:cNvSpPr>
          <p:nvPr>
            <p:ph sz="quarter" idx="4"/>
          </p:nvPr>
        </p:nvSpPr>
        <p:spPr/>
        <p:txBody>
          <a:bodyPr>
            <a:normAutofit/>
          </a:bodyPr>
          <a:lstStyle/>
          <a:p>
            <a:r>
              <a:rPr lang="en-AU" sz="2800" dirty="0" smtClean="0"/>
              <a:t>Workforce participation</a:t>
            </a:r>
          </a:p>
          <a:p>
            <a:endParaRPr lang="en-AU" sz="2800" dirty="0" smtClean="0"/>
          </a:p>
          <a:p>
            <a:r>
              <a:rPr lang="en-AU" sz="2800" dirty="0" smtClean="0"/>
              <a:t>Education for life</a:t>
            </a:r>
          </a:p>
          <a:p>
            <a:endParaRPr lang="en-AU" sz="2800" dirty="0" smtClean="0"/>
          </a:p>
          <a:p>
            <a:r>
              <a:rPr lang="en-AU" sz="2800" dirty="0" smtClean="0"/>
              <a:t>Access and equity</a:t>
            </a:r>
          </a:p>
          <a:p>
            <a:endParaRPr lang="en-AU" sz="2800" dirty="0" smtClean="0"/>
          </a:p>
          <a:p>
            <a:r>
              <a:rPr lang="en-AU" sz="2800" dirty="0" smtClean="0"/>
              <a:t>Institutional delivery</a:t>
            </a:r>
            <a:endParaRPr lang="en-AU" sz="2800" dirty="0"/>
          </a:p>
        </p:txBody>
      </p:sp>
    </p:spTree>
    <p:extLst>
      <p:ext uri="{BB962C8B-B14F-4D97-AF65-F5344CB8AC3E}">
        <p14:creationId xmlns:p14="http://schemas.microsoft.com/office/powerpoint/2010/main" val="33711763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772910303"/>
              </p:ext>
            </p:extLst>
          </p:nvPr>
        </p:nvGraphicFramePr>
        <p:xfrm>
          <a:off x="3419872" y="1052736"/>
          <a:ext cx="5608320" cy="50787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01441321"/>
              </p:ext>
            </p:extLst>
          </p:nvPr>
        </p:nvGraphicFramePr>
        <p:xfrm>
          <a:off x="179512" y="2492896"/>
          <a:ext cx="3357285" cy="3744377"/>
        </p:xfrm>
        <a:graphic>
          <a:graphicData uri="http://schemas.openxmlformats.org/drawingml/2006/table">
            <a:tbl>
              <a:tblPr>
                <a:tableStyleId>{9D7B26C5-4107-4FEC-AEDC-1716B250A1EF}</a:tableStyleId>
              </a:tblPr>
              <a:tblGrid>
                <a:gridCol w="2748752"/>
                <a:gridCol w="608533"/>
              </a:tblGrid>
              <a:tr h="182560">
                <a:tc>
                  <a:txBody>
                    <a:bodyPr/>
                    <a:lstStyle/>
                    <a:p>
                      <a:pPr algn="l" fontAlgn="b"/>
                      <a:r>
                        <a:rPr lang="en-AU" sz="1100" u="none" strike="noStrike" dirty="0">
                          <a:effectLst/>
                        </a:rPr>
                        <a:t>WSI Enrolments 2012</a:t>
                      </a:r>
                      <a:endParaRPr lang="en-AU" sz="1100" b="0" i="0" u="none" strike="noStrike" dirty="0">
                        <a:solidFill>
                          <a:srgbClr val="000000"/>
                        </a:solidFill>
                        <a:effectLst/>
                        <a:latin typeface="Calibri"/>
                      </a:endParaRPr>
                    </a:p>
                  </a:txBody>
                  <a:tcPr marL="7607" marR="7607" marT="7607" marB="0" anchor="b">
                    <a:solidFill>
                      <a:schemeClr val="bg1">
                        <a:lumMod val="85000"/>
                      </a:schemeClr>
                    </a:solidFill>
                  </a:tcPr>
                </a:tc>
                <a:tc>
                  <a:txBody>
                    <a:bodyPr/>
                    <a:lstStyle/>
                    <a:p>
                      <a:pPr algn="l" fontAlgn="b"/>
                      <a:endParaRPr lang="en-AU" sz="1100" b="0" i="0" u="none" strike="noStrike" dirty="0">
                        <a:solidFill>
                          <a:srgbClr val="000000"/>
                        </a:solidFill>
                        <a:effectLst/>
                        <a:latin typeface="Calibri"/>
                      </a:endParaRPr>
                    </a:p>
                  </a:txBody>
                  <a:tcPr marL="7607" marR="7607" marT="7607" marB="0" anchor="b"/>
                </a:tc>
              </a:tr>
              <a:tr h="182560">
                <a:tc>
                  <a:txBody>
                    <a:bodyPr/>
                    <a:lstStyle/>
                    <a:p>
                      <a:pPr algn="l" fontAlgn="b"/>
                      <a:endParaRPr lang="en-AU" sz="1100" b="0" i="0" u="none" strike="noStrike" dirty="0">
                        <a:solidFill>
                          <a:srgbClr val="000000"/>
                        </a:solidFill>
                        <a:effectLst/>
                        <a:latin typeface="Calibri"/>
                      </a:endParaRPr>
                    </a:p>
                  </a:txBody>
                  <a:tcPr marL="7607" marR="7607" marT="7607" marB="0" anchor="b"/>
                </a:tc>
                <a:tc>
                  <a:txBody>
                    <a:bodyPr/>
                    <a:lstStyle/>
                    <a:p>
                      <a:pPr algn="l" fontAlgn="b"/>
                      <a:endParaRPr lang="en-AU" sz="1100" b="0" i="0" u="none" strike="noStrike" dirty="0">
                        <a:solidFill>
                          <a:srgbClr val="000000"/>
                        </a:solidFill>
                        <a:effectLst/>
                        <a:latin typeface="Calibri"/>
                      </a:endParaRPr>
                    </a:p>
                  </a:txBody>
                  <a:tcPr marL="7607" marR="7607" marT="7607" marB="0" anchor="b"/>
                </a:tc>
              </a:tr>
              <a:tr h="182560">
                <a:tc>
                  <a:txBody>
                    <a:bodyPr/>
                    <a:lstStyle/>
                    <a:p>
                      <a:pPr algn="l" fontAlgn="b"/>
                      <a:r>
                        <a:rPr lang="en-AU" sz="1100" u="none" strike="noStrike" dirty="0">
                          <a:effectLst/>
                        </a:rPr>
                        <a:t>Sports and Recreation</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863</a:t>
                      </a:r>
                      <a:endParaRPr lang="en-AU" sz="1100" b="0" i="0" u="none" strike="noStrike" dirty="0">
                        <a:solidFill>
                          <a:srgbClr val="000000"/>
                        </a:solidFill>
                        <a:effectLst/>
                        <a:latin typeface="Calibri"/>
                      </a:endParaRPr>
                    </a:p>
                  </a:txBody>
                  <a:tcPr marL="7607" marR="7607" marT="7607" marB="0" anchor="b"/>
                </a:tc>
              </a:tr>
              <a:tr h="182560">
                <a:tc>
                  <a:txBody>
                    <a:bodyPr/>
                    <a:lstStyle/>
                    <a:p>
                      <a:pPr algn="l" fontAlgn="b"/>
                      <a:r>
                        <a:rPr lang="en-AU" sz="1100" u="none" strike="noStrike" dirty="0">
                          <a:effectLst/>
                        </a:rPr>
                        <a:t>Hairdressing and Beauty</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1,010</a:t>
                      </a:r>
                      <a:endParaRPr lang="en-AU" sz="1100" b="0" i="0" u="none" strike="noStrike" dirty="0">
                        <a:solidFill>
                          <a:srgbClr val="000000"/>
                        </a:solidFill>
                        <a:effectLst/>
                        <a:latin typeface="Calibri"/>
                      </a:endParaRPr>
                    </a:p>
                  </a:txBody>
                  <a:tcPr marL="7607" marR="7607" marT="7607" marB="0" anchor="b"/>
                </a:tc>
              </a:tr>
              <a:tr h="235051">
                <a:tc>
                  <a:txBody>
                    <a:bodyPr/>
                    <a:lstStyle/>
                    <a:p>
                      <a:pPr algn="l" fontAlgn="b"/>
                      <a:r>
                        <a:rPr lang="en-AU" sz="1100" u="none" strike="noStrike" dirty="0">
                          <a:effectLst/>
                        </a:rPr>
                        <a:t>Design, Creative Arts Entertainment</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1,321</a:t>
                      </a:r>
                      <a:endParaRPr lang="en-AU" sz="1100" b="0" i="0" u="none" strike="noStrike" dirty="0">
                        <a:solidFill>
                          <a:srgbClr val="000000"/>
                        </a:solidFill>
                        <a:effectLst/>
                        <a:latin typeface="Calibri"/>
                      </a:endParaRPr>
                    </a:p>
                  </a:txBody>
                  <a:tcPr marL="7607" marR="7607" marT="7607" marB="0" anchor="b"/>
                </a:tc>
              </a:tr>
              <a:tr h="289053">
                <a:tc>
                  <a:txBody>
                    <a:bodyPr/>
                    <a:lstStyle/>
                    <a:p>
                      <a:pPr algn="l" fontAlgn="b"/>
                      <a:r>
                        <a:rPr lang="en-AU" sz="1100" u="none" strike="noStrike" dirty="0">
                          <a:effectLst/>
                        </a:rPr>
                        <a:t>Auto and logistics</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1,451</a:t>
                      </a:r>
                      <a:endParaRPr lang="en-AU" sz="1100" b="0" i="0" u="none" strike="noStrike" dirty="0">
                        <a:solidFill>
                          <a:srgbClr val="000000"/>
                        </a:solidFill>
                        <a:effectLst/>
                        <a:latin typeface="Calibri"/>
                      </a:endParaRPr>
                    </a:p>
                  </a:txBody>
                  <a:tcPr marL="7607" marR="7607" marT="7607" marB="0" anchor="b"/>
                </a:tc>
              </a:tr>
              <a:tr h="243413">
                <a:tc>
                  <a:txBody>
                    <a:bodyPr/>
                    <a:lstStyle/>
                    <a:p>
                      <a:pPr algn="l" fontAlgn="b"/>
                      <a:r>
                        <a:rPr lang="en-AU" sz="1100" u="none" strike="noStrike" dirty="0">
                          <a:effectLst/>
                        </a:rPr>
                        <a:t>Primary Industries, Environment and the Land</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3,077</a:t>
                      </a:r>
                      <a:endParaRPr lang="en-AU" sz="1100" b="0" i="0" u="none" strike="noStrike" dirty="0">
                        <a:solidFill>
                          <a:srgbClr val="000000"/>
                        </a:solidFill>
                        <a:effectLst/>
                        <a:latin typeface="Calibri"/>
                      </a:endParaRPr>
                    </a:p>
                  </a:txBody>
                  <a:tcPr marL="7607" marR="7607" marT="7607" marB="0" anchor="b"/>
                </a:tc>
              </a:tr>
              <a:tr h="187614">
                <a:tc>
                  <a:txBody>
                    <a:bodyPr/>
                    <a:lstStyle/>
                    <a:p>
                      <a:pPr algn="l" fontAlgn="b"/>
                      <a:r>
                        <a:rPr lang="en-AU" sz="1100" u="none" strike="noStrike" dirty="0">
                          <a:effectLst/>
                        </a:rPr>
                        <a:t>IT and Library Services</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3,314</a:t>
                      </a:r>
                      <a:endParaRPr lang="en-AU" sz="1100" b="0" i="0" u="none" strike="noStrike" dirty="0">
                        <a:solidFill>
                          <a:srgbClr val="000000"/>
                        </a:solidFill>
                        <a:effectLst/>
                        <a:latin typeface="Calibri"/>
                      </a:endParaRPr>
                    </a:p>
                  </a:txBody>
                  <a:tcPr marL="7607" marR="7607" marT="7607" marB="0" anchor="b"/>
                </a:tc>
              </a:tr>
              <a:tr h="288032">
                <a:tc>
                  <a:txBody>
                    <a:bodyPr/>
                    <a:lstStyle/>
                    <a:p>
                      <a:pPr algn="l" fontAlgn="b"/>
                      <a:r>
                        <a:rPr lang="en-AU" sz="1100" u="none" strike="noStrike" dirty="0">
                          <a:effectLst/>
                        </a:rPr>
                        <a:t>Building Industry</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3,570</a:t>
                      </a:r>
                      <a:endParaRPr lang="en-AU" sz="1100" b="0" i="0" u="none" strike="noStrike" dirty="0">
                        <a:solidFill>
                          <a:srgbClr val="000000"/>
                        </a:solidFill>
                        <a:effectLst/>
                        <a:latin typeface="Calibri"/>
                      </a:endParaRPr>
                    </a:p>
                  </a:txBody>
                  <a:tcPr marL="7607" marR="7607" marT="7607" marB="0" anchor="b"/>
                </a:tc>
              </a:tr>
              <a:tr h="311873">
                <a:tc>
                  <a:txBody>
                    <a:bodyPr/>
                    <a:lstStyle/>
                    <a:p>
                      <a:pPr algn="l" fontAlgn="b"/>
                      <a:r>
                        <a:rPr lang="en-AU" sz="1100" u="none" strike="noStrike" dirty="0">
                          <a:effectLst/>
                        </a:rPr>
                        <a:t>Tourism, Travel and Hospitality</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3,748</a:t>
                      </a:r>
                      <a:endParaRPr lang="en-AU" sz="1100" b="0" i="0" u="none" strike="noStrike" dirty="0">
                        <a:solidFill>
                          <a:srgbClr val="000000"/>
                        </a:solidFill>
                        <a:effectLst/>
                        <a:latin typeface="Calibri"/>
                      </a:endParaRPr>
                    </a:p>
                  </a:txBody>
                  <a:tcPr marL="7607" marR="7607" marT="7607" marB="0" anchor="b"/>
                </a:tc>
              </a:tr>
              <a:tr h="182560">
                <a:tc>
                  <a:txBody>
                    <a:bodyPr/>
                    <a:lstStyle/>
                    <a:p>
                      <a:pPr algn="l" fontAlgn="b"/>
                      <a:r>
                        <a:rPr lang="en-AU" sz="1100" u="none" strike="noStrike" dirty="0">
                          <a:effectLst/>
                        </a:rPr>
                        <a:t>Electrotech, Engineering and Manufacturing</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4,016</a:t>
                      </a:r>
                      <a:endParaRPr lang="en-AU" sz="1100" b="0" i="0" u="none" strike="noStrike" dirty="0">
                        <a:solidFill>
                          <a:srgbClr val="000000"/>
                        </a:solidFill>
                        <a:effectLst/>
                        <a:latin typeface="Calibri"/>
                      </a:endParaRPr>
                    </a:p>
                  </a:txBody>
                  <a:tcPr marL="7607" marR="7607" marT="7607" marB="0" anchor="b"/>
                </a:tc>
              </a:tr>
              <a:tr h="225647">
                <a:tc>
                  <a:txBody>
                    <a:bodyPr/>
                    <a:lstStyle/>
                    <a:p>
                      <a:pPr algn="l" fontAlgn="b"/>
                      <a:r>
                        <a:rPr lang="en-AU" sz="1100" u="none" strike="noStrike" dirty="0">
                          <a:effectLst/>
                        </a:rPr>
                        <a:t>Community Services and Health</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4,527</a:t>
                      </a:r>
                      <a:endParaRPr lang="en-AU" sz="1100" b="0" i="0" u="none" strike="noStrike" dirty="0">
                        <a:solidFill>
                          <a:srgbClr val="000000"/>
                        </a:solidFill>
                        <a:effectLst/>
                        <a:latin typeface="Calibri"/>
                      </a:endParaRPr>
                    </a:p>
                  </a:txBody>
                  <a:tcPr marL="7607" marR="7607" marT="7607" marB="0" anchor="b"/>
                </a:tc>
              </a:tr>
              <a:tr h="342300">
                <a:tc>
                  <a:txBody>
                    <a:bodyPr/>
                    <a:lstStyle/>
                    <a:p>
                      <a:pPr algn="l" fontAlgn="b"/>
                      <a:r>
                        <a:rPr lang="en-AU" sz="1100" u="none" strike="noStrike" dirty="0">
                          <a:effectLst/>
                        </a:rPr>
                        <a:t>Buisness Services, Managament and Administration</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8,917</a:t>
                      </a:r>
                      <a:endParaRPr lang="en-AU" sz="1100" b="0" i="0" u="none" strike="noStrike" dirty="0">
                        <a:solidFill>
                          <a:srgbClr val="000000"/>
                        </a:solidFill>
                        <a:effectLst/>
                        <a:latin typeface="Calibri"/>
                      </a:endParaRPr>
                    </a:p>
                  </a:txBody>
                  <a:tcPr marL="7607" marR="7607" marT="7607" marB="0" anchor="b"/>
                </a:tc>
              </a:tr>
              <a:tr h="342300">
                <a:tc>
                  <a:txBody>
                    <a:bodyPr/>
                    <a:lstStyle/>
                    <a:p>
                      <a:pPr algn="l" fontAlgn="b"/>
                      <a:r>
                        <a:rPr lang="en-AU" sz="1100" u="none" strike="noStrike" dirty="0">
                          <a:effectLst/>
                        </a:rPr>
                        <a:t>Preparation for Work, Further Studies and Vocational Pathways</a:t>
                      </a:r>
                      <a:endParaRPr lang="en-AU" sz="1100" b="0" i="0" u="none" strike="noStrike" dirty="0">
                        <a:solidFill>
                          <a:srgbClr val="000000"/>
                        </a:solidFill>
                        <a:effectLst/>
                        <a:latin typeface="Calibri"/>
                      </a:endParaRPr>
                    </a:p>
                  </a:txBody>
                  <a:tcPr marL="7607" marR="7607" marT="7607" marB="0" anchor="b"/>
                </a:tc>
                <a:tc>
                  <a:txBody>
                    <a:bodyPr/>
                    <a:lstStyle/>
                    <a:p>
                      <a:pPr algn="r" fontAlgn="b"/>
                      <a:r>
                        <a:rPr lang="en-AU" sz="1100" u="none" strike="noStrike" dirty="0">
                          <a:effectLst/>
                        </a:rPr>
                        <a:t>13,422</a:t>
                      </a:r>
                      <a:endParaRPr lang="en-AU" sz="1100" b="0" i="0" u="none" strike="noStrike" dirty="0">
                        <a:solidFill>
                          <a:srgbClr val="000000"/>
                        </a:solidFill>
                        <a:effectLst/>
                        <a:latin typeface="Calibri"/>
                      </a:endParaRPr>
                    </a:p>
                  </a:txBody>
                  <a:tcPr marL="7607" marR="7607" marT="7607" marB="0" anchor="b"/>
                </a:tc>
              </a:tr>
              <a:tr h="182560">
                <a:tc>
                  <a:txBody>
                    <a:bodyPr/>
                    <a:lstStyle/>
                    <a:p>
                      <a:pPr algn="l" fontAlgn="b"/>
                      <a:endParaRPr lang="en-AU" sz="1100" b="1" i="0" u="none" strike="noStrike" dirty="0">
                        <a:solidFill>
                          <a:srgbClr val="000000"/>
                        </a:solidFill>
                        <a:effectLst/>
                        <a:latin typeface="Calibri"/>
                      </a:endParaRPr>
                    </a:p>
                  </a:txBody>
                  <a:tcPr marL="7607" marR="7607" marT="7607" marB="0" anchor="b"/>
                </a:tc>
                <a:tc>
                  <a:txBody>
                    <a:bodyPr/>
                    <a:lstStyle/>
                    <a:p>
                      <a:pPr algn="l" fontAlgn="b"/>
                      <a:endParaRPr lang="en-AU" sz="1100" b="1" i="0" u="none" strike="noStrike" dirty="0">
                        <a:solidFill>
                          <a:srgbClr val="000000"/>
                        </a:solidFill>
                        <a:effectLst/>
                        <a:latin typeface="Calibri"/>
                      </a:endParaRPr>
                    </a:p>
                  </a:txBody>
                  <a:tcPr marL="7607" marR="7607" marT="7607" marB="0" anchor="b"/>
                </a:tc>
              </a:tr>
              <a:tr h="182560">
                <a:tc>
                  <a:txBody>
                    <a:bodyPr/>
                    <a:lstStyle/>
                    <a:p>
                      <a:pPr algn="l" fontAlgn="b"/>
                      <a:r>
                        <a:rPr lang="en-AU" sz="1100" b="1" u="none" strike="noStrike" dirty="0">
                          <a:effectLst/>
                        </a:rPr>
                        <a:t>Total </a:t>
                      </a:r>
                      <a:endParaRPr lang="en-AU" sz="1100" b="1" i="0" u="none" strike="noStrike" dirty="0">
                        <a:solidFill>
                          <a:srgbClr val="000000"/>
                        </a:solidFill>
                        <a:effectLst/>
                        <a:latin typeface="Calibri"/>
                      </a:endParaRPr>
                    </a:p>
                  </a:txBody>
                  <a:tcPr marL="7607" marR="7607" marT="7607" marB="0" anchor="b"/>
                </a:tc>
                <a:tc>
                  <a:txBody>
                    <a:bodyPr/>
                    <a:lstStyle/>
                    <a:p>
                      <a:pPr algn="r" fontAlgn="b"/>
                      <a:r>
                        <a:rPr lang="en-AU" sz="1100" b="1" u="none" strike="noStrike" dirty="0">
                          <a:effectLst/>
                        </a:rPr>
                        <a:t>51,081</a:t>
                      </a:r>
                      <a:endParaRPr lang="en-AU" sz="1100" b="1" i="0" u="none" strike="noStrike" dirty="0">
                        <a:solidFill>
                          <a:srgbClr val="000000"/>
                        </a:solidFill>
                        <a:effectLst/>
                        <a:latin typeface="Calibri"/>
                      </a:endParaRPr>
                    </a:p>
                  </a:txBody>
                  <a:tcPr marL="7607" marR="7607" marT="7607" marB="0" anchor="b"/>
                </a:tc>
              </a:tr>
            </a:tbl>
          </a:graphicData>
        </a:graphic>
      </p:graphicFrame>
      <p:sp>
        <p:nvSpPr>
          <p:cNvPr id="2" name="TextBox 1"/>
          <p:cNvSpPr txBox="1"/>
          <p:nvPr/>
        </p:nvSpPr>
        <p:spPr>
          <a:xfrm>
            <a:off x="467544" y="476672"/>
            <a:ext cx="2584234" cy="830997"/>
          </a:xfrm>
          <a:prstGeom prst="rect">
            <a:avLst/>
          </a:prstGeom>
          <a:noFill/>
        </p:spPr>
        <p:txBody>
          <a:bodyPr wrap="none" rtlCol="0">
            <a:spAutoFit/>
          </a:bodyPr>
          <a:lstStyle/>
          <a:p>
            <a:r>
              <a:rPr lang="en-AU" sz="2400" b="1" dirty="0" smtClean="0"/>
              <a:t>TAFE Institute </a:t>
            </a:r>
          </a:p>
          <a:p>
            <a:r>
              <a:rPr lang="en-AU" sz="2400" b="1" dirty="0" smtClean="0"/>
              <a:t>Educational Profile</a:t>
            </a:r>
            <a:endParaRPr lang="en-AU" sz="2400" b="1" dirty="0"/>
          </a:p>
        </p:txBody>
      </p:sp>
      <p:sp>
        <p:nvSpPr>
          <p:cNvPr id="3" name="TextBox 2"/>
          <p:cNvSpPr txBox="1"/>
          <p:nvPr/>
        </p:nvSpPr>
        <p:spPr>
          <a:xfrm>
            <a:off x="3185361" y="1619508"/>
            <a:ext cx="1901226" cy="646331"/>
          </a:xfrm>
          <a:prstGeom prst="rect">
            <a:avLst/>
          </a:prstGeom>
          <a:noFill/>
        </p:spPr>
        <p:txBody>
          <a:bodyPr wrap="none" rtlCol="0">
            <a:spAutoFit/>
          </a:bodyPr>
          <a:lstStyle/>
          <a:p>
            <a:r>
              <a:rPr lang="en-AU" b="1" dirty="0" smtClean="0">
                <a:solidFill>
                  <a:srgbClr val="C00000"/>
                </a:solidFill>
              </a:rPr>
              <a:t>Further education</a:t>
            </a:r>
          </a:p>
          <a:p>
            <a:r>
              <a:rPr lang="en-AU" b="1" dirty="0" smtClean="0">
                <a:solidFill>
                  <a:srgbClr val="C00000"/>
                </a:solidFill>
              </a:rPr>
              <a:t>role</a:t>
            </a:r>
            <a:endParaRPr lang="en-AU" b="1" dirty="0">
              <a:solidFill>
                <a:srgbClr val="C00000"/>
              </a:solidFill>
            </a:endParaRPr>
          </a:p>
        </p:txBody>
      </p:sp>
      <p:cxnSp>
        <p:nvCxnSpPr>
          <p:cNvPr id="7" name="Straight Arrow Connector 6"/>
          <p:cNvCxnSpPr/>
          <p:nvPr/>
        </p:nvCxnSpPr>
        <p:spPr>
          <a:xfrm>
            <a:off x="4716016" y="206084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23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idx="4294967295"/>
          </p:nvPr>
        </p:nvSpPr>
        <p:spPr>
          <a:xfrm>
            <a:off x="0" y="115888"/>
            <a:ext cx="8229600" cy="1143000"/>
          </a:xfrm>
          <a:prstGeom prst="rect">
            <a:avLst/>
          </a:prstGeom>
        </p:spPr>
        <p:txBody>
          <a:bodyPr>
            <a:normAutofit/>
          </a:bodyPr>
          <a:lstStyle/>
          <a:p>
            <a:r>
              <a:rPr lang="en-AU" sz="3200" spc="600" dirty="0">
                <a:solidFill>
                  <a:schemeClr val="accent1">
                    <a:lumMod val="50000"/>
                  </a:schemeClr>
                </a:solidFill>
                <a:latin typeface="+mn-lt"/>
                <a:ea typeface="+mn-ea"/>
                <a:cs typeface="+mn-cs"/>
              </a:rPr>
              <a:t>Student returns – VET and HE</a:t>
            </a:r>
          </a:p>
        </p:txBody>
      </p:sp>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13405"/>
            <a:ext cx="9144000" cy="482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36512" y="1484784"/>
            <a:ext cx="9180512" cy="0"/>
          </a:xfrm>
          <a:prstGeom prst="line">
            <a:avLst/>
          </a:prstGeom>
          <a:ln>
            <a:solidFill>
              <a:schemeClr val="accent1">
                <a:lumMod val="75000"/>
                <a:alpha val="57000"/>
              </a:schemeClr>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00"/>
          <a:stretch/>
        </p:blipFill>
        <p:spPr bwMode="auto">
          <a:xfrm>
            <a:off x="-36512" y="6337942"/>
            <a:ext cx="9180512" cy="54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 name="TextBox 7"/>
          <p:cNvSpPr txBox="1">
            <a:spLocks noChangeArrowheads="1"/>
          </p:cNvSpPr>
          <p:nvPr/>
        </p:nvSpPr>
        <p:spPr bwMode="auto">
          <a:xfrm>
            <a:off x="1043608" y="5985284"/>
            <a:ext cx="7380820" cy="246063"/>
          </a:xfrm>
          <a:prstGeom prst="rect">
            <a:avLst/>
          </a:prstGeom>
          <a:noFill/>
          <a:ln w="9525">
            <a:noFill/>
            <a:miter lim="800000"/>
            <a:headEnd/>
            <a:tailEnd/>
          </a:ln>
        </p:spPr>
        <p:txBody>
          <a:bodyPr wrap="square">
            <a:spAutoFit/>
          </a:bodyPr>
          <a:lstStyle/>
          <a:p>
            <a:r>
              <a:rPr lang="en-AU" sz="1000" b="1" dirty="0" smtClean="0">
                <a:solidFill>
                  <a:srgbClr val="000000"/>
                </a:solidFill>
                <a:cs typeface="Arial" charset="0"/>
              </a:rPr>
              <a:t>Source: </a:t>
            </a:r>
            <a:r>
              <a:rPr lang="en-AU" sz="1000" dirty="0" smtClean="0">
                <a:solidFill>
                  <a:srgbClr val="000000"/>
                </a:solidFill>
                <a:cs typeface="Arial" charset="0"/>
              </a:rPr>
              <a:t>KPMG Econtech , </a:t>
            </a:r>
            <a:r>
              <a:rPr lang="en-AU" sz="1000" i="1" dirty="0" smtClean="0">
                <a:solidFill>
                  <a:srgbClr val="000000"/>
                </a:solidFill>
                <a:cs typeface="Arial" charset="0"/>
              </a:rPr>
              <a:t>Economic Modelling of Improved Funding and Reform Arrangements for Universities </a:t>
            </a:r>
            <a:r>
              <a:rPr lang="en-AU" sz="1000" dirty="0" smtClean="0">
                <a:solidFill>
                  <a:srgbClr val="000000"/>
                </a:solidFill>
                <a:cs typeface="Arial" charset="0"/>
              </a:rPr>
              <a:t>(2010)</a:t>
            </a:r>
          </a:p>
        </p:txBody>
      </p:sp>
      <p:graphicFrame>
        <p:nvGraphicFramePr>
          <p:cNvPr id="3074" name="Chart 6"/>
          <p:cNvGraphicFramePr>
            <a:graphicFrameLocks/>
          </p:cNvGraphicFramePr>
          <p:nvPr>
            <p:extLst>
              <p:ext uri="{D42A27DB-BD31-4B8C-83A1-F6EECF244321}">
                <p14:modId xmlns:p14="http://schemas.microsoft.com/office/powerpoint/2010/main" val="1436481022"/>
              </p:ext>
            </p:extLst>
          </p:nvPr>
        </p:nvGraphicFramePr>
        <p:xfrm>
          <a:off x="957386" y="1513404"/>
          <a:ext cx="7359030" cy="4378601"/>
        </p:xfrm>
        <a:graphic>
          <a:graphicData uri="http://schemas.openxmlformats.org/presentationml/2006/ole">
            <mc:AlternateContent xmlns:mc="http://schemas.openxmlformats.org/markup-compatibility/2006">
              <mc:Choice xmlns:v="urn:schemas-microsoft-com:vml" Requires="v">
                <p:oleObj spid="_x0000_s1044" name="Worksheet" r:id="rId7" imgW="7663336" imgH="4925995" progId="Excel.Sheet.8">
                  <p:embed/>
                </p:oleObj>
              </mc:Choice>
              <mc:Fallback>
                <p:oleObj name="Worksheet" r:id="rId7" imgW="7663336" imgH="4925995" progId="Excel.Shee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386" y="1513404"/>
                        <a:ext cx="7359030" cy="4378601"/>
                      </a:xfrm>
                      <a:prstGeom prst="rect">
                        <a:avLst/>
                      </a:prstGeom>
                      <a:noFill/>
                      <a:extLst/>
                    </p:spPr>
                  </p:pic>
                </p:oleObj>
              </mc:Fallback>
            </mc:AlternateContent>
          </a:graphicData>
        </a:graphic>
      </p:graphicFrame>
      <p:sp>
        <p:nvSpPr>
          <p:cNvPr id="6" name="Slide Number Placeholder 1"/>
          <p:cNvSpPr txBox="1">
            <a:spLocks/>
          </p:cNvSpPr>
          <p:nvPr/>
        </p:nvSpPr>
        <p:spPr bwMode="auto">
          <a:xfrm>
            <a:off x="8675688" y="6453188"/>
            <a:ext cx="468312" cy="404812"/>
          </a:xfrm>
          <a:prstGeom prst="rect">
            <a:avLst/>
          </a:prstGeom>
          <a:noFill/>
          <a:ln w="9525">
            <a:noFill/>
            <a:miter lim="800000"/>
            <a:headEnd/>
            <a:tailEnd/>
          </a:ln>
        </p:spPr>
        <p:txBody>
          <a:bodyPr anchor="b"/>
          <a:lstStyle/>
          <a:p>
            <a:pPr algn="r" defTabSz="457200"/>
            <a:fld id="{EAB979B0-65C8-4F85-8238-B6FA3D678F36}" type="slidenum">
              <a:rPr lang="en-AU" sz="1600">
                <a:solidFill>
                  <a:srgbClr val="FFFFFF"/>
                </a:solidFill>
              </a:rPr>
              <a:pPr algn="r" defTabSz="457200"/>
              <a:t>16</a:t>
            </a:fld>
            <a:endParaRPr lang="en-AU" sz="1600" dirty="0">
              <a:solidFill>
                <a:srgbClr val="FFFFFF"/>
              </a:solidFill>
            </a:endParaRPr>
          </a:p>
        </p:txBody>
      </p:sp>
    </p:spTree>
    <p:extLst>
      <p:ext uri="{BB962C8B-B14F-4D97-AF65-F5344CB8AC3E}">
        <p14:creationId xmlns:p14="http://schemas.microsoft.com/office/powerpoint/2010/main" val="4257408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3" y="-364147"/>
            <a:ext cx="8229600" cy="1143000"/>
          </a:xfrm>
        </p:spPr>
        <p:txBody>
          <a:bodyPr/>
          <a:lstStyle/>
          <a:p>
            <a:r>
              <a:rPr lang="en-AU" dirty="0" smtClean="0"/>
              <a:t>Participation improves social inclusion</a:t>
            </a:r>
            <a:endParaRPr lang="en-AU" dirty="0"/>
          </a:p>
        </p:txBody>
      </p:sp>
      <p:sp>
        <p:nvSpPr>
          <p:cNvPr id="3" name="Slide Number Placeholder 2"/>
          <p:cNvSpPr>
            <a:spLocks noGrp="1"/>
          </p:cNvSpPr>
          <p:nvPr>
            <p:ph type="sldNum" sz="quarter" idx="4"/>
          </p:nvPr>
        </p:nvSpPr>
        <p:spPr/>
        <p:txBody>
          <a:bodyPr/>
          <a:lstStyle/>
          <a:p>
            <a:fld id="{8DFE71BA-1C91-4DAA-93E2-F30F475314CF}" type="slidenum">
              <a:rPr lang="en-AU" smtClean="0"/>
              <a:pPr/>
              <a:t>17</a:t>
            </a:fld>
            <a:endParaRPr lang="en-AU" dirty="0"/>
          </a:p>
        </p:txBody>
      </p:sp>
      <p:sp>
        <p:nvSpPr>
          <p:cNvPr id="6" name="Rectangle 5"/>
          <p:cNvSpPr/>
          <p:nvPr/>
        </p:nvSpPr>
        <p:spPr>
          <a:xfrm>
            <a:off x="312411" y="778853"/>
            <a:ext cx="4824536" cy="4464496"/>
          </a:xfrm>
          <a:prstGeom prst="rect">
            <a:avLst/>
          </a:prstGeom>
          <a:solidFill>
            <a:srgbClr val="72AFB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p:cNvSpPr/>
          <p:nvPr/>
        </p:nvSpPr>
        <p:spPr>
          <a:xfrm>
            <a:off x="5136947" y="778853"/>
            <a:ext cx="3744416" cy="4464496"/>
          </a:xfrm>
          <a:prstGeom prst="rect">
            <a:avLst/>
          </a:prstGeom>
          <a:solidFill>
            <a:srgbClr val="72AFB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2" name="Group 21"/>
          <p:cNvGrpSpPr/>
          <p:nvPr/>
        </p:nvGrpSpPr>
        <p:grpSpPr>
          <a:xfrm>
            <a:off x="456427" y="1354917"/>
            <a:ext cx="4824536" cy="3543822"/>
            <a:chOff x="539552" y="1716238"/>
            <a:chExt cx="4824536" cy="3543822"/>
          </a:xfrm>
        </p:grpSpPr>
        <p:sp>
          <p:nvSpPr>
            <p:cNvPr id="4" name="Rounded Rectangle 3"/>
            <p:cNvSpPr/>
            <p:nvPr/>
          </p:nvSpPr>
          <p:spPr>
            <a:xfrm>
              <a:off x="611560" y="1716238"/>
              <a:ext cx="1872208" cy="3543822"/>
            </a:xfrm>
            <a:prstGeom prst="roundRect">
              <a:avLst/>
            </a:prstGeom>
            <a:solidFill>
              <a:srgbClr val="005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ounded Rectangle 4"/>
            <p:cNvSpPr/>
            <p:nvPr/>
          </p:nvSpPr>
          <p:spPr>
            <a:xfrm>
              <a:off x="3203848" y="1716238"/>
              <a:ext cx="1800200" cy="3543822"/>
            </a:xfrm>
            <a:prstGeom prst="roundRect">
              <a:avLst/>
            </a:prstGeom>
            <a:solidFill>
              <a:srgbClr val="0052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ight Arrow 7"/>
            <p:cNvSpPr/>
            <p:nvPr/>
          </p:nvSpPr>
          <p:spPr>
            <a:xfrm>
              <a:off x="2339752" y="2071134"/>
              <a:ext cx="1008112" cy="401187"/>
            </a:xfrm>
            <a:prstGeom prst="rightArrow">
              <a:avLst/>
            </a:prstGeom>
            <a:solidFill>
              <a:srgbClr val="AFBC21">
                <a:alpha val="55000"/>
              </a:srgbClr>
            </a:solidFill>
            <a:ln>
              <a:solidFill>
                <a:srgbClr val="AFB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ight Arrow 8"/>
            <p:cNvSpPr/>
            <p:nvPr/>
          </p:nvSpPr>
          <p:spPr>
            <a:xfrm>
              <a:off x="2339752" y="3207832"/>
              <a:ext cx="1008112" cy="401187"/>
            </a:xfrm>
            <a:prstGeom prst="rightArrow">
              <a:avLst/>
            </a:prstGeom>
            <a:solidFill>
              <a:srgbClr val="AFBC21">
                <a:alpha val="55000"/>
              </a:srgbClr>
            </a:solidFill>
            <a:ln>
              <a:solidFill>
                <a:srgbClr val="AFB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ight Arrow 9"/>
            <p:cNvSpPr/>
            <p:nvPr/>
          </p:nvSpPr>
          <p:spPr>
            <a:xfrm>
              <a:off x="2339752" y="4277665"/>
              <a:ext cx="1008112" cy="401187"/>
            </a:xfrm>
            <a:prstGeom prst="rightArrow">
              <a:avLst/>
            </a:prstGeom>
            <a:solidFill>
              <a:srgbClr val="AFBC21">
                <a:alpha val="55000"/>
              </a:srgbClr>
            </a:solidFill>
            <a:ln>
              <a:solidFill>
                <a:srgbClr val="AFB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539552" y="1870541"/>
              <a:ext cx="2160240" cy="771640"/>
            </a:xfrm>
            <a:prstGeom prst="rect">
              <a:avLst/>
            </a:prstGeom>
            <a:noFill/>
          </p:spPr>
          <p:txBody>
            <a:bodyPr wrap="square" rtlCol="0">
              <a:spAutoFit/>
            </a:bodyPr>
            <a:lstStyle/>
            <a:p>
              <a:r>
                <a:rPr lang="en-AU" dirty="0" smtClean="0">
                  <a:solidFill>
                    <a:schemeClr val="bg1"/>
                  </a:solidFill>
                </a:rPr>
                <a:t>People with low skills</a:t>
              </a:r>
            </a:p>
          </p:txBody>
        </p:sp>
        <p:sp>
          <p:nvSpPr>
            <p:cNvPr id="12" name="TextBox 11"/>
            <p:cNvSpPr txBox="1"/>
            <p:nvPr/>
          </p:nvSpPr>
          <p:spPr>
            <a:xfrm>
              <a:off x="539552" y="3007238"/>
              <a:ext cx="2160240" cy="771640"/>
            </a:xfrm>
            <a:prstGeom prst="rect">
              <a:avLst/>
            </a:prstGeom>
            <a:noFill/>
          </p:spPr>
          <p:txBody>
            <a:bodyPr wrap="square" rtlCol="0">
              <a:spAutoFit/>
            </a:bodyPr>
            <a:lstStyle/>
            <a:p>
              <a:r>
                <a:rPr lang="en-AU" dirty="0" smtClean="0">
                  <a:solidFill>
                    <a:schemeClr val="bg1"/>
                  </a:solidFill>
                </a:rPr>
                <a:t>Older </a:t>
              </a:r>
            </a:p>
            <a:p>
              <a:r>
                <a:rPr lang="en-AU" dirty="0" smtClean="0">
                  <a:solidFill>
                    <a:schemeClr val="bg1"/>
                  </a:solidFill>
                </a:rPr>
                <a:t>workers</a:t>
              </a:r>
            </a:p>
          </p:txBody>
        </p:sp>
        <p:sp>
          <p:nvSpPr>
            <p:cNvPr id="13" name="TextBox 12"/>
            <p:cNvSpPr txBox="1"/>
            <p:nvPr/>
          </p:nvSpPr>
          <p:spPr>
            <a:xfrm>
              <a:off x="539552" y="4107806"/>
              <a:ext cx="2160240" cy="771640"/>
            </a:xfrm>
            <a:prstGeom prst="rect">
              <a:avLst/>
            </a:prstGeom>
            <a:noFill/>
          </p:spPr>
          <p:txBody>
            <a:bodyPr wrap="square" rtlCol="0">
              <a:spAutoFit/>
            </a:bodyPr>
            <a:lstStyle/>
            <a:p>
              <a:r>
                <a:rPr lang="en-AU" dirty="0" smtClean="0">
                  <a:solidFill>
                    <a:schemeClr val="bg1"/>
                  </a:solidFill>
                </a:rPr>
                <a:t>People with disadvantage</a:t>
              </a:r>
            </a:p>
          </p:txBody>
        </p:sp>
        <p:sp>
          <p:nvSpPr>
            <p:cNvPr id="14" name="TextBox 13"/>
            <p:cNvSpPr txBox="1"/>
            <p:nvPr/>
          </p:nvSpPr>
          <p:spPr>
            <a:xfrm>
              <a:off x="3203848" y="1870541"/>
              <a:ext cx="2160240" cy="771640"/>
            </a:xfrm>
            <a:prstGeom prst="rect">
              <a:avLst/>
            </a:prstGeom>
            <a:noFill/>
          </p:spPr>
          <p:txBody>
            <a:bodyPr wrap="square" rtlCol="0">
              <a:spAutoFit/>
            </a:bodyPr>
            <a:lstStyle/>
            <a:p>
              <a:r>
                <a:rPr lang="en-AU" dirty="0" smtClean="0">
                  <a:solidFill>
                    <a:schemeClr val="bg1"/>
                  </a:solidFill>
                </a:rPr>
                <a:t>Focus on upskilling</a:t>
              </a:r>
            </a:p>
          </p:txBody>
        </p:sp>
        <p:sp>
          <p:nvSpPr>
            <p:cNvPr id="15" name="TextBox 14"/>
            <p:cNvSpPr txBox="1"/>
            <p:nvPr/>
          </p:nvSpPr>
          <p:spPr>
            <a:xfrm>
              <a:off x="3203848" y="3022605"/>
              <a:ext cx="2160240" cy="771640"/>
            </a:xfrm>
            <a:prstGeom prst="rect">
              <a:avLst/>
            </a:prstGeom>
            <a:noFill/>
          </p:spPr>
          <p:txBody>
            <a:bodyPr wrap="square" rtlCol="0">
              <a:spAutoFit/>
            </a:bodyPr>
            <a:lstStyle/>
            <a:p>
              <a:r>
                <a:rPr lang="en-AU" dirty="0" smtClean="0">
                  <a:solidFill>
                    <a:schemeClr val="bg1"/>
                  </a:solidFill>
                </a:rPr>
                <a:t>Focus on retention</a:t>
              </a:r>
            </a:p>
          </p:txBody>
        </p:sp>
        <p:sp>
          <p:nvSpPr>
            <p:cNvPr id="16" name="TextBox 15"/>
            <p:cNvSpPr txBox="1"/>
            <p:nvPr/>
          </p:nvSpPr>
          <p:spPr>
            <a:xfrm>
              <a:off x="3203848" y="4012902"/>
              <a:ext cx="1800200" cy="1000274"/>
            </a:xfrm>
            <a:prstGeom prst="rect">
              <a:avLst/>
            </a:prstGeom>
            <a:noFill/>
          </p:spPr>
          <p:txBody>
            <a:bodyPr wrap="square" rtlCol="0">
              <a:spAutoFit/>
            </a:bodyPr>
            <a:lstStyle/>
            <a:p>
              <a:r>
                <a:rPr lang="en-AU" sz="1600" dirty="0" smtClean="0">
                  <a:solidFill>
                    <a:schemeClr val="bg1"/>
                  </a:solidFill>
                </a:rPr>
                <a:t>Focus on access and support to build sustainable pathways to work</a:t>
              </a:r>
            </a:p>
          </p:txBody>
        </p:sp>
      </p:grpSp>
      <p:sp>
        <p:nvSpPr>
          <p:cNvPr id="17" name="TextBox 16"/>
          <p:cNvSpPr txBox="1"/>
          <p:nvPr/>
        </p:nvSpPr>
        <p:spPr>
          <a:xfrm>
            <a:off x="528435" y="795341"/>
            <a:ext cx="4392488" cy="428689"/>
          </a:xfrm>
          <a:prstGeom prst="rect">
            <a:avLst/>
          </a:prstGeom>
          <a:noFill/>
        </p:spPr>
        <p:txBody>
          <a:bodyPr wrap="square" rtlCol="0" anchor="ctr" anchorCtr="1">
            <a:spAutoFit/>
          </a:bodyPr>
          <a:lstStyle/>
          <a:p>
            <a:r>
              <a:rPr lang="en-AU" dirty="0" smtClean="0"/>
              <a:t>Improving social inclusion</a:t>
            </a:r>
            <a:endParaRPr lang="en-AU" dirty="0"/>
          </a:p>
        </p:txBody>
      </p:sp>
      <p:sp>
        <p:nvSpPr>
          <p:cNvPr id="18" name="TextBox 17"/>
          <p:cNvSpPr txBox="1"/>
          <p:nvPr/>
        </p:nvSpPr>
        <p:spPr>
          <a:xfrm>
            <a:off x="5496987" y="778853"/>
            <a:ext cx="3024336" cy="461665"/>
          </a:xfrm>
          <a:prstGeom prst="rect">
            <a:avLst/>
          </a:prstGeom>
          <a:noFill/>
        </p:spPr>
        <p:txBody>
          <a:bodyPr wrap="square" rtlCol="0" anchor="ctr" anchorCtr="1">
            <a:spAutoFit/>
          </a:bodyPr>
          <a:lstStyle/>
          <a:p>
            <a:r>
              <a:rPr lang="en-AU" dirty="0" smtClean="0"/>
              <a:t>Benefits</a:t>
            </a:r>
            <a:endParaRPr lang="en-AU" dirty="0"/>
          </a:p>
        </p:txBody>
      </p:sp>
      <p:sp>
        <p:nvSpPr>
          <p:cNvPr id="19" name="Rounded Rectangle 18"/>
          <p:cNvSpPr/>
          <p:nvPr/>
        </p:nvSpPr>
        <p:spPr>
          <a:xfrm>
            <a:off x="5496987" y="1354917"/>
            <a:ext cx="3096344" cy="367755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indent="-108000">
              <a:buFont typeface="Arial" pitchFamily="34" charset="0"/>
              <a:buChar char="•"/>
            </a:pPr>
            <a:r>
              <a:rPr lang="en-AU" sz="1800" dirty="0" smtClean="0"/>
              <a:t>People with qualifications 20%* more likely to be in labour force</a:t>
            </a:r>
            <a:endParaRPr lang="en-AU" sz="1800" baseline="30000" dirty="0" smtClean="0"/>
          </a:p>
          <a:p>
            <a:pPr marL="108000" indent="-108000">
              <a:buFont typeface="Arial" pitchFamily="34" charset="0"/>
              <a:buChar char="•"/>
            </a:pPr>
            <a:r>
              <a:rPr lang="en-AU" sz="1800" dirty="0" smtClean="0"/>
              <a:t>Qualification </a:t>
            </a:r>
            <a:r>
              <a:rPr lang="en-AU" sz="1800" dirty="0"/>
              <a:t>completions  assist in lift participation rates and meeting projected labour </a:t>
            </a:r>
            <a:r>
              <a:rPr lang="en-AU" sz="1800" dirty="0" smtClean="0"/>
              <a:t>demand</a:t>
            </a:r>
          </a:p>
          <a:p>
            <a:pPr marL="108000" indent="-108000">
              <a:buFont typeface="Arial" pitchFamily="34" charset="0"/>
              <a:buChar char="•"/>
            </a:pPr>
            <a:r>
              <a:rPr lang="en-AU" sz="1800" dirty="0" smtClean="0"/>
              <a:t>Increasing skills of existing workers improves job advancement, opening opportunities for job seekers</a:t>
            </a:r>
            <a:endParaRPr lang="en-AU" sz="1800" dirty="0"/>
          </a:p>
        </p:txBody>
      </p:sp>
      <p:sp>
        <p:nvSpPr>
          <p:cNvPr id="21" name="Rectangle 20"/>
          <p:cNvSpPr/>
          <p:nvPr/>
        </p:nvSpPr>
        <p:spPr>
          <a:xfrm>
            <a:off x="312411" y="5243349"/>
            <a:ext cx="8568952" cy="864096"/>
          </a:xfrm>
          <a:prstGeom prst="rect">
            <a:avLst/>
          </a:prstGeom>
          <a:solidFill>
            <a:srgbClr val="72AF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p:cNvSpPr txBox="1"/>
          <p:nvPr/>
        </p:nvSpPr>
        <p:spPr>
          <a:xfrm>
            <a:off x="312411" y="5327551"/>
            <a:ext cx="3528392" cy="707886"/>
          </a:xfrm>
          <a:prstGeom prst="rect">
            <a:avLst/>
          </a:prstGeom>
          <a:noFill/>
        </p:spPr>
        <p:txBody>
          <a:bodyPr wrap="square" rtlCol="0">
            <a:spAutoFit/>
          </a:bodyPr>
          <a:lstStyle/>
          <a:p>
            <a:r>
              <a:rPr lang="en-AU" sz="2000" dirty="0" smtClean="0">
                <a:solidFill>
                  <a:schemeClr val="bg1"/>
                </a:solidFill>
              </a:rPr>
              <a:t>Expanding tertiary places is not enough</a:t>
            </a:r>
            <a:endParaRPr lang="en-AU" sz="2000" dirty="0">
              <a:solidFill>
                <a:schemeClr val="bg1"/>
              </a:solidFill>
            </a:endParaRPr>
          </a:p>
        </p:txBody>
      </p:sp>
      <p:sp>
        <p:nvSpPr>
          <p:cNvPr id="24" name="TextBox 23"/>
          <p:cNvSpPr txBox="1"/>
          <p:nvPr/>
        </p:nvSpPr>
        <p:spPr>
          <a:xfrm>
            <a:off x="4560883" y="5315357"/>
            <a:ext cx="4248472" cy="369332"/>
          </a:xfrm>
          <a:prstGeom prst="rect">
            <a:avLst/>
          </a:prstGeom>
          <a:noFill/>
        </p:spPr>
        <p:txBody>
          <a:bodyPr wrap="square" rtlCol="0">
            <a:spAutoFit/>
          </a:bodyPr>
          <a:lstStyle/>
          <a:p>
            <a:r>
              <a:rPr lang="en-AU" sz="1800" dirty="0" smtClean="0">
                <a:solidFill>
                  <a:schemeClr val="bg1"/>
                </a:solidFill>
              </a:rPr>
              <a:t>Align job services and training providers</a:t>
            </a:r>
            <a:endParaRPr lang="en-AU" sz="1800" dirty="0">
              <a:solidFill>
                <a:schemeClr val="bg1"/>
              </a:solidFill>
            </a:endParaRPr>
          </a:p>
        </p:txBody>
      </p:sp>
      <p:sp>
        <p:nvSpPr>
          <p:cNvPr id="25" name="TextBox 24"/>
          <p:cNvSpPr txBox="1"/>
          <p:nvPr/>
        </p:nvSpPr>
        <p:spPr>
          <a:xfrm>
            <a:off x="4560883" y="5666105"/>
            <a:ext cx="4320480" cy="369332"/>
          </a:xfrm>
          <a:prstGeom prst="rect">
            <a:avLst/>
          </a:prstGeom>
          <a:noFill/>
        </p:spPr>
        <p:txBody>
          <a:bodyPr wrap="square" rtlCol="0">
            <a:spAutoFit/>
          </a:bodyPr>
          <a:lstStyle/>
          <a:p>
            <a:r>
              <a:rPr lang="en-AU" sz="1800" dirty="0" smtClean="0">
                <a:solidFill>
                  <a:schemeClr val="bg1"/>
                </a:solidFill>
              </a:rPr>
              <a:t>Expand wraparound services</a:t>
            </a:r>
            <a:endParaRPr lang="en-AU" sz="1800" dirty="0">
              <a:solidFill>
                <a:schemeClr val="bg1"/>
              </a:solidFill>
            </a:endParaRPr>
          </a:p>
        </p:txBody>
      </p:sp>
      <p:sp>
        <p:nvSpPr>
          <p:cNvPr id="27" name="Right Arrow 26"/>
          <p:cNvSpPr/>
          <p:nvPr/>
        </p:nvSpPr>
        <p:spPr>
          <a:xfrm>
            <a:off x="3768795" y="5402796"/>
            <a:ext cx="792088" cy="488625"/>
          </a:xfrm>
          <a:prstGeom prst="rightArrow">
            <a:avLst/>
          </a:prstGeom>
          <a:solidFill>
            <a:srgbClr val="AFBC21">
              <a:alpha val="70000"/>
            </a:srgbClr>
          </a:solidFill>
          <a:ln>
            <a:solidFill>
              <a:srgbClr val="AFBC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0" name="TextBox 19"/>
          <p:cNvSpPr txBox="1"/>
          <p:nvPr/>
        </p:nvSpPr>
        <p:spPr>
          <a:xfrm>
            <a:off x="5641003" y="6142813"/>
            <a:ext cx="3240360" cy="216024"/>
          </a:xfrm>
          <a:prstGeom prst="rect">
            <a:avLst/>
          </a:prstGeom>
          <a:noFill/>
        </p:spPr>
        <p:txBody>
          <a:bodyPr wrap="square" rtlCol="0">
            <a:spAutoFit/>
          </a:bodyPr>
          <a:lstStyle/>
          <a:p>
            <a:r>
              <a:rPr lang="en-AU" sz="800" dirty="0" smtClean="0"/>
              <a:t>*</a:t>
            </a:r>
            <a:r>
              <a:rPr lang="en-AU" sz="800" dirty="0"/>
              <a:t>ABS, 2011, </a:t>
            </a:r>
            <a:r>
              <a:rPr lang="en-AU" sz="800" i="1" dirty="0"/>
              <a:t>Education and work</a:t>
            </a:r>
            <a:r>
              <a:rPr lang="en-AU" sz="800" dirty="0"/>
              <a:t>, Cat no. 6227.0, May, </a:t>
            </a:r>
            <a:r>
              <a:rPr lang="en-AU" sz="800" dirty="0" smtClean="0"/>
              <a:t>Canberra</a:t>
            </a:r>
            <a:endParaRPr lang="en-AU" sz="800" dirty="0"/>
          </a:p>
        </p:txBody>
      </p:sp>
    </p:spTree>
    <p:extLst>
      <p:ext uri="{BB962C8B-B14F-4D97-AF65-F5344CB8AC3E}">
        <p14:creationId xmlns:p14="http://schemas.microsoft.com/office/powerpoint/2010/main" val="293634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smtClean="0">
                <a:solidFill>
                  <a:srgbClr val="C00000"/>
                </a:solidFill>
              </a:rPr>
              <a:t>What was not discussed in Kangan and Deveson</a:t>
            </a:r>
            <a:endParaRPr lang="en-AU" dirty="0">
              <a:solidFill>
                <a:srgbClr val="C00000"/>
              </a:solidFill>
            </a:endParaRPr>
          </a:p>
        </p:txBody>
      </p:sp>
      <p:sp>
        <p:nvSpPr>
          <p:cNvPr id="6" name="Subtitle 5"/>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06996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rgbClr val="C00000"/>
                </a:solidFill>
              </a:rPr>
              <a:t>But in terms of quality and curriculum during the reform period</a:t>
            </a:r>
            <a:endParaRPr lang="en-AU" sz="2800" dirty="0">
              <a:solidFill>
                <a:srgbClr val="C00000"/>
              </a:solidFill>
            </a:endParaRPr>
          </a:p>
        </p:txBody>
      </p:sp>
      <p:sp>
        <p:nvSpPr>
          <p:cNvPr id="3" name="Content Placeholder 2"/>
          <p:cNvSpPr>
            <a:spLocks noGrp="1"/>
          </p:cNvSpPr>
          <p:nvPr>
            <p:ph idx="1"/>
          </p:nvPr>
        </p:nvSpPr>
        <p:spPr/>
        <p:txBody>
          <a:bodyPr>
            <a:normAutofit/>
          </a:bodyPr>
          <a:lstStyle/>
          <a:p>
            <a:r>
              <a:rPr lang="en-AU" sz="2800" dirty="0" smtClean="0"/>
              <a:t>Emphasis on CBT versus curriculum</a:t>
            </a:r>
          </a:p>
          <a:p>
            <a:r>
              <a:rPr lang="en-AU" sz="2800" dirty="0" smtClean="0"/>
              <a:t>Competencies versus theory and knowledge</a:t>
            </a:r>
          </a:p>
          <a:p>
            <a:r>
              <a:rPr lang="en-AU" sz="2800" dirty="0" smtClean="0"/>
              <a:t>No serious thought to “third party” awarding bodies – even though last City and Guilds courses offered in TAFE NSW in 1972</a:t>
            </a:r>
          </a:p>
          <a:p>
            <a:r>
              <a:rPr lang="en-AU" sz="2800" dirty="0" smtClean="0"/>
              <a:t>State wide school system in NSW was a verification / validation system as well as having externally set and marked examinations (Category A)</a:t>
            </a:r>
          </a:p>
          <a:p>
            <a:r>
              <a:rPr lang="en-AU" sz="2800" dirty="0" smtClean="0"/>
              <a:t>Quality emphasis on ISO 9000</a:t>
            </a:r>
            <a:endParaRPr lang="en-AU" sz="2800" dirty="0"/>
          </a:p>
        </p:txBody>
      </p:sp>
    </p:spTree>
    <p:extLst>
      <p:ext uri="{BB962C8B-B14F-4D97-AF65-F5344CB8AC3E}">
        <p14:creationId xmlns:p14="http://schemas.microsoft.com/office/powerpoint/2010/main" val="3486989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AU" sz="3200" dirty="0" smtClean="0"/>
              <a:t>History repeating itself</a:t>
            </a:r>
            <a:endParaRPr lang="en-AU" sz="3200" dirty="0"/>
          </a:p>
        </p:txBody>
      </p:sp>
      <p:sp>
        <p:nvSpPr>
          <p:cNvPr id="5" name="Content Placeholder 4"/>
          <p:cNvSpPr>
            <a:spLocks noGrp="1"/>
          </p:cNvSpPr>
          <p:nvPr>
            <p:ph sz="half" idx="1"/>
          </p:nvPr>
        </p:nvSpPr>
        <p:spPr>
          <a:xfrm>
            <a:off x="457200" y="1600201"/>
            <a:ext cx="4038600" cy="3629000"/>
          </a:xfrm>
        </p:spPr>
        <p:txBody>
          <a:bodyPr>
            <a:noAutofit/>
          </a:bodyPr>
          <a:lstStyle/>
          <a:p>
            <a:r>
              <a:rPr lang="en-AU" sz="2000" dirty="0" smtClean="0"/>
              <a:t>Hegel remarks somewhere</a:t>
            </a:r>
            <a:r>
              <a:rPr lang="en-AU" sz="2000" baseline="30000" dirty="0"/>
              <a:t> </a:t>
            </a:r>
            <a:r>
              <a:rPr lang="en-AU" sz="2000" dirty="0" smtClean="0"/>
              <a:t> that all great world-historic facts and personages appear, so to speak, twice. </a:t>
            </a:r>
            <a:r>
              <a:rPr lang="en-AU" sz="2000" dirty="0"/>
              <a:t>He forgot to add: the first time as tragedy, the second time as farce.</a:t>
            </a:r>
            <a:endParaRPr lang="en-AU" sz="2000" dirty="0" smtClean="0"/>
          </a:p>
          <a:p>
            <a:endParaRPr lang="en-AU" sz="2000" dirty="0"/>
          </a:p>
          <a:p>
            <a:r>
              <a:rPr lang="en-AU" sz="2000" dirty="0" smtClean="0"/>
              <a:t>The tradition of all dead generations weighs like a nightmare on the brains of the living.</a:t>
            </a:r>
          </a:p>
          <a:p>
            <a:pPr marL="0" indent="0">
              <a:buNone/>
            </a:pPr>
            <a:endParaRPr lang="en-AU" sz="2400"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04048" y="1052736"/>
            <a:ext cx="3870720" cy="3888000"/>
          </a:xfrm>
        </p:spPr>
      </p:pic>
      <p:sp>
        <p:nvSpPr>
          <p:cNvPr id="8" name="TextBox 7"/>
          <p:cNvSpPr txBox="1"/>
          <p:nvPr/>
        </p:nvSpPr>
        <p:spPr>
          <a:xfrm>
            <a:off x="395536" y="5445224"/>
            <a:ext cx="8479309" cy="954107"/>
          </a:xfrm>
          <a:prstGeom prst="rect">
            <a:avLst/>
          </a:prstGeom>
          <a:noFill/>
        </p:spPr>
        <p:txBody>
          <a:bodyPr wrap="none" rtlCol="0">
            <a:spAutoFit/>
          </a:bodyPr>
          <a:lstStyle/>
          <a:p>
            <a:r>
              <a:rPr lang="en-AU" sz="2800" b="1" i="1" dirty="0" smtClean="0">
                <a:solidFill>
                  <a:schemeClr val="accent2"/>
                </a:solidFill>
              </a:rPr>
              <a:t>Look today at the some of the recurring issues, tensions</a:t>
            </a:r>
          </a:p>
          <a:p>
            <a:r>
              <a:rPr lang="en-AU" sz="2800" b="1" i="1" dirty="0" smtClean="0">
                <a:solidFill>
                  <a:schemeClr val="accent2"/>
                </a:solidFill>
              </a:rPr>
              <a:t> and paradoxes in Vocational Education and Training</a:t>
            </a:r>
            <a:endParaRPr lang="en-AU" sz="2800" b="1" i="1" dirty="0">
              <a:solidFill>
                <a:schemeClr val="accent2"/>
              </a:solidFill>
            </a:endParaRPr>
          </a:p>
        </p:txBody>
      </p:sp>
    </p:spTree>
    <p:extLst>
      <p:ext uri="{BB962C8B-B14F-4D97-AF65-F5344CB8AC3E}">
        <p14:creationId xmlns:p14="http://schemas.microsoft.com/office/powerpoint/2010/main" val="3748739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2800" dirty="0" smtClean="0">
                <a:solidFill>
                  <a:srgbClr val="C00000"/>
                </a:solidFill>
              </a:rPr>
              <a:t>Vocational qualifications in England</a:t>
            </a:r>
            <a:endParaRPr lang="en-AU" sz="2800" dirty="0">
              <a:solidFill>
                <a:srgbClr val="C00000"/>
              </a:solidFill>
            </a:endParaRPr>
          </a:p>
        </p:txBody>
      </p:sp>
      <p:sp>
        <p:nvSpPr>
          <p:cNvPr id="3" name="Content Placeholder 2"/>
          <p:cNvSpPr>
            <a:spLocks noGrp="1"/>
          </p:cNvSpPr>
          <p:nvPr>
            <p:ph sz="half" idx="1"/>
          </p:nvPr>
        </p:nvSpPr>
        <p:spPr/>
        <p:txBody>
          <a:bodyPr>
            <a:normAutofit fontScale="92500" lnSpcReduction="10000"/>
          </a:bodyPr>
          <a:lstStyle/>
          <a:p>
            <a:r>
              <a:rPr lang="en-AU" sz="2000" dirty="0" smtClean="0"/>
              <a:t>Public and private VET providers in England tend not to award their own qualifications</a:t>
            </a:r>
          </a:p>
          <a:p>
            <a:endParaRPr lang="en-AU" sz="2000" dirty="0"/>
          </a:p>
          <a:p>
            <a:r>
              <a:rPr lang="en-AU" sz="2000" dirty="0" smtClean="0"/>
              <a:t>They use “awarding organisations” who design the qualifications and the assessment</a:t>
            </a:r>
          </a:p>
          <a:p>
            <a:endParaRPr lang="en-AU" sz="2000" dirty="0"/>
          </a:p>
          <a:p>
            <a:r>
              <a:rPr lang="en-AU" sz="2000" dirty="0" smtClean="0"/>
              <a:t>Similar to secondary Year 12 certificate in NSW – the Higher School Certificate is awarded by NSW Board of Studies – not Katoomba High, of Patrician Brothers Burwood or even King’s School Parramatta</a:t>
            </a:r>
            <a:endParaRPr lang="en-AU"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04248" y="1196752"/>
            <a:ext cx="1724025" cy="154305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8896" y="3140968"/>
            <a:ext cx="2514600" cy="16097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8544" y="5284729"/>
            <a:ext cx="2806446" cy="546926"/>
          </a:xfrm>
          <a:prstGeom prst="rect">
            <a:avLst/>
          </a:prstGeom>
        </p:spPr>
      </p:pic>
    </p:spTree>
    <p:extLst>
      <p:ext uri="{BB962C8B-B14F-4D97-AF65-F5344CB8AC3E}">
        <p14:creationId xmlns:p14="http://schemas.microsoft.com/office/powerpoint/2010/main" val="926970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4082"/>
          </a:xfrm>
        </p:spPr>
        <p:txBody>
          <a:bodyPr>
            <a:normAutofit/>
          </a:bodyPr>
          <a:lstStyle/>
          <a:p>
            <a:pPr algn="l"/>
            <a:r>
              <a:rPr lang="en-AU" sz="2800" dirty="0" smtClean="0">
                <a:solidFill>
                  <a:srgbClr val="C00000"/>
                </a:solidFill>
              </a:rPr>
              <a:t>Awarding organisations and OFQUAL</a:t>
            </a:r>
            <a:endParaRPr lang="en-AU" sz="2800" dirty="0">
              <a:solidFill>
                <a:srgbClr val="C00000"/>
              </a:solidFill>
            </a:endParaRPr>
          </a:p>
        </p:txBody>
      </p:sp>
      <p:sp>
        <p:nvSpPr>
          <p:cNvPr id="6" name="Content Placeholder 5"/>
          <p:cNvSpPr>
            <a:spLocks noGrp="1"/>
          </p:cNvSpPr>
          <p:nvPr>
            <p:ph idx="1"/>
          </p:nvPr>
        </p:nvSpPr>
        <p:spPr>
          <a:xfrm>
            <a:off x="457200" y="1196752"/>
            <a:ext cx="8229600" cy="4929411"/>
          </a:xfrm>
        </p:spPr>
        <p:txBody>
          <a:bodyPr>
            <a:normAutofit fontScale="25000" lnSpcReduction="20000"/>
          </a:bodyPr>
          <a:lstStyle/>
          <a:p>
            <a:pPr marL="0" indent="0">
              <a:buNone/>
            </a:pPr>
            <a:r>
              <a:rPr lang="en-AU" sz="7200" b="1" dirty="0"/>
              <a:t>The role of awarding organisations </a:t>
            </a:r>
            <a:endParaRPr lang="en-AU" sz="7200" dirty="0"/>
          </a:p>
          <a:p>
            <a:endParaRPr lang="en-AU" sz="7200" dirty="0"/>
          </a:p>
          <a:p>
            <a:r>
              <a:rPr lang="en-AU" sz="7200" dirty="0"/>
              <a:t>Awarding organisations develop and award qualifications. They advertise and promote their qualifications to potential ‘buyers’ which may include schools, colleges, private training providers, employers and governments. </a:t>
            </a:r>
          </a:p>
          <a:p>
            <a:endParaRPr lang="en-AU" sz="7200" dirty="0"/>
          </a:p>
          <a:p>
            <a:r>
              <a:rPr lang="en-AU" sz="7200" dirty="0"/>
              <a:t>Awarding organisations do not in the main deliver training that leads to the achievement of their qualifications but approve educational institutions, training providers and others to do so. </a:t>
            </a:r>
            <a:endParaRPr lang="en-AU" sz="7200" dirty="0" smtClean="0"/>
          </a:p>
          <a:p>
            <a:endParaRPr lang="en-AU" sz="7200" dirty="0" smtClean="0"/>
          </a:p>
          <a:p>
            <a:pPr marL="0" indent="0">
              <a:buNone/>
            </a:pPr>
            <a:r>
              <a:rPr lang="en-AU" sz="7200" b="1" dirty="0" smtClean="0"/>
              <a:t>The </a:t>
            </a:r>
            <a:r>
              <a:rPr lang="en-AU" sz="7200" b="1" dirty="0"/>
              <a:t>role of Ofqual in regulating qualifications </a:t>
            </a:r>
            <a:endParaRPr lang="en-AU" sz="7200" dirty="0"/>
          </a:p>
          <a:p>
            <a:endParaRPr lang="en-AU" sz="7200" dirty="0"/>
          </a:p>
          <a:p>
            <a:r>
              <a:rPr lang="en-AU" sz="7200" dirty="0"/>
              <a:t>Ofqual’s role is to secure the quality and standards of qualifications which are offered in England by the awarding organisations it regulates. </a:t>
            </a:r>
            <a:r>
              <a:rPr lang="en-AU" sz="7200" dirty="0" smtClean="0"/>
              <a:t>. </a:t>
            </a:r>
            <a:endParaRPr lang="en-AU" sz="7200" dirty="0"/>
          </a:p>
          <a:p>
            <a:endParaRPr lang="en-AU" sz="7200" dirty="0"/>
          </a:p>
          <a:p>
            <a:r>
              <a:rPr lang="en-AU" sz="7200" dirty="0"/>
              <a:t>Ofqual regulates by setting the rules that awarding organisations have to meet when they design and award regulated qualifications, particularly around the validity, reliability and standards of the assessments. </a:t>
            </a:r>
          </a:p>
          <a:p>
            <a:endParaRPr lang="en-AU" sz="7200" dirty="0"/>
          </a:p>
          <a:p>
            <a:r>
              <a:rPr lang="en-AU" sz="7200" dirty="0"/>
              <a:t>Ofqual monitors awarding organisations and their qualifications to secure appropriate standards, and takes action where appropriate. </a:t>
            </a:r>
            <a:endParaRPr lang="en-AU" sz="1000" dirty="0"/>
          </a:p>
          <a:p>
            <a:r>
              <a:rPr lang="en-AU" sz="1000" dirty="0"/>
              <a:t>7 </a:t>
            </a:r>
          </a:p>
        </p:txBody>
      </p:sp>
    </p:spTree>
    <p:extLst>
      <p:ext uri="{BB962C8B-B14F-4D97-AF65-F5344CB8AC3E}">
        <p14:creationId xmlns:p14="http://schemas.microsoft.com/office/powerpoint/2010/main" val="1855918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60648"/>
            <a:ext cx="8229600" cy="1143000"/>
          </a:xfrm>
        </p:spPr>
        <p:txBody>
          <a:bodyPr>
            <a:normAutofit/>
          </a:bodyPr>
          <a:lstStyle/>
          <a:p>
            <a:pPr algn="l"/>
            <a:r>
              <a:rPr lang="en-AU" sz="2400" dirty="0" smtClean="0">
                <a:solidFill>
                  <a:srgbClr val="C00000"/>
                </a:solidFill>
              </a:rPr>
              <a:t>Elmfield Training – a UK “cause celebre” from the House of Commons Select Committee</a:t>
            </a:r>
            <a:endParaRPr lang="en-AU" sz="2400" dirty="0">
              <a:solidFill>
                <a:srgbClr val="C00000"/>
              </a:solidFill>
            </a:endParaRPr>
          </a:p>
        </p:txBody>
      </p:sp>
      <p:sp>
        <p:nvSpPr>
          <p:cNvPr id="6" name="Content Placeholder 5"/>
          <p:cNvSpPr>
            <a:spLocks noGrp="1"/>
          </p:cNvSpPr>
          <p:nvPr>
            <p:ph idx="4294967295"/>
          </p:nvPr>
        </p:nvSpPr>
        <p:spPr>
          <a:xfrm>
            <a:off x="914400" y="1484313"/>
            <a:ext cx="8229600" cy="5040312"/>
          </a:xfrm>
        </p:spPr>
        <p:txBody>
          <a:bodyPr>
            <a:normAutofit fontScale="25000" lnSpcReduction="20000"/>
          </a:bodyPr>
          <a:lstStyle/>
          <a:p>
            <a:endParaRPr lang="en-AU" sz="2000" dirty="0" smtClean="0"/>
          </a:p>
          <a:p>
            <a:r>
              <a:rPr lang="en-AU" sz="7200" dirty="0"/>
              <a:t>In 2010-11 Elmfield Training received £41 million from the Skills Funding </a:t>
            </a:r>
            <a:r>
              <a:rPr lang="en-AU" sz="7200" dirty="0" smtClean="0"/>
              <a:t>Agency. </a:t>
            </a:r>
          </a:p>
          <a:p>
            <a:pPr marL="0" indent="0">
              <a:buNone/>
            </a:pPr>
            <a:endParaRPr lang="en-AU" sz="7200" dirty="0"/>
          </a:p>
          <a:p>
            <a:r>
              <a:rPr lang="en-AU" sz="7200" dirty="0"/>
              <a:t>In the financial year ending 2010, Elmfield Training declared pre­tax profits of £12 million. As the Chief Executive, Ged Syddall, told us, all of this was "government money</a:t>
            </a:r>
            <a:r>
              <a:rPr lang="en-AU" sz="7200" dirty="0" smtClean="0"/>
              <a:t>".[</a:t>
            </a:r>
          </a:p>
          <a:p>
            <a:endParaRPr lang="en-AU" sz="7200" dirty="0"/>
          </a:p>
          <a:p>
            <a:r>
              <a:rPr lang="en-AU" sz="7200" dirty="0" smtClean="0"/>
              <a:t>Elmfield </a:t>
            </a:r>
            <a:r>
              <a:rPr lang="en-AU" sz="7200" dirty="0"/>
              <a:t>Training uses the awarding body Skillsfirst Awards Limited to accredit its training. In fact 69 per cent of Elmfield Training's activity was with this awarding body in the 12 months to March 2012. This was of interest because the two companies are owned by the same individual. We were concerned that this represented a potential conflict of interest</a:t>
            </a:r>
            <a:r>
              <a:rPr lang="en-AU" sz="7200" dirty="0" smtClean="0"/>
              <a:t>.</a:t>
            </a:r>
          </a:p>
          <a:p>
            <a:endParaRPr lang="en-AU" sz="7200" dirty="0"/>
          </a:p>
          <a:p>
            <a:r>
              <a:rPr lang="en-AU" sz="7200" i="1" dirty="0" smtClean="0"/>
              <a:t>The Committee recommended </a:t>
            </a:r>
            <a:r>
              <a:rPr lang="en-AU" sz="7200" dirty="0" smtClean="0"/>
              <a:t>-  </a:t>
            </a:r>
            <a:r>
              <a:rPr lang="en-AU" sz="7200" dirty="0"/>
              <a:t>While the practice appears to be widespread, we do not believe that it is desirable for training providers and awarding bodies to be owned by the same group or individuals. The Government should look critically upon this serious issue. To that end, we are encouraged that the regulator Ofqual is conducting a wide market review, which the Skills Funding Agency expects to include an assessment of the issues surrounding combined ownership of training providers and awarding bodies</a:t>
            </a:r>
            <a:r>
              <a:rPr lang="en-AU" sz="5500" dirty="0"/>
              <a:t>.</a:t>
            </a:r>
          </a:p>
        </p:txBody>
      </p:sp>
    </p:spTree>
    <p:extLst>
      <p:ext uri="{BB962C8B-B14F-4D97-AF65-F5344CB8AC3E}">
        <p14:creationId xmlns:p14="http://schemas.microsoft.com/office/powerpoint/2010/main" val="4279188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smtClean="0">
                <a:solidFill>
                  <a:srgbClr val="FF0000"/>
                </a:solidFill>
              </a:rPr>
              <a:t>Funding, investment and returns in VET</a:t>
            </a:r>
            <a:endParaRPr lang="en-AU" dirty="0">
              <a:solidFill>
                <a:srgbClr val="FF0000"/>
              </a:solidFill>
            </a:endParaRPr>
          </a:p>
        </p:txBody>
      </p:sp>
      <p:sp>
        <p:nvSpPr>
          <p:cNvPr id="4" name="Subtitle 3"/>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314068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5"/>
          <p:cNvSpPr txBox="1">
            <a:spLocks noChangeArrowheads="1"/>
          </p:cNvSpPr>
          <p:nvPr/>
        </p:nvSpPr>
        <p:spPr bwMode="auto">
          <a:xfrm>
            <a:off x="390525" y="188913"/>
            <a:ext cx="83518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AU" altLang="en-US" sz="4400" b="1" dirty="0">
                <a:solidFill>
                  <a:srgbClr val="802528"/>
                </a:solidFill>
                <a:latin typeface="Calibri" pitchFamily="34" charset="0"/>
              </a:rPr>
              <a:t>Expenditure per student </a:t>
            </a:r>
          </a:p>
        </p:txBody>
      </p:sp>
      <p:pic>
        <p:nvPicPr>
          <p:cNvPr id="2970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30057" y="1600200"/>
            <a:ext cx="7883885" cy="4525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fld id="{E67DF007-7299-4010-AEFB-9A83FF4E0381}" type="slidenum">
              <a:rPr lang="en-AU" altLang="en-US" b="0" smtClean="0">
                <a:solidFill>
                  <a:srgbClr val="000000"/>
                </a:solidFill>
              </a:rPr>
              <a:pPr algn="l"/>
              <a:t>24</a:t>
            </a:fld>
            <a:endParaRPr lang="en-AU" altLang="en-US" b="0" dirty="0" smtClean="0">
              <a:solidFill>
                <a:srgbClr val="000000"/>
              </a:solidFill>
            </a:endParaRPr>
          </a:p>
        </p:txBody>
      </p:sp>
      <p:sp>
        <p:nvSpPr>
          <p:cNvPr id="29700" name="Rectangle 6"/>
          <p:cNvSpPr>
            <a:spLocks noChangeArrowheads="1"/>
          </p:cNvSpPr>
          <p:nvPr/>
        </p:nvSpPr>
        <p:spPr bwMode="auto">
          <a:xfrm>
            <a:off x="611188" y="6076950"/>
            <a:ext cx="778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sz="1000" b="1" dirty="0">
                <a:solidFill>
                  <a:srgbClr val="000000"/>
                </a:solidFill>
              </a:rPr>
              <a:t>Source:</a:t>
            </a:r>
            <a:r>
              <a:rPr lang="en-AU" altLang="en-US" sz="900" dirty="0">
                <a:solidFill>
                  <a:srgbClr val="000000"/>
                </a:solidFill>
                <a:ea typeface="Times New Roman" pitchFamily="18" charset="0"/>
                <a:cs typeface="Arial" pitchFamily="34" charset="0"/>
              </a:rPr>
              <a:t>.</a:t>
            </a:r>
            <a:r>
              <a:rPr lang="en-AU" altLang="en-US" sz="1200" dirty="0">
                <a:solidFill>
                  <a:srgbClr val="000000"/>
                </a:solidFill>
                <a:latin typeface="Calibri" pitchFamily="34" charset="0"/>
              </a:rPr>
              <a:t> Table 7, </a:t>
            </a:r>
            <a:r>
              <a:rPr lang="en-AU" altLang="en-US" sz="1200" i="1" dirty="0">
                <a:solidFill>
                  <a:srgbClr val="000000"/>
                </a:solidFill>
                <a:latin typeface="Calibri" pitchFamily="34" charset="0"/>
              </a:rPr>
              <a:t>Future Focus: 2013 National Workforce Development Strategy</a:t>
            </a:r>
            <a:r>
              <a:rPr lang="en-AU" altLang="en-US" sz="1200" dirty="0">
                <a:solidFill>
                  <a:srgbClr val="000000"/>
                </a:solidFill>
                <a:latin typeface="Calibri" pitchFamily="34" charset="0"/>
              </a:rPr>
              <a:t>, AWPA </a:t>
            </a:r>
            <a:r>
              <a:rPr lang="en-AU" altLang="en-US" sz="900" dirty="0">
                <a:solidFill>
                  <a:srgbClr val="000000"/>
                </a:solidFill>
                <a:cs typeface="Times New Roman" pitchFamily="18" charset="0"/>
              </a:rPr>
              <a:t>  </a:t>
            </a:r>
            <a:endParaRPr lang="en-AU" altLang="en-US" sz="1000" dirty="0">
              <a:solidFill>
                <a:srgbClr val="000000"/>
              </a:solidFill>
            </a:endParaRPr>
          </a:p>
        </p:txBody>
      </p:sp>
      <p:sp>
        <p:nvSpPr>
          <p:cNvPr id="29701" name="Rectangle 7"/>
          <p:cNvSpPr>
            <a:spLocks noChangeArrowheads="1"/>
          </p:cNvSpPr>
          <p:nvPr/>
        </p:nvSpPr>
        <p:spPr bwMode="auto">
          <a:xfrm>
            <a:off x="611188" y="1122363"/>
            <a:ext cx="784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AU" altLang="en-US" sz="1400" b="1" dirty="0">
                <a:solidFill>
                  <a:srgbClr val="000000"/>
                </a:solidFill>
              </a:rPr>
              <a:t>Commonwealth and State Government recurrent expenditure, funding per full time equivalent student (schools and HE) and per annual hour (VET) indexed to 1999 (1999=100)</a:t>
            </a:r>
          </a:p>
        </p:txBody>
      </p:sp>
    </p:spTree>
    <p:extLst>
      <p:ext uri="{BB962C8B-B14F-4D97-AF65-F5344CB8AC3E}">
        <p14:creationId xmlns:p14="http://schemas.microsoft.com/office/powerpoint/2010/main" val="1249814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l"/>
            <a:r>
              <a:rPr lang="en-AU" sz="2800" dirty="0" smtClean="0"/>
              <a:t>Private providers</a:t>
            </a:r>
            <a:endParaRPr lang="en-AU" sz="2800" dirty="0"/>
          </a:p>
        </p:txBody>
      </p:sp>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844824"/>
            <a:ext cx="4038600" cy="227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sz="half" idx="2"/>
          </p:nvPr>
        </p:nvSpPr>
        <p:spPr/>
        <p:txBody>
          <a:bodyPr>
            <a:normAutofit/>
          </a:bodyPr>
          <a:lstStyle/>
          <a:p>
            <a:r>
              <a:rPr lang="en-AU" sz="2000" dirty="0" smtClean="0"/>
              <a:t>80% of 2013 revenue from Commonwealth, State and Territory Funding Schemes</a:t>
            </a:r>
          </a:p>
          <a:p>
            <a:r>
              <a:rPr lang="en-AU" sz="2000" dirty="0" smtClean="0"/>
              <a:t>Market capitalisation at offer price - $378 million</a:t>
            </a:r>
          </a:p>
          <a:p>
            <a:r>
              <a:rPr lang="en-AU" sz="2000" dirty="0" smtClean="0"/>
              <a:t>Forecast revenue 2014 - $118 million</a:t>
            </a:r>
          </a:p>
          <a:p>
            <a:r>
              <a:rPr lang="en-AU" sz="2000" dirty="0" smtClean="0"/>
              <a:t>Forecast earnings before tax and appreciation 2014 - $ 35 million</a:t>
            </a:r>
          </a:p>
          <a:p>
            <a:r>
              <a:rPr lang="en-AU" sz="2000" dirty="0" smtClean="0"/>
              <a:t>Forecast net profit after tax 2014 $25 million</a:t>
            </a:r>
          </a:p>
          <a:p>
            <a:endParaRPr lang="en-AU" sz="2000" dirty="0"/>
          </a:p>
        </p:txBody>
      </p:sp>
    </p:spTree>
    <p:extLst>
      <p:ext uri="{BB962C8B-B14F-4D97-AF65-F5344CB8AC3E}">
        <p14:creationId xmlns:p14="http://schemas.microsoft.com/office/powerpoint/2010/main" val="3853335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b="1" dirty="0" smtClean="0"/>
              <a:t>TAFE</a:t>
            </a:r>
            <a:endParaRPr lang="en-AU" sz="3200" b="1" dirty="0"/>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28700" y="1829594"/>
            <a:ext cx="28956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fontScale="77500" lnSpcReduction="20000"/>
          </a:bodyPr>
          <a:lstStyle/>
          <a:p>
            <a:r>
              <a:rPr lang="en-AU" sz="2000" dirty="0"/>
              <a:t>One consequence of this changed operating environment in the TAFE sector has </a:t>
            </a:r>
            <a:r>
              <a:rPr lang="en-AU" sz="2000" dirty="0" smtClean="0"/>
              <a:t>bee a </a:t>
            </a:r>
            <a:r>
              <a:rPr lang="en-AU" sz="2000" dirty="0"/>
              <a:t>net deficit of $16.2 million in 2013—a $74.8 million deterioration from </a:t>
            </a:r>
            <a:r>
              <a:rPr lang="en-AU" sz="2000" dirty="0" smtClean="0"/>
              <a:t>the $58.6 </a:t>
            </a:r>
            <a:r>
              <a:rPr lang="en-AU" sz="2000" dirty="0"/>
              <a:t>million surplus of 2012. The main driver for this result has been a decrease </a:t>
            </a:r>
            <a:r>
              <a:rPr lang="en-AU" sz="2000" dirty="0" smtClean="0"/>
              <a:t>of $116.3 </a:t>
            </a:r>
            <a:r>
              <a:rPr lang="en-AU" sz="2000" dirty="0"/>
              <a:t>million—15 per cent—in government operating and capital grants</a:t>
            </a:r>
            <a:r>
              <a:rPr lang="en-AU" sz="2000" dirty="0" smtClean="0"/>
              <a:t>.</a:t>
            </a:r>
          </a:p>
          <a:p>
            <a:endParaRPr lang="en-AU" sz="2000" dirty="0"/>
          </a:p>
          <a:p>
            <a:r>
              <a:rPr lang="en-AU" sz="2000" dirty="0"/>
              <a:t>The decline in financial performance is reflected in a significant decline in the </a:t>
            </a:r>
            <a:r>
              <a:rPr lang="en-AU" sz="2000" dirty="0" smtClean="0"/>
              <a:t>financial sustainability </a:t>
            </a:r>
            <a:r>
              <a:rPr lang="en-AU" sz="2000" dirty="0"/>
              <a:t>of the sector. There are immediate or short-term financial challenges </a:t>
            </a:r>
            <a:r>
              <a:rPr lang="en-AU" sz="2000" dirty="0" smtClean="0"/>
              <a:t>at five </a:t>
            </a:r>
            <a:r>
              <a:rPr lang="en-AU" sz="2000" dirty="0"/>
              <a:t>TAFEs causing their financial sustainability risk to be rated as high. A further </a:t>
            </a:r>
            <a:r>
              <a:rPr lang="en-AU" sz="2000" dirty="0" smtClean="0"/>
              <a:t>eight TAFEs </a:t>
            </a:r>
            <a:r>
              <a:rPr lang="en-AU" sz="2000" dirty="0"/>
              <a:t>were assessed as medium risk, which continues the pattern of </a:t>
            </a:r>
            <a:r>
              <a:rPr lang="en-AU" sz="2000" dirty="0" smtClean="0"/>
              <a:t>deterioration over </a:t>
            </a:r>
            <a:r>
              <a:rPr lang="en-AU" sz="2000" dirty="0"/>
              <a:t>the past five years. Against the trend, Chisholm Institute's financial </a:t>
            </a:r>
            <a:r>
              <a:rPr lang="en-AU" sz="2000" dirty="0" smtClean="0"/>
              <a:t>sustainability risk </a:t>
            </a:r>
            <a:r>
              <a:rPr lang="en-AU" sz="2000" dirty="0"/>
              <a:t>rating improved in 2013.</a:t>
            </a:r>
          </a:p>
        </p:txBody>
      </p:sp>
    </p:spTree>
    <p:extLst>
      <p:ext uri="{BB962C8B-B14F-4D97-AF65-F5344CB8AC3E}">
        <p14:creationId xmlns:p14="http://schemas.microsoft.com/office/powerpoint/2010/main" val="746184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pentry workshop Chadst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60"/>
            <a:ext cx="7120890" cy="4768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3286" y="422079"/>
            <a:ext cx="5917517" cy="523220"/>
          </a:xfrm>
          <a:prstGeom prst="rect">
            <a:avLst/>
          </a:prstGeom>
          <a:noFill/>
        </p:spPr>
        <p:txBody>
          <a:bodyPr wrap="none" rtlCol="0">
            <a:spAutoFit/>
          </a:bodyPr>
          <a:lstStyle/>
          <a:p>
            <a:r>
              <a:rPr lang="en-AU" sz="2800" dirty="0" smtClean="0"/>
              <a:t>Holmesglenn TAFE Carpentry workshop</a:t>
            </a:r>
            <a:endParaRPr lang="en-AU" sz="2800" dirty="0"/>
          </a:p>
        </p:txBody>
      </p:sp>
    </p:spTree>
    <p:extLst>
      <p:ext uri="{BB962C8B-B14F-4D97-AF65-F5344CB8AC3E}">
        <p14:creationId xmlns:p14="http://schemas.microsoft.com/office/powerpoint/2010/main" val="303393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64" t="13762" r="13389"/>
          <a:stretch/>
        </p:blipFill>
        <p:spPr bwMode="auto">
          <a:xfrm>
            <a:off x="0" y="318656"/>
            <a:ext cx="8964000" cy="5692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39809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673" t="10322" r="18711" b="18276"/>
          <a:stretch/>
        </p:blipFill>
        <p:spPr bwMode="auto">
          <a:xfrm>
            <a:off x="138545" y="526473"/>
            <a:ext cx="8797638" cy="522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1661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AU" dirty="0" smtClean="0">
                <a:solidFill>
                  <a:srgbClr val="C00000"/>
                </a:solidFill>
              </a:rPr>
              <a:t>Industry led &amp;</a:t>
            </a:r>
            <a:br>
              <a:rPr lang="en-AU" dirty="0" smtClean="0">
                <a:solidFill>
                  <a:srgbClr val="C00000"/>
                </a:solidFill>
              </a:rPr>
            </a:br>
            <a:r>
              <a:rPr lang="en-AU" dirty="0" smtClean="0">
                <a:solidFill>
                  <a:srgbClr val="C00000"/>
                </a:solidFill>
              </a:rPr>
              <a:t>institutional </a:t>
            </a:r>
            <a:r>
              <a:rPr lang="en-AU" dirty="0">
                <a:solidFill>
                  <a:srgbClr val="C00000"/>
                </a:solidFill>
              </a:rPr>
              <a:t>a</a:t>
            </a:r>
            <a:r>
              <a:rPr lang="en-AU" dirty="0" smtClean="0">
                <a:solidFill>
                  <a:srgbClr val="C00000"/>
                </a:solidFill>
              </a:rPr>
              <a:t>utonomy</a:t>
            </a:r>
            <a:endParaRPr lang="en-AU" dirty="0">
              <a:solidFill>
                <a:srgbClr val="C00000"/>
              </a:solidFill>
            </a:endParaRPr>
          </a:p>
        </p:txBody>
      </p:sp>
      <p:sp>
        <p:nvSpPr>
          <p:cNvPr id="6" name="Subtitle 5"/>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607238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t>NSW –Smart and Skilled Rates and Prices</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4648801"/>
              </p:ext>
            </p:extLst>
          </p:nvPr>
        </p:nvGraphicFramePr>
        <p:xfrm>
          <a:off x="457200" y="1600200"/>
          <a:ext cx="8219256" cy="4211320"/>
        </p:xfrm>
        <a:graphic>
          <a:graphicData uri="http://schemas.openxmlformats.org/drawingml/2006/table">
            <a:tbl>
              <a:tblPr firstRow="1" bandRow="1">
                <a:tableStyleId>{5C22544A-7EE6-4342-B048-85BDC9FD1C3A}</a:tableStyleId>
              </a:tblPr>
              <a:tblGrid>
                <a:gridCol w="2054814"/>
                <a:gridCol w="2054814"/>
                <a:gridCol w="2309428"/>
                <a:gridCol w="1800200"/>
              </a:tblGrid>
              <a:tr h="370840">
                <a:tc>
                  <a:txBody>
                    <a:bodyPr/>
                    <a:lstStyle/>
                    <a:p>
                      <a:r>
                        <a:rPr lang="en-AU" dirty="0" smtClean="0"/>
                        <a:t>Qualification</a:t>
                      </a:r>
                      <a:endParaRPr lang="en-AU" dirty="0"/>
                    </a:p>
                  </a:txBody>
                  <a:tcPr/>
                </a:tc>
                <a:tc>
                  <a:txBody>
                    <a:bodyPr/>
                    <a:lstStyle/>
                    <a:p>
                      <a:r>
                        <a:rPr lang="en-AU" dirty="0" smtClean="0"/>
                        <a:t>Provider Rate</a:t>
                      </a:r>
                      <a:endParaRPr lang="en-AU" dirty="0"/>
                    </a:p>
                  </a:txBody>
                  <a:tcPr/>
                </a:tc>
                <a:tc>
                  <a:txBody>
                    <a:bodyPr/>
                    <a:lstStyle/>
                    <a:p>
                      <a:r>
                        <a:rPr lang="en-AU" dirty="0" smtClean="0"/>
                        <a:t>Student Fee</a:t>
                      </a:r>
                      <a:endParaRPr lang="en-AU" dirty="0"/>
                    </a:p>
                  </a:txBody>
                  <a:tcPr/>
                </a:tc>
                <a:tc>
                  <a:txBody>
                    <a:bodyPr/>
                    <a:lstStyle/>
                    <a:p>
                      <a:r>
                        <a:rPr lang="en-AU" dirty="0" smtClean="0"/>
                        <a:t>Loadings (Remote, Aboriginal,</a:t>
                      </a:r>
                      <a:r>
                        <a:rPr lang="en-AU" baseline="0" dirty="0" smtClean="0"/>
                        <a:t> Disability etc)</a:t>
                      </a:r>
                      <a:endParaRPr lang="en-AU" dirty="0"/>
                    </a:p>
                  </a:txBody>
                  <a:tcPr/>
                </a:tc>
              </a:tr>
              <a:tr h="370840">
                <a:tc>
                  <a:txBody>
                    <a:bodyPr/>
                    <a:lstStyle/>
                    <a:p>
                      <a:r>
                        <a:rPr lang="en-AU" dirty="0" smtClean="0"/>
                        <a:t>Certificate 3 in Carpentry and Joinery</a:t>
                      </a:r>
                      <a:endParaRPr lang="en-AU" dirty="0"/>
                    </a:p>
                  </a:txBody>
                  <a:tcPr/>
                </a:tc>
                <a:tc>
                  <a:txBody>
                    <a:bodyPr/>
                    <a:lstStyle/>
                    <a:p>
                      <a:r>
                        <a:rPr lang="en-AU" dirty="0" smtClean="0"/>
                        <a:t>$14,360</a:t>
                      </a:r>
                      <a:endParaRPr lang="en-AU" dirty="0"/>
                    </a:p>
                  </a:txBody>
                  <a:tcPr/>
                </a:tc>
                <a:tc>
                  <a:txBody>
                    <a:bodyPr/>
                    <a:lstStyle/>
                    <a:p>
                      <a:r>
                        <a:rPr lang="en-AU" dirty="0" smtClean="0"/>
                        <a:t>$2,000 (Apprenticeship)</a:t>
                      </a:r>
                      <a:endParaRPr lang="en-AU" dirty="0"/>
                    </a:p>
                  </a:txBody>
                  <a:tcPr/>
                </a:tc>
                <a:tc>
                  <a:txBody>
                    <a:bodyPr/>
                    <a:lstStyle/>
                    <a:p>
                      <a:r>
                        <a:rPr lang="en-AU" dirty="0" smtClean="0"/>
                        <a:t>Disadvantage</a:t>
                      </a:r>
                      <a:r>
                        <a:rPr lang="en-AU" baseline="0" dirty="0" smtClean="0"/>
                        <a:t> – 15%</a:t>
                      </a:r>
                    </a:p>
                    <a:p>
                      <a:endParaRPr lang="en-AU" baseline="0" dirty="0" smtClean="0"/>
                    </a:p>
                    <a:p>
                      <a:r>
                        <a:rPr lang="en-AU" baseline="0" dirty="0" smtClean="0"/>
                        <a:t>Regional – 15%</a:t>
                      </a:r>
                      <a:endParaRPr lang="en-AU" dirty="0"/>
                    </a:p>
                  </a:txBody>
                  <a:tcPr/>
                </a:tc>
              </a:tr>
              <a:tr h="370840">
                <a:tc>
                  <a:txBody>
                    <a:bodyPr/>
                    <a:lstStyle/>
                    <a:p>
                      <a:endParaRPr lang="en-AU" dirty="0"/>
                    </a:p>
                  </a:txBody>
                  <a:tcPr/>
                </a:tc>
                <a:tc>
                  <a:txBody>
                    <a:bodyPr/>
                    <a:lstStyle/>
                    <a:p>
                      <a:endParaRPr lang="en-AU" dirty="0"/>
                    </a:p>
                  </a:txBody>
                  <a:tcPr/>
                </a:tc>
                <a:tc>
                  <a:txBody>
                    <a:bodyPr/>
                    <a:lstStyle/>
                    <a:p>
                      <a:endParaRPr lang="en-AU" dirty="0"/>
                    </a:p>
                  </a:txBody>
                  <a:tcPr/>
                </a:tc>
                <a:tc>
                  <a:txBody>
                    <a:bodyPr/>
                    <a:lstStyle/>
                    <a:p>
                      <a:endParaRPr lang="en-AU" dirty="0"/>
                    </a:p>
                  </a:txBody>
                  <a:tcPr/>
                </a:tc>
              </a:tr>
              <a:tr h="370840">
                <a:tc>
                  <a:txBody>
                    <a:bodyPr/>
                    <a:lstStyle/>
                    <a:p>
                      <a:r>
                        <a:rPr lang="en-AU" dirty="0" smtClean="0"/>
                        <a:t>Certificate 3 in</a:t>
                      </a:r>
                      <a:r>
                        <a:rPr lang="en-AU" baseline="0" dirty="0" smtClean="0"/>
                        <a:t> Painting and Decorating</a:t>
                      </a:r>
                      <a:endParaRPr lang="en-AU" dirty="0"/>
                    </a:p>
                  </a:txBody>
                  <a:tcPr/>
                </a:tc>
                <a:tc>
                  <a:txBody>
                    <a:bodyPr/>
                    <a:lstStyle/>
                    <a:p>
                      <a:r>
                        <a:rPr lang="en-AU" dirty="0" smtClean="0"/>
                        <a:t>$12,580</a:t>
                      </a:r>
                      <a:endParaRPr lang="en-AU" dirty="0"/>
                    </a:p>
                  </a:txBody>
                  <a:tcPr/>
                </a:tc>
                <a:tc>
                  <a:txBody>
                    <a:bodyPr/>
                    <a:lstStyle/>
                    <a:p>
                      <a:r>
                        <a:rPr lang="en-AU" dirty="0" smtClean="0"/>
                        <a:t>$2,960 (non Apprenticeship)</a:t>
                      </a:r>
                    </a:p>
                    <a:p>
                      <a:endParaRPr lang="en-AU" dirty="0" smtClean="0"/>
                    </a:p>
                    <a:p>
                      <a:r>
                        <a:rPr lang="en-AU" dirty="0" smtClean="0"/>
                        <a:t>$240 (Concession)</a:t>
                      </a:r>
                      <a:endParaRPr lang="en-AU" dirty="0"/>
                    </a:p>
                  </a:txBody>
                  <a:tcPr/>
                </a:tc>
                <a:tc>
                  <a:txBody>
                    <a:bodyPr/>
                    <a:lstStyle/>
                    <a:p>
                      <a:r>
                        <a:rPr lang="en-AU" dirty="0" smtClean="0"/>
                        <a:t>Disadvantage</a:t>
                      </a:r>
                      <a:r>
                        <a:rPr lang="en-AU" baseline="0" dirty="0" smtClean="0"/>
                        <a:t> – 15%</a:t>
                      </a:r>
                    </a:p>
                    <a:p>
                      <a:endParaRPr lang="en-AU" baseline="0" dirty="0" smtClean="0"/>
                    </a:p>
                    <a:p>
                      <a:r>
                        <a:rPr lang="en-AU" baseline="0" dirty="0" smtClean="0"/>
                        <a:t>Regional – 15%</a:t>
                      </a:r>
                      <a:endParaRPr lang="en-AU" dirty="0" smtClean="0"/>
                    </a:p>
                    <a:p>
                      <a:endParaRPr lang="en-AU" dirty="0"/>
                    </a:p>
                  </a:txBody>
                  <a:tcPr/>
                </a:tc>
              </a:tr>
            </a:tbl>
          </a:graphicData>
        </a:graphic>
      </p:graphicFrame>
    </p:spTree>
    <p:extLst>
      <p:ext uri="{BB962C8B-B14F-4D97-AF65-F5344CB8AC3E}">
        <p14:creationId xmlns:p14="http://schemas.microsoft.com/office/powerpoint/2010/main" val="789748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solidFill>
                  <a:srgbClr val="C00000"/>
                </a:solidFill>
              </a:rPr>
              <a:t>Some issues seem intractable</a:t>
            </a:r>
            <a:endParaRPr lang="en-AU" dirty="0">
              <a:solidFill>
                <a:srgbClr val="C00000"/>
              </a:solidFill>
            </a:endParaRPr>
          </a:p>
        </p:txBody>
      </p:sp>
      <p:sp>
        <p:nvSpPr>
          <p:cNvPr id="5" name="Subtitle 4"/>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24289030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solidFill>
                  <a:srgbClr val="C00000"/>
                </a:solidFill>
              </a:rPr>
              <a:t>Twenty-one years on and literacy and numeracy remain a major challenge</a:t>
            </a:r>
            <a:endParaRPr lang="en-AU" sz="2800" dirty="0">
              <a:solidFill>
                <a:srgbClr val="C00000"/>
              </a:solidFill>
            </a:endParaRPr>
          </a:p>
        </p:txBody>
      </p:sp>
      <p:sp>
        <p:nvSpPr>
          <p:cNvPr id="3" name="Text Placeholder 2"/>
          <p:cNvSpPr>
            <a:spLocks noGrp="1"/>
          </p:cNvSpPr>
          <p:nvPr>
            <p:ph type="body" idx="1"/>
          </p:nvPr>
        </p:nvSpPr>
        <p:spPr/>
        <p:txBody>
          <a:bodyPr/>
          <a:lstStyle/>
          <a:p>
            <a:r>
              <a:rPr lang="en-AU" dirty="0" smtClean="0"/>
              <a:t>Deveson (1990)</a:t>
            </a:r>
            <a:endParaRPr lang="en-AU" dirty="0"/>
          </a:p>
        </p:txBody>
      </p:sp>
      <p:sp>
        <p:nvSpPr>
          <p:cNvPr id="4" name="Content Placeholder 3"/>
          <p:cNvSpPr>
            <a:spLocks noGrp="1"/>
          </p:cNvSpPr>
          <p:nvPr>
            <p:ph sz="half" idx="2"/>
          </p:nvPr>
        </p:nvSpPr>
        <p:spPr>
          <a:xfrm>
            <a:off x="395536" y="2132856"/>
            <a:ext cx="4040188" cy="3951288"/>
          </a:xfrm>
        </p:spPr>
        <p:txBody>
          <a:bodyPr>
            <a:normAutofit fontScale="85000" lnSpcReduction="20000"/>
          </a:bodyPr>
          <a:lstStyle/>
          <a:p>
            <a:pPr marL="0" indent="0">
              <a:buNone/>
            </a:pPr>
            <a:r>
              <a:rPr lang="en-AU" dirty="0" smtClean="0"/>
              <a:t>The </a:t>
            </a:r>
            <a:r>
              <a:rPr lang="en-AU" dirty="0"/>
              <a:t>recent Wickert survey identified about 4 per cent of the NESB population and </a:t>
            </a:r>
            <a:r>
              <a:rPr lang="en-AU" dirty="0" smtClean="0"/>
              <a:t>a smaller </a:t>
            </a:r>
            <a:r>
              <a:rPr lang="en-AU" dirty="0"/>
              <a:t>proportion of English speakers as unable to perform at basic </a:t>
            </a:r>
            <a:r>
              <a:rPr lang="en-AU" dirty="0" smtClean="0"/>
              <a:t>levels (Wickert</a:t>
            </a:r>
            <a:r>
              <a:rPr lang="en-AU" dirty="0"/>
              <a:t>, 1989, p.21</a:t>
            </a:r>
            <a:r>
              <a:rPr lang="en-AU" b="1" dirty="0"/>
              <a:t>), but there are reports that up to 40 per cent of workers </a:t>
            </a:r>
            <a:r>
              <a:rPr lang="en-AU" b="1" dirty="0" smtClean="0"/>
              <a:t>in some </a:t>
            </a:r>
            <a:r>
              <a:rPr lang="en-AU" b="1" dirty="0"/>
              <a:t>manufacturing enterprises are unable to follow written instructions</a:t>
            </a:r>
            <a:r>
              <a:rPr lang="en-AU" dirty="0"/>
              <a:t>. </a:t>
            </a:r>
            <a:r>
              <a:rPr lang="en-AU" dirty="0" smtClean="0"/>
              <a:t>The State </a:t>
            </a:r>
            <a:r>
              <a:rPr lang="en-AU" dirty="0"/>
              <a:t>Rail Authority </a:t>
            </a:r>
            <a:r>
              <a:rPr lang="en-AU" dirty="0" smtClean="0"/>
              <a:t>of NSW </a:t>
            </a:r>
            <a:r>
              <a:rPr lang="en-AU" dirty="0"/>
              <a:t>found that of its NESB workforce, 47 per cent </a:t>
            </a:r>
            <a:r>
              <a:rPr lang="en-AU" dirty="0" smtClean="0"/>
              <a:t>were below </a:t>
            </a:r>
            <a:r>
              <a:rPr lang="en-AU" dirty="0"/>
              <a:t>survival level in spoken English, 61 per cent in reading and 72 per cent </a:t>
            </a:r>
            <a:r>
              <a:rPr lang="en-AU" dirty="0" smtClean="0"/>
              <a:t>in writing</a:t>
            </a:r>
            <a:r>
              <a:rPr lang="en-AU" dirty="0"/>
              <a:t>.</a:t>
            </a:r>
          </a:p>
          <a:p>
            <a:pPr marL="0" indent="0">
              <a:buNone/>
            </a:pPr>
            <a:endParaRPr lang="en-AU" dirty="0"/>
          </a:p>
        </p:txBody>
      </p:sp>
      <p:sp>
        <p:nvSpPr>
          <p:cNvPr id="5" name="Text Placeholder 4"/>
          <p:cNvSpPr>
            <a:spLocks noGrp="1"/>
          </p:cNvSpPr>
          <p:nvPr>
            <p:ph type="body" sz="quarter" idx="3"/>
          </p:nvPr>
        </p:nvSpPr>
        <p:spPr/>
        <p:txBody>
          <a:bodyPr/>
          <a:lstStyle/>
          <a:p>
            <a:r>
              <a:rPr lang="en-AU" dirty="0" smtClean="0"/>
              <a:t>AWPA (2011)</a:t>
            </a:r>
            <a:endParaRPr lang="en-AU" dirty="0"/>
          </a:p>
        </p:txBody>
      </p:sp>
      <p:sp>
        <p:nvSpPr>
          <p:cNvPr id="6" name="Content Placeholder 5"/>
          <p:cNvSpPr>
            <a:spLocks noGrp="1"/>
          </p:cNvSpPr>
          <p:nvPr>
            <p:ph sz="quarter" idx="4"/>
          </p:nvPr>
        </p:nvSpPr>
        <p:spPr/>
        <p:txBody>
          <a:bodyPr>
            <a:normAutofit fontScale="92500" lnSpcReduction="20000"/>
          </a:bodyPr>
          <a:lstStyle/>
          <a:p>
            <a:pPr marL="0" indent="0">
              <a:buNone/>
            </a:pPr>
            <a:r>
              <a:rPr lang="en-AU" sz="2000" dirty="0"/>
              <a:t>At the same time, many Australians lack the language, literacy and numeracy (LLN) skills to participate in training and work. </a:t>
            </a:r>
            <a:r>
              <a:rPr lang="en-AU" sz="2000" b="1" dirty="0"/>
              <a:t>Only just over half (54 per cent) of Australians aged 15 to 74 years have been assessed as having the prose literacy skills needed to meet the complex demands of everyday life and work.</a:t>
            </a:r>
            <a:r>
              <a:rPr lang="en-AU" sz="2000" dirty="0"/>
              <a:t> Results were similar for document literacy with 53 per cent and numeracy with 47 per cent achieving this level.2 People with poor LLN skills are less likely to find a job, or benefit from training that depends on those skills. </a:t>
            </a:r>
          </a:p>
        </p:txBody>
      </p:sp>
    </p:spTree>
    <p:extLst>
      <p:ext uri="{BB962C8B-B14F-4D97-AF65-F5344CB8AC3E}">
        <p14:creationId xmlns:p14="http://schemas.microsoft.com/office/powerpoint/2010/main" val="1476800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smtClean="0">
                <a:solidFill>
                  <a:srgbClr val="C00000"/>
                </a:solidFill>
              </a:rPr>
              <a:t>Some issues take a long time to fix </a:t>
            </a:r>
            <a:endParaRPr lang="en-AU" sz="3200" dirty="0">
              <a:solidFill>
                <a:srgbClr val="C00000"/>
              </a:solidFill>
            </a:endParaRPr>
          </a:p>
        </p:txBody>
      </p:sp>
      <p:sp>
        <p:nvSpPr>
          <p:cNvPr id="5" name="Text Placeholder 4"/>
          <p:cNvSpPr>
            <a:spLocks noGrp="1"/>
          </p:cNvSpPr>
          <p:nvPr>
            <p:ph type="body" idx="1"/>
          </p:nvPr>
        </p:nvSpPr>
        <p:spPr/>
        <p:txBody>
          <a:bodyPr/>
          <a:lstStyle/>
          <a:p>
            <a:r>
              <a:rPr lang="en-AU" dirty="0" smtClean="0"/>
              <a:t>ANTA 1994</a:t>
            </a:r>
            <a:endParaRPr lang="en-AU" dirty="0"/>
          </a:p>
        </p:txBody>
      </p:sp>
      <p:sp>
        <p:nvSpPr>
          <p:cNvPr id="3" name="Content Placeholder 2"/>
          <p:cNvSpPr>
            <a:spLocks noGrp="1"/>
          </p:cNvSpPr>
          <p:nvPr>
            <p:ph sz="half" idx="2"/>
          </p:nvPr>
        </p:nvSpPr>
        <p:spPr/>
        <p:txBody>
          <a:bodyPr>
            <a:normAutofit fontScale="85000" lnSpcReduction="10000"/>
          </a:bodyPr>
          <a:lstStyle/>
          <a:p>
            <a:r>
              <a:rPr lang="en-AU" sz="2000" dirty="0" smtClean="0"/>
              <a:t>An </a:t>
            </a:r>
            <a:r>
              <a:rPr lang="en-AU" sz="2000" dirty="0"/>
              <a:t>issue with employers and others has been the </a:t>
            </a:r>
            <a:r>
              <a:rPr lang="en-AU" sz="2000" dirty="0" smtClean="0"/>
              <a:t>slow and </a:t>
            </a:r>
            <a:r>
              <a:rPr lang="en-AU" sz="2000" dirty="0"/>
              <a:t>complex process for getting training packages </a:t>
            </a:r>
            <a:r>
              <a:rPr lang="en-AU" sz="2000" dirty="0" smtClean="0"/>
              <a:t>up and </a:t>
            </a:r>
            <a:r>
              <a:rPr lang="en-AU" sz="2000" dirty="0"/>
              <a:t>running. A key mechanism to overcome this </a:t>
            </a:r>
            <a:r>
              <a:rPr lang="en-AU" sz="2000" dirty="0" smtClean="0"/>
              <a:t>logjam is </a:t>
            </a:r>
            <a:r>
              <a:rPr lang="en-AU" sz="2000" dirty="0"/>
              <a:t>the National Employment and Training </a:t>
            </a:r>
            <a:r>
              <a:rPr lang="en-AU" sz="2000" dirty="0" smtClean="0"/>
              <a:t>Taskforce (NETTFORCE).</a:t>
            </a:r>
          </a:p>
          <a:p>
            <a:endParaRPr lang="en-AU" sz="2000" dirty="0"/>
          </a:p>
          <a:p>
            <a:r>
              <a:rPr lang="en-AU" sz="2000" dirty="0" smtClean="0"/>
              <a:t>A </a:t>
            </a:r>
            <a:r>
              <a:rPr lang="en-AU" sz="2000" dirty="0"/>
              <a:t>key element of its operation </a:t>
            </a:r>
            <a:r>
              <a:rPr lang="en-AU" sz="2000" dirty="0" smtClean="0"/>
              <a:t>will be </a:t>
            </a:r>
            <a:r>
              <a:rPr lang="en-AU" sz="2000" dirty="0"/>
              <a:t>a streamlined training approval process to </a:t>
            </a:r>
            <a:r>
              <a:rPr lang="en-AU" sz="2000" dirty="0" smtClean="0"/>
              <a:t>minimise bureaucratic </a:t>
            </a:r>
            <a:r>
              <a:rPr lang="en-AU" sz="2000" dirty="0"/>
              <a:t>delays. It will do this by giving </a:t>
            </a:r>
            <a:r>
              <a:rPr lang="en-AU" sz="2000" dirty="0" smtClean="0"/>
              <a:t>interim authorisation </a:t>
            </a:r>
            <a:r>
              <a:rPr lang="en-AU" sz="2000" dirty="0"/>
              <a:t>for training packages, where there </a:t>
            </a:r>
            <a:r>
              <a:rPr lang="en-AU" sz="2000" dirty="0" smtClean="0"/>
              <a:t>are delays </a:t>
            </a:r>
            <a:r>
              <a:rPr lang="en-AU" sz="2000" dirty="0"/>
              <a:t>or impediments, to enable employers to meet </a:t>
            </a:r>
            <a:r>
              <a:rPr lang="en-AU" sz="2000" dirty="0" smtClean="0"/>
              <a:t>the requirements </a:t>
            </a:r>
            <a:r>
              <a:rPr lang="en-AU" sz="2000" dirty="0"/>
              <a:t>of the training-wage arrangements</a:t>
            </a:r>
            <a:r>
              <a:rPr lang="en-AU" sz="1800" dirty="0"/>
              <a:t>.</a:t>
            </a:r>
          </a:p>
          <a:p>
            <a:endParaRPr lang="en-AU" sz="1800" dirty="0"/>
          </a:p>
        </p:txBody>
      </p:sp>
      <p:sp>
        <p:nvSpPr>
          <p:cNvPr id="6" name="Text Placeholder 5"/>
          <p:cNvSpPr>
            <a:spLocks noGrp="1"/>
          </p:cNvSpPr>
          <p:nvPr>
            <p:ph type="body" sz="quarter" idx="3"/>
          </p:nvPr>
        </p:nvSpPr>
        <p:spPr/>
        <p:txBody>
          <a:bodyPr/>
          <a:lstStyle/>
          <a:p>
            <a:r>
              <a:rPr lang="en-AU" dirty="0" smtClean="0"/>
              <a:t>VET reform taskforce 2014</a:t>
            </a:r>
            <a:endParaRPr lang="en-AU" dirty="0"/>
          </a:p>
        </p:txBody>
      </p:sp>
      <p:sp>
        <p:nvSpPr>
          <p:cNvPr id="7" name="Content Placeholder 6"/>
          <p:cNvSpPr>
            <a:spLocks noGrp="1"/>
          </p:cNvSpPr>
          <p:nvPr>
            <p:ph sz="quarter" idx="4"/>
          </p:nvPr>
        </p:nvSpPr>
        <p:spPr/>
        <p:txBody>
          <a:bodyPr>
            <a:normAutofit/>
          </a:bodyPr>
          <a:lstStyle/>
          <a:p>
            <a:r>
              <a:rPr lang="en-AU" sz="1600" dirty="0"/>
              <a:t>The initiative will reduce the regulatory burden and costs on training providers arising from continual updates to training packages. The Australian Government Minister for Industry, the Hon Ian Macfarlane MP welcomes this reform as part of the wider VET reform agenda, and as one of the first steps in cutting red tape so the sector can operate more efficiently and effectively.</a:t>
            </a:r>
          </a:p>
        </p:txBody>
      </p:sp>
    </p:spTree>
    <p:extLst>
      <p:ext uri="{BB962C8B-B14F-4D97-AF65-F5344CB8AC3E}">
        <p14:creationId xmlns:p14="http://schemas.microsoft.com/office/powerpoint/2010/main" val="27281138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AU" dirty="0" smtClean="0">
                <a:solidFill>
                  <a:srgbClr val="C00000"/>
                </a:solidFill>
              </a:rPr>
              <a:t>Demand and supply side</a:t>
            </a:r>
            <a:endParaRPr lang="en-AU" dirty="0">
              <a:solidFill>
                <a:srgbClr val="C00000"/>
              </a:solidFill>
            </a:endParaRPr>
          </a:p>
        </p:txBody>
      </p:sp>
      <p:sp>
        <p:nvSpPr>
          <p:cNvPr id="8" name="Subtitle 7"/>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055665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AU" sz="2800" dirty="0" smtClean="0"/>
              <a:t>Ewart Keep of SKOPE reminding there are issues on the demand side as well as the supply side</a:t>
            </a:r>
            <a:endParaRPr lang="en-AU" sz="2800" dirty="0"/>
          </a:p>
        </p:txBody>
      </p:sp>
      <p:sp>
        <p:nvSpPr>
          <p:cNvPr id="5" name="Content Placeholder 4"/>
          <p:cNvSpPr>
            <a:spLocks noGrp="1"/>
          </p:cNvSpPr>
          <p:nvPr>
            <p:ph idx="1"/>
          </p:nvPr>
        </p:nvSpPr>
        <p:spPr/>
        <p:txBody>
          <a:bodyPr>
            <a:normAutofit fontScale="85000" lnSpcReduction="20000"/>
          </a:bodyPr>
          <a:lstStyle/>
          <a:p>
            <a:r>
              <a:rPr lang="en-AU" sz="2000" i="1" dirty="0"/>
              <a:t>The one aspect that is flagged up concerns the tendency to imbue vocational education and </a:t>
            </a:r>
            <a:r>
              <a:rPr lang="en-AU" sz="2000" b="1" i="1" dirty="0"/>
              <a:t>training (VET) with general powers to motivate certain groups of learners</a:t>
            </a:r>
            <a:r>
              <a:rPr lang="en-AU" sz="2000" i="1" dirty="0"/>
              <a:t>……….This belief in the capacity of VET to act as a motivational catalyst is often stated as a given fact, with little or no discussion of the reasons for it, and scant attempts to provide any substantive evidence to support the assertion (see Symonds, Schwartz and Ferguson, 2011 as an example). Unfortunately, as Wolf (2011) points out, the evidence base that supports the case for VET‟s superior performance in meeting these goals is actually extremely </a:t>
            </a:r>
            <a:r>
              <a:rPr lang="en-AU" sz="2000" i="1"/>
              <a:t>slender</a:t>
            </a:r>
            <a:r>
              <a:rPr lang="en-AU" sz="2000" i="1" smtClean="0"/>
              <a:t>.</a:t>
            </a:r>
            <a:endParaRPr lang="en-AU" sz="2000" dirty="0"/>
          </a:p>
          <a:p>
            <a:pPr marL="0" indent="0">
              <a:buNone/>
            </a:pPr>
            <a:r>
              <a:rPr lang="en-AU" sz="2000" dirty="0"/>
              <a:t> </a:t>
            </a:r>
          </a:p>
          <a:p>
            <a:r>
              <a:rPr lang="en-AU" sz="2000" i="1" dirty="0"/>
              <a:t>Moreover, one of the key problems in some national E&amp;T (Education and Training) systems (not least in the UK) is that those students who often come from the poorest and most disadvantaged backgrounds, and who have achieved the least during compulsory schooling, </a:t>
            </a:r>
            <a:r>
              <a:rPr lang="en-AU" sz="2000" b="1" i="1" dirty="0"/>
              <a:t>are then confronted with a far more complex, difficult to interpret, and poorly funded array of provision than students who are on the academic „royal route‟ to higher education (Pring et al, 2009)</a:t>
            </a:r>
            <a:r>
              <a:rPr lang="en-AU" sz="2000" i="1" dirty="0"/>
              <a:t>. Making good choices within such an environment is difficult</a:t>
            </a:r>
            <a:endParaRPr lang="en-AU" sz="2000" dirty="0"/>
          </a:p>
          <a:p>
            <a:pPr marL="0" indent="0">
              <a:buNone/>
            </a:pPr>
            <a:r>
              <a:rPr lang="en-AU" sz="2000" i="1" dirty="0"/>
              <a:t> </a:t>
            </a:r>
            <a:endParaRPr lang="en-AU" sz="2000" dirty="0"/>
          </a:p>
          <a:p>
            <a:r>
              <a:rPr lang="en-AU" sz="2000" i="1" dirty="0"/>
              <a:t>In countries like the UK and USA employers have been accustomed to acting as downstream consumers of, and commentators upon, the system of initial E&amp;T</a:t>
            </a:r>
            <a:r>
              <a:rPr lang="en-AU" sz="2000" b="1" i="1" dirty="0"/>
              <a:t>, rather than playing an active role as an integral part of that system.</a:t>
            </a:r>
            <a:endParaRPr lang="en-AU" sz="2000" b="1" dirty="0"/>
          </a:p>
          <a:p>
            <a:endParaRPr lang="en-AU" sz="2000" dirty="0"/>
          </a:p>
        </p:txBody>
      </p:sp>
    </p:spTree>
    <p:extLst>
      <p:ext uri="{BB962C8B-B14F-4D97-AF65-F5344CB8AC3E}">
        <p14:creationId xmlns:p14="http://schemas.microsoft.com/office/powerpoint/2010/main" val="2798767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dirty="0" smtClean="0"/>
              <a:t>In conclusion</a:t>
            </a:r>
            <a:endParaRPr lang="en-AU" dirty="0"/>
          </a:p>
        </p:txBody>
      </p:sp>
      <p:sp>
        <p:nvSpPr>
          <p:cNvPr id="5" name="Subtitle 4"/>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253723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616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4624"/>
            <a:ext cx="8229600" cy="1143000"/>
          </a:xfrm>
        </p:spPr>
        <p:txBody>
          <a:bodyPr>
            <a:normAutofit/>
          </a:bodyPr>
          <a:lstStyle/>
          <a:p>
            <a:pPr algn="l"/>
            <a:r>
              <a:rPr lang="en-AU" sz="2400" dirty="0" smtClean="0">
                <a:solidFill>
                  <a:srgbClr val="C00000"/>
                </a:solidFill>
              </a:rPr>
              <a:t>ANTA was certainly not the first industry led Board providing public funding to  VET</a:t>
            </a:r>
            <a:endParaRPr lang="en-AU" sz="2400" dirty="0">
              <a:solidFill>
                <a:srgbClr val="C00000"/>
              </a:solidFill>
            </a:endParaRPr>
          </a:p>
        </p:txBody>
      </p:sp>
      <p:sp>
        <p:nvSpPr>
          <p:cNvPr id="5" name="Content Placeholder 4"/>
          <p:cNvSpPr>
            <a:spLocks noGrp="1"/>
          </p:cNvSpPr>
          <p:nvPr>
            <p:ph idx="1"/>
          </p:nvPr>
        </p:nvSpPr>
        <p:spPr>
          <a:xfrm>
            <a:off x="467544" y="1556792"/>
            <a:ext cx="8229600" cy="4525963"/>
          </a:xfrm>
        </p:spPr>
        <p:txBody>
          <a:bodyPr>
            <a:normAutofit fontScale="92500" lnSpcReduction="10000"/>
          </a:bodyPr>
          <a:lstStyle/>
          <a:p>
            <a:r>
              <a:rPr lang="en-AU" sz="2000" dirty="0" smtClean="0"/>
              <a:t>1883 Colonial NSW Government established a Board of Technical Education – took over Sydney Technical College and established  branches in regional centres</a:t>
            </a:r>
          </a:p>
          <a:p>
            <a:r>
              <a:rPr lang="en-AU" sz="2000" dirty="0" smtClean="0"/>
              <a:t>Chaired by </a:t>
            </a:r>
            <a:r>
              <a:rPr lang="en-AU" sz="2000" dirty="0"/>
              <a:t> N</a:t>
            </a:r>
            <a:r>
              <a:rPr lang="en-AU" sz="2000" dirty="0" smtClean="0"/>
              <a:t>orman Selfe, an engineer in private practice</a:t>
            </a:r>
          </a:p>
          <a:p>
            <a:r>
              <a:rPr lang="en-AU" sz="2000" dirty="0" smtClean="0"/>
              <a:t>Edward Dowling, full time Secretary</a:t>
            </a:r>
          </a:p>
          <a:p>
            <a:r>
              <a:rPr lang="en-AU" sz="2000" dirty="0" smtClean="0"/>
              <a:t>Selfe saw </a:t>
            </a:r>
            <a:r>
              <a:rPr lang="en-AU" sz="2000" dirty="0"/>
              <a:t>the Board’s primary role as building a trained workforce. </a:t>
            </a:r>
          </a:p>
          <a:p>
            <a:r>
              <a:rPr lang="en-AU" sz="2000" dirty="0" smtClean="0"/>
              <a:t>He wanted </a:t>
            </a:r>
            <a:r>
              <a:rPr lang="en-AU" sz="2000" dirty="0"/>
              <a:t>a degree of independence from the NSW Department of Public Instruction. </a:t>
            </a:r>
            <a:endParaRPr lang="en-AU" sz="2000" dirty="0" smtClean="0"/>
          </a:p>
          <a:p>
            <a:r>
              <a:rPr lang="en-AU" sz="2000" dirty="0" smtClean="0"/>
              <a:t>He criticised </a:t>
            </a:r>
            <a:r>
              <a:rPr lang="en-AU" sz="2000" dirty="0"/>
              <a:t>other parts of the state’s education system as being too “bookish</a:t>
            </a:r>
            <a:r>
              <a:rPr lang="en-AU" sz="2000" dirty="0" smtClean="0"/>
              <a:t>”.</a:t>
            </a:r>
          </a:p>
          <a:p>
            <a:r>
              <a:rPr lang="en-AU" sz="2000" dirty="0" smtClean="0"/>
              <a:t>Board members included – Samuel Moore (Mine Manager) – Alexander Kethel (Timber Merchant) – Archibald Liversidge (Scientist) – Henry Russell (Meterologist and astronomer) - Andrew Garran (Journalist) – Edward Coombes (</a:t>
            </a:r>
            <a:r>
              <a:rPr lang="en-AU" sz="2000" dirty="0"/>
              <a:t>M</a:t>
            </a:r>
            <a:r>
              <a:rPr lang="en-AU" sz="2000" dirty="0" smtClean="0"/>
              <a:t>ining Engineer) – John Sutherland (Builder) – Charles Wilkinson (Geologist) – Angus Cameron (Trade Unionist) -  John Young (Builder) </a:t>
            </a:r>
            <a:endParaRPr lang="en-AU" sz="2000" dirty="0"/>
          </a:p>
        </p:txBody>
      </p:sp>
    </p:spTree>
    <p:extLst>
      <p:ext uri="{BB962C8B-B14F-4D97-AF65-F5344CB8AC3E}">
        <p14:creationId xmlns:p14="http://schemas.microsoft.com/office/powerpoint/2010/main" val="3819081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AU" sz="3200" dirty="0" smtClean="0">
                <a:solidFill>
                  <a:srgbClr val="C00000"/>
                </a:solidFill>
              </a:rPr>
              <a:t>Autonomy and Departmental Control</a:t>
            </a:r>
            <a:endParaRPr lang="en-AU" sz="3200"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AU" sz="2800" dirty="0"/>
              <a:t>F</a:t>
            </a:r>
            <a:r>
              <a:rPr lang="en-AU" sz="2800" dirty="0" smtClean="0"/>
              <a:t>or much of 1887-89 …. the board confronted the minister of public instruction, James Inglis, and his departmental officers. </a:t>
            </a:r>
          </a:p>
          <a:p>
            <a:r>
              <a:rPr lang="en-AU" sz="2800" dirty="0" smtClean="0"/>
              <a:t>Selfe wanted an independent system of technical education, with the task of building a trained workforce. </a:t>
            </a:r>
          </a:p>
          <a:p>
            <a:r>
              <a:rPr lang="en-AU" sz="2800" dirty="0" smtClean="0"/>
              <a:t>The board was abolished in 1889 </a:t>
            </a:r>
            <a:endParaRPr lang="en-AU" sz="2800" dirty="0"/>
          </a:p>
          <a:p>
            <a:r>
              <a:rPr lang="en-AU" sz="2800" dirty="0" smtClean="0"/>
              <a:t>Selfe lost a contest in which he had probably gone, tactically at least, too far in expressing his contempt for the civil service and for traditional educational values, but he did see the concept of workshop training introduced into Australia.</a:t>
            </a:r>
            <a:endParaRPr lang="en-AU" sz="2800" dirty="0"/>
          </a:p>
        </p:txBody>
      </p:sp>
    </p:spTree>
    <p:extLst>
      <p:ext uri="{BB962C8B-B14F-4D97-AF65-F5344CB8AC3E}">
        <p14:creationId xmlns:p14="http://schemas.microsoft.com/office/powerpoint/2010/main" val="2709171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a:bodyPr>
          <a:lstStyle/>
          <a:p>
            <a:pPr algn="l"/>
            <a:r>
              <a:rPr lang="en-AU" sz="2800" dirty="0" smtClean="0">
                <a:solidFill>
                  <a:srgbClr val="C00000"/>
                </a:solidFill>
              </a:rPr>
              <a:t>Norman Selfe</a:t>
            </a:r>
            <a:r>
              <a:rPr lang="en-AU" sz="2800" dirty="0">
                <a:solidFill>
                  <a:srgbClr val="C00000"/>
                </a:solidFill>
              </a:rPr>
              <a:t> </a:t>
            </a:r>
            <a:r>
              <a:rPr lang="en-AU" sz="2800" dirty="0" smtClean="0">
                <a:solidFill>
                  <a:srgbClr val="C00000"/>
                </a:solidFill>
              </a:rPr>
              <a:t>1888 address to Sydney Technical College Prize Night</a:t>
            </a:r>
            <a:endParaRPr lang="en-AU" sz="2800" dirty="0">
              <a:solidFill>
                <a:srgbClr val="C00000"/>
              </a:solidFill>
            </a:endParaRPr>
          </a:p>
        </p:txBody>
      </p:sp>
      <p:sp>
        <p:nvSpPr>
          <p:cNvPr id="4" name="Content Placeholder 3"/>
          <p:cNvSpPr>
            <a:spLocks noGrp="1"/>
          </p:cNvSpPr>
          <p:nvPr>
            <p:ph sz="half" idx="1"/>
          </p:nvPr>
        </p:nvSpPr>
        <p:spPr/>
        <p:txBody>
          <a:bodyPr>
            <a:normAutofit/>
          </a:bodyPr>
          <a:lstStyle/>
          <a:p>
            <a:pPr marL="0" indent="0">
              <a:buNone/>
            </a:pPr>
            <a:r>
              <a:rPr lang="en-AU" sz="1800" i="1" dirty="0" smtClean="0"/>
              <a:t>It is not … easy … to see why the general public should pay so many thousands a year to make our future professional men in medicine and law in the colony, to form part of the so-called upper classes, when our 'principles' will not allow us to pay just a little more in order to have, say, our locomotives made here, and </a:t>
            </a:r>
            <a:r>
              <a:rPr lang="en-AU" sz="1800" b="1" i="1" dirty="0" smtClean="0"/>
              <a:t>when we are doing so very little, proportionately, to train and educate the artisans who make these locomotives, and who belong to a much less wealthy and influential level in society</a:t>
            </a:r>
            <a:r>
              <a:rPr lang="en-AU" sz="1800" i="1" dirty="0" smtClean="0"/>
              <a:t>.</a:t>
            </a:r>
            <a:endParaRPr lang="en-AU" sz="1800" i="1"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2080" y="1268760"/>
            <a:ext cx="3455269" cy="4716000"/>
          </a:xfrm>
        </p:spPr>
      </p:pic>
    </p:spTree>
    <p:extLst>
      <p:ext uri="{BB962C8B-B14F-4D97-AF65-F5344CB8AC3E}">
        <p14:creationId xmlns:p14="http://schemas.microsoft.com/office/powerpoint/2010/main" val="3062785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solidFill>
                  <a:srgbClr val="C00000"/>
                </a:solidFill>
              </a:rPr>
              <a:t>Two seminal reports</a:t>
            </a:r>
            <a:endParaRPr lang="en-AU" dirty="0">
              <a:solidFill>
                <a:srgbClr val="C00000"/>
              </a:solidFill>
            </a:endParaRPr>
          </a:p>
        </p:txBody>
      </p:sp>
      <p:sp>
        <p:nvSpPr>
          <p:cNvPr id="3" name="Subtitle 2"/>
          <p:cNvSpPr>
            <a:spLocks noGrp="1"/>
          </p:cNvSpPr>
          <p:nvPr>
            <p:ph type="subTitle" idx="1"/>
          </p:nvPr>
        </p:nvSpPr>
        <p:spPr/>
        <p:txBody>
          <a:bodyPr/>
          <a:lstStyle/>
          <a:p>
            <a:r>
              <a:rPr lang="en-AU" dirty="0" smtClean="0"/>
              <a:t>And what they came to mean</a:t>
            </a:r>
            <a:endParaRPr lang="en-AU" dirty="0"/>
          </a:p>
        </p:txBody>
      </p:sp>
    </p:spTree>
    <p:extLst>
      <p:ext uri="{BB962C8B-B14F-4D97-AF65-F5344CB8AC3E}">
        <p14:creationId xmlns:p14="http://schemas.microsoft.com/office/powerpoint/2010/main" val="158993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AU" sz="3200" dirty="0" smtClean="0">
                <a:solidFill>
                  <a:srgbClr val="C00000"/>
                </a:solidFill>
              </a:rPr>
              <a:t>Two seminal reports (amongst others)</a:t>
            </a:r>
            <a:br>
              <a:rPr lang="en-AU" sz="3200" dirty="0" smtClean="0">
                <a:solidFill>
                  <a:srgbClr val="C00000"/>
                </a:solidFill>
              </a:rPr>
            </a:br>
            <a:r>
              <a:rPr lang="en-AU" sz="1800" dirty="0" smtClean="0">
                <a:solidFill>
                  <a:srgbClr val="C00000"/>
                </a:solidFill>
              </a:rPr>
              <a:t>Kangan (1974) and </a:t>
            </a:r>
            <a:r>
              <a:rPr lang="en-AU" sz="1800" dirty="0">
                <a:solidFill>
                  <a:srgbClr val="C00000"/>
                </a:solidFill>
              </a:rPr>
              <a:t>D</a:t>
            </a:r>
            <a:r>
              <a:rPr lang="en-AU" sz="1800" dirty="0" smtClean="0">
                <a:solidFill>
                  <a:srgbClr val="C00000"/>
                </a:solidFill>
              </a:rPr>
              <a:t>eveson (1990)</a:t>
            </a:r>
            <a:endParaRPr lang="en-AU" sz="3200" dirty="0">
              <a:solidFill>
                <a:srgbClr val="C00000"/>
              </a:solidFill>
            </a:endParaRPr>
          </a:p>
        </p:txBody>
      </p:sp>
      <p:pic>
        <p:nvPicPr>
          <p:cNvPr id="1027"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15615" y="1628799"/>
            <a:ext cx="3024000" cy="418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75495" y="1600204"/>
            <a:ext cx="2952000" cy="4196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809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600" dirty="0" smtClean="0">
                <a:solidFill>
                  <a:srgbClr val="C00000"/>
                </a:solidFill>
              </a:rPr>
              <a:t>Kangan and Deveson</a:t>
            </a:r>
            <a:endParaRPr lang="en-AU" sz="3600" dirty="0">
              <a:solidFill>
                <a:srgbClr val="C00000"/>
              </a:solidFill>
            </a:endParaRPr>
          </a:p>
        </p:txBody>
      </p:sp>
      <p:sp>
        <p:nvSpPr>
          <p:cNvPr id="3" name="Text Placeholder 2"/>
          <p:cNvSpPr>
            <a:spLocks noGrp="1"/>
          </p:cNvSpPr>
          <p:nvPr>
            <p:ph type="body" idx="1"/>
          </p:nvPr>
        </p:nvSpPr>
        <p:spPr/>
        <p:txBody>
          <a:bodyPr/>
          <a:lstStyle/>
          <a:p>
            <a:r>
              <a:rPr lang="en-AU" dirty="0" smtClean="0"/>
              <a:t>Kangan</a:t>
            </a:r>
            <a:endParaRPr lang="en-AU" dirty="0"/>
          </a:p>
        </p:txBody>
      </p:sp>
      <p:sp>
        <p:nvSpPr>
          <p:cNvPr id="4" name="Content Placeholder 3"/>
          <p:cNvSpPr>
            <a:spLocks noGrp="1"/>
          </p:cNvSpPr>
          <p:nvPr>
            <p:ph sz="half" idx="2"/>
          </p:nvPr>
        </p:nvSpPr>
        <p:spPr/>
        <p:txBody>
          <a:bodyPr>
            <a:normAutofit/>
          </a:bodyPr>
          <a:lstStyle/>
          <a:p>
            <a:r>
              <a:rPr lang="en-AU" sz="1800" dirty="0" smtClean="0"/>
              <a:t>Individual leaner focus (</a:t>
            </a:r>
            <a:r>
              <a:rPr lang="en-AU" sz="1800" b="1" dirty="0" smtClean="0"/>
              <a:t>but context of manpower needs of industry)</a:t>
            </a:r>
          </a:p>
          <a:p>
            <a:r>
              <a:rPr lang="en-AU" sz="1800" dirty="0" smtClean="0"/>
              <a:t>Lifelong learning and open access</a:t>
            </a:r>
          </a:p>
          <a:p>
            <a:r>
              <a:rPr lang="en-AU" sz="1800" dirty="0" smtClean="0"/>
              <a:t>Educating empowered individuals to cope with change</a:t>
            </a:r>
          </a:p>
          <a:p>
            <a:r>
              <a:rPr lang="en-AU" sz="1800" dirty="0" smtClean="0"/>
              <a:t>Established TAFE as a national educational sector along with schools and HE</a:t>
            </a:r>
          </a:p>
          <a:p>
            <a:r>
              <a:rPr lang="en-AU" sz="1800" dirty="0" smtClean="0"/>
              <a:t>Recommended massive increased Investment in buildings, facilities, libraries, counsellors, curriculum, teacher training, research and data</a:t>
            </a:r>
            <a:endParaRPr lang="en-AU" sz="1800" dirty="0"/>
          </a:p>
        </p:txBody>
      </p:sp>
      <p:sp>
        <p:nvSpPr>
          <p:cNvPr id="5" name="Text Placeholder 4"/>
          <p:cNvSpPr>
            <a:spLocks noGrp="1"/>
          </p:cNvSpPr>
          <p:nvPr>
            <p:ph type="body" sz="quarter" idx="3"/>
          </p:nvPr>
        </p:nvSpPr>
        <p:spPr/>
        <p:txBody>
          <a:bodyPr/>
          <a:lstStyle/>
          <a:p>
            <a:r>
              <a:rPr lang="en-AU" dirty="0" smtClean="0"/>
              <a:t>Deveson</a:t>
            </a:r>
            <a:endParaRPr lang="en-AU" dirty="0"/>
          </a:p>
        </p:txBody>
      </p:sp>
      <p:sp>
        <p:nvSpPr>
          <p:cNvPr id="6" name="Content Placeholder 5"/>
          <p:cNvSpPr>
            <a:spLocks noGrp="1"/>
          </p:cNvSpPr>
          <p:nvPr>
            <p:ph sz="quarter" idx="4"/>
          </p:nvPr>
        </p:nvSpPr>
        <p:spPr/>
        <p:txBody>
          <a:bodyPr/>
          <a:lstStyle/>
          <a:p>
            <a:r>
              <a:rPr lang="en-AU" sz="1800" dirty="0" smtClean="0"/>
              <a:t>Industry ownership</a:t>
            </a:r>
          </a:p>
          <a:p>
            <a:r>
              <a:rPr lang="en-AU" sz="1800" dirty="0" smtClean="0"/>
              <a:t>Response to labour market</a:t>
            </a:r>
          </a:p>
          <a:p>
            <a:r>
              <a:rPr lang="en-AU" sz="1800" dirty="0" smtClean="0"/>
              <a:t>Competency based</a:t>
            </a:r>
          </a:p>
          <a:p>
            <a:r>
              <a:rPr lang="en-AU" sz="1800" dirty="0" smtClean="0"/>
              <a:t>Advocated markets and competition between providers</a:t>
            </a:r>
          </a:p>
          <a:p>
            <a:r>
              <a:rPr lang="en-AU" sz="1800" dirty="0" smtClean="0"/>
              <a:t>Markets required accreditation of non TAFE providers courses</a:t>
            </a:r>
          </a:p>
          <a:p>
            <a:r>
              <a:rPr lang="en-AU" sz="1800" dirty="0" smtClean="0"/>
              <a:t>Advocated more workplace delivery</a:t>
            </a:r>
          </a:p>
          <a:p>
            <a:r>
              <a:rPr lang="en-AU" sz="1800" dirty="0" smtClean="0"/>
              <a:t>Public funding of industry training</a:t>
            </a:r>
          </a:p>
          <a:p>
            <a:r>
              <a:rPr lang="en-AU" sz="1800" dirty="0" smtClean="0"/>
              <a:t>More “fee for service” in TAFE</a:t>
            </a:r>
          </a:p>
          <a:p>
            <a:endParaRPr lang="en-AU" dirty="0"/>
          </a:p>
        </p:txBody>
      </p:sp>
    </p:spTree>
    <p:extLst>
      <p:ext uri="{BB962C8B-B14F-4D97-AF65-F5344CB8AC3E}">
        <p14:creationId xmlns:p14="http://schemas.microsoft.com/office/powerpoint/2010/main" val="42940676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1472</TotalTime>
  <Words>3667</Words>
  <Application>Microsoft Office PowerPoint</Application>
  <PresentationFormat>On-screen Show (4:3)</PresentationFormat>
  <Paragraphs>485</Paragraphs>
  <Slides>37</Slides>
  <Notes>30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5" baseType="lpstr">
      <vt:lpstr>ＭＳ Ｐゴシック</vt:lpstr>
      <vt:lpstr>Arial</vt:lpstr>
      <vt:lpstr>Calibri</vt:lpstr>
      <vt:lpstr>Times New Roman</vt:lpstr>
      <vt:lpstr>Univers-Light</vt:lpstr>
      <vt:lpstr>Univers-LightOblique</vt:lpstr>
      <vt:lpstr>Office Theme</vt:lpstr>
      <vt:lpstr>Worksheet</vt:lpstr>
      <vt:lpstr>The ‘Further Education’ role of VET and new forms of delivery</vt:lpstr>
      <vt:lpstr>History repeating itself</vt:lpstr>
      <vt:lpstr>Industry led &amp; institutional autonomy</vt:lpstr>
      <vt:lpstr>ANTA was certainly not the first industry led Board providing public funding to  VET</vt:lpstr>
      <vt:lpstr>Autonomy and Departmental Control</vt:lpstr>
      <vt:lpstr>Norman Selfe 1888 address to Sydney Technical College Prize Night</vt:lpstr>
      <vt:lpstr>Two seminal reports</vt:lpstr>
      <vt:lpstr>Two seminal reports (amongst others) Kangan (1974) and Deveson (1990)</vt:lpstr>
      <vt:lpstr>Kangan and Deveson</vt:lpstr>
      <vt:lpstr>What these reports came to mean after the National Training Reform Agenda</vt:lpstr>
      <vt:lpstr>Kangan – key role of industry</vt:lpstr>
      <vt:lpstr>Kangan, vouchers and entitlement</vt:lpstr>
      <vt:lpstr>Changing Places as Damon Anderson and other have pointed out</vt:lpstr>
      <vt:lpstr>VET –  Both A Further Education and Skills system?</vt:lpstr>
      <vt:lpstr>PowerPoint Presentation</vt:lpstr>
      <vt:lpstr>Student returns – VET and HE</vt:lpstr>
      <vt:lpstr>Participation improves social inclusion</vt:lpstr>
      <vt:lpstr>What was not discussed in Kangan and Deveson</vt:lpstr>
      <vt:lpstr>But in terms of quality and curriculum during the reform period</vt:lpstr>
      <vt:lpstr>Vocational qualifications in England</vt:lpstr>
      <vt:lpstr>Awarding organisations and OFQUAL</vt:lpstr>
      <vt:lpstr>Elmfield Training – a UK “cause celebre” from the House of Commons Select Committee</vt:lpstr>
      <vt:lpstr>Funding, investment and returns in VET</vt:lpstr>
      <vt:lpstr>PowerPoint Presentation</vt:lpstr>
      <vt:lpstr>Private providers</vt:lpstr>
      <vt:lpstr>TAFE</vt:lpstr>
      <vt:lpstr>PowerPoint Presentation</vt:lpstr>
      <vt:lpstr>PowerPoint Presentation</vt:lpstr>
      <vt:lpstr>PowerPoint Presentation</vt:lpstr>
      <vt:lpstr>NSW –Smart and Skilled Rates and Prices</vt:lpstr>
      <vt:lpstr>Some issues seem intractable</vt:lpstr>
      <vt:lpstr>Twenty-one years on and literacy and numeracy remain a major challenge</vt:lpstr>
      <vt:lpstr>Some issues take a long time to fix </vt:lpstr>
      <vt:lpstr>Demand and supply side</vt:lpstr>
      <vt:lpstr>Ewart Keep of SKOPE reminding there are issues on the demand side as well as the supply side</vt:lpstr>
      <vt:lpstr>In conclusion</vt:lpstr>
      <vt:lpstr>PowerPoint Presentation</vt:lpstr>
    </vt:vector>
  </TitlesOfParts>
  <Company>INDUSTRY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 was certainly not the first industry led Board in VET</dc:title>
  <dc:creator>Shreeve, Robin</dc:creator>
  <cp:lastModifiedBy>Sally Burt</cp:lastModifiedBy>
  <cp:revision>57</cp:revision>
  <dcterms:created xsi:type="dcterms:W3CDTF">2014-08-25T00:53:05Z</dcterms:created>
  <dcterms:modified xsi:type="dcterms:W3CDTF">2014-11-20T23:41:30Z</dcterms:modified>
</cp:coreProperties>
</file>