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  <p:sldMasterId id="2147483677" r:id="rId2"/>
    <p:sldMasterId id="2147483671" r:id="rId3"/>
    <p:sldMasterId id="2147483689" r:id="rId4"/>
    <p:sldMasterId id="2147483692" r:id="rId5"/>
  </p:sldMasterIdLst>
  <p:notesMasterIdLst>
    <p:notesMasterId r:id="rId20"/>
  </p:notesMasterIdLst>
  <p:handoutMasterIdLst>
    <p:handoutMasterId r:id="rId21"/>
  </p:handoutMasterIdLst>
  <p:sldIdLst>
    <p:sldId id="256" r:id="rId6"/>
    <p:sldId id="327" r:id="rId7"/>
    <p:sldId id="328" r:id="rId8"/>
    <p:sldId id="287" r:id="rId9"/>
    <p:sldId id="324" r:id="rId10"/>
    <p:sldId id="314" r:id="rId11"/>
    <p:sldId id="313" r:id="rId12"/>
    <p:sldId id="317" r:id="rId13"/>
    <p:sldId id="312" r:id="rId14"/>
    <p:sldId id="326" r:id="rId15"/>
    <p:sldId id="329" r:id="rId16"/>
    <p:sldId id="330" r:id="rId17"/>
    <p:sldId id="299" r:id="rId18"/>
    <p:sldId id="282" r:id="rId19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147" autoAdjust="0"/>
    <p:restoredTop sz="94692" autoAdjust="0"/>
  </p:normalViewPr>
  <p:slideViewPr>
    <p:cSldViewPr snapToGrid="0" snapToObjects="1">
      <p:cViewPr varScale="1">
        <p:scale>
          <a:sx n="110" d="100"/>
          <a:sy n="110" d="100"/>
        </p:scale>
        <p:origin x="126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B43721-2BB9-E449-8855-DB1EDB7A7F90}" type="datetime1">
              <a:rPr lang="en-US" smtClean="0"/>
              <a:pPr/>
              <a:t>11/21/2014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19E37F-65DF-2F40-B86C-0D95321FD0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0633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6B40F-1D48-214C-B3ED-13D83F74CBD9}" type="datetime1">
              <a:rPr lang="en-US" smtClean="0"/>
              <a:pPr/>
              <a:t>11/21/2014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87A0A4-37F0-1340-86CA-F84E6CE4B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047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90438"/>
            <a:ext cx="7772400" cy="1719738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95377"/>
            <a:ext cx="7772400" cy="2243423"/>
          </a:xfrm>
        </p:spPr>
        <p:txBody>
          <a:bodyPr/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AD3B2-207B-408E-BB46-B3FA76709038}" type="datetimeFigureOut">
              <a:rPr lang="en-AU" smtClean="0"/>
              <a:pPr/>
              <a:t>21/11/2014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B6E81-7E78-4321-BDA5-5CAC8029A757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18877453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AD3B2-207B-408E-BB46-B3FA76709038}" type="datetimeFigureOut">
              <a:rPr lang="en-AU" smtClean="0"/>
              <a:pPr/>
              <a:t>21/11/2014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B6E81-7E78-4321-BDA5-5CAC8029A757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50332668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AD3B2-207B-408E-BB46-B3FA76709038}" type="datetimeFigureOut">
              <a:rPr lang="en-AU" smtClean="0"/>
              <a:pPr/>
              <a:t>21/11/2014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B6E81-7E78-4321-BDA5-5CAC8029A757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74692112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7"/>
            <a:ext cx="8229600" cy="5765215"/>
          </a:xfrm>
        </p:spPr>
        <p:txBody>
          <a:bodyPr/>
          <a:lstStyle>
            <a:lvl1pPr>
              <a:defRPr/>
            </a:lvl1pPr>
          </a:lstStyle>
          <a:p>
            <a:r>
              <a:rPr lang="en-AU" dirty="0" smtClean="0"/>
              <a:t>Professional Writing &amp; Editing @ UB</a:t>
            </a:r>
            <a:br>
              <a:rPr lang="en-AU" dirty="0" smtClean="0"/>
            </a:br>
            <a:r>
              <a:rPr lang="en-AU" dirty="0" smtClean="0"/>
              <a:t/>
            </a:r>
            <a:br>
              <a:rPr lang="en-AU" dirty="0" smtClean="0"/>
            </a:br>
            <a:r>
              <a:rPr lang="en-US" dirty="0" smtClean="0"/>
              <a:t>Certificate IV in Professional Writing &amp; Editing</a:t>
            </a:r>
            <a:br>
              <a:rPr lang="en-US" dirty="0" smtClean="0"/>
            </a:br>
            <a:r>
              <a:rPr lang="en-US" dirty="0" smtClean="0"/>
              <a:t>Diploma of Professional Writing &amp; Editing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Bachelor of Arts/Diploma of Professional Writing &amp; Editing</a:t>
            </a:r>
            <a:br>
              <a:rPr lang="en-US" dirty="0" smtClean="0"/>
            </a:br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Information Day 2013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36A965-BE18-DA4B-B9B1-3D3097AE7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879619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7"/>
            <a:ext cx="8229600" cy="5644899"/>
          </a:xfrm>
        </p:spPr>
        <p:txBody>
          <a:bodyPr/>
          <a:lstStyle>
            <a:lvl1pPr>
              <a:defRPr/>
            </a:lvl1pPr>
          </a:lstStyle>
          <a:p>
            <a:r>
              <a:rPr lang="en-AU" dirty="0" smtClean="0"/>
              <a:t>Course Structure</a:t>
            </a:r>
            <a:br>
              <a:rPr lang="en-AU" dirty="0" smtClean="0"/>
            </a:br>
            <a:r>
              <a:rPr lang="en-US" dirty="0" smtClean="0"/>
              <a:t>CERTIFICATE IV IN PROFESSIONAL WRITING AND EDITING (1st year)</a:t>
            </a: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>Core (compulsory) units</a:t>
            </a:r>
            <a:br>
              <a:rPr lang="en-AU" dirty="0" smtClean="0"/>
            </a:br>
            <a:r>
              <a:rPr lang="en-AU" dirty="0" smtClean="0"/>
              <a:t>Computer Skills for Writers and Editors</a:t>
            </a:r>
            <a:br>
              <a:rPr lang="en-AU" dirty="0" smtClean="0"/>
            </a:br>
            <a:r>
              <a:rPr lang="en-AU" dirty="0" smtClean="0"/>
              <a:t>Industry Overview</a:t>
            </a:r>
            <a:br>
              <a:rPr lang="en-AU" dirty="0" smtClean="0"/>
            </a:br>
            <a:r>
              <a:rPr lang="en-AU" dirty="0" smtClean="0"/>
              <a:t>Writing &amp; Editing 1</a:t>
            </a:r>
            <a:br>
              <a:rPr lang="en-AU" dirty="0" smtClean="0"/>
            </a:br>
            <a:r>
              <a:rPr lang="en-AU" dirty="0" smtClean="0"/>
              <a:t>Writing fiction</a:t>
            </a:r>
            <a:br>
              <a:rPr lang="en-AU" dirty="0" smtClean="0"/>
            </a:br>
            <a:r>
              <a:rPr lang="en-AU" dirty="0" smtClean="0"/>
              <a:t>Writing non fiction</a:t>
            </a:r>
            <a:br>
              <a:rPr lang="en-AU" dirty="0" smtClean="0"/>
            </a:br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Information Day 2013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36A965-BE18-DA4B-B9B1-3D3097AE7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075581"/>
      </p:ext>
    </p:extLst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7"/>
            <a:ext cx="8229600" cy="5524583"/>
          </a:xfrm>
        </p:spPr>
        <p:txBody>
          <a:bodyPr/>
          <a:lstStyle>
            <a:lvl1pPr>
              <a:defRPr/>
            </a:lvl1pPr>
          </a:lstStyle>
          <a:p>
            <a:pPr>
              <a:lnSpc>
                <a:spcPct val="80000"/>
              </a:lnSpc>
            </a:pPr>
            <a:r>
              <a:rPr lang="en-AU" dirty="0" smtClean="0"/>
              <a:t>Examples of 1</a:t>
            </a:r>
            <a:r>
              <a:rPr lang="en-AU" baseline="30000" dirty="0" smtClean="0"/>
              <a:t>st</a:t>
            </a:r>
            <a:r>
              <a:rPr lang="en-AU" dirty="0" smtClean="0"/>
              <a:t> year Elective learning units</a:t>
            </a:r>
            <a:br>
              <a:rPr lang="en-AU" dirty="0" smtClean="0"/>
            </a:br>
            <a:r>
              <a:rPr lang="en-AU" b="0" dirty="0" smtClean="0"/>
              <a:t>Corporate Writing</a:t>
            </a:r>
            <a:br>
              <a:rPr lang="en-AU" b="0" dirty="0" smtClean="0"/>
            </a:br>
            <a:r>
              <a:rPr lang="en-AU" b="0" dirty="0" smtClean="0"/>
              <a:t>Myths and Symbols</a:t>
            </a:r>
            <a:br>
              <a:rPr lang="en-AU" b="0" dirty="0" smtClean="0"/>
            </a:br>
            <a:r>
              <a:rPr lang="en-AU" b="0" dirty="0" smtClean="0"/>
              <a:t>Non fiction/Journalism </a:t>
            </a:r>
            <a:br>
              <a:rPr lang="en-AU" b="0" dirty="0" smtClean="0"/>
            </a:br>
            <a:r>
              <a:rPr lang="en-AU" b="0" dirty="0" smtClean="0"/>
              <a:t>Research for Writers</a:t>
            </a:r>
            <a:br>
              <a:rPr lang="en-AU" b="0" dirty="0" smtClean="0"/>
            </a:br>
            <a:r>
              <a:rPr lang="en-AU" b="0" dirty="0" smtClean="0"/>
              <a:t>Role of the Editor</a:t>
            </a:r>
            <a:br>
              <a:rPr lang="en-AU" b="0" dirty="0" smtClean="0"/>
            </a:br>
            <a:r>
              <a:rPr lang="en-AU" b="0" dirty="0" smtClean="0"/>
              <a:t>Screenwriting</a:t>
            </a:r>
            <a:br>
              <a:rPr lang="en-AU" b="0" dirty="0" smtClean="0"/>
            </a:br>
            <a:r>
              <a:rPr lang="en-AU" b="0" dirty="0" smtClean="0"/>
              <a:t>Short Story </a:t>
            </a:r>
            <a:br>
              <a:rPr lang="en-AU" b="0" dirty="0" smtClean="0"/>
            </a:br>
            <a:r>
              <a:rPr lang="en-AU" b="0" dirty="0" smtClean="0"/>
              <a:t>Writing for Children &amp;Young Adults </a:t>
            </a:r>
            <a:br>
              <a:rPr lang="en-AU" b="0" dirty="0" smtClean="0"/>
            </a:br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Information Day 2013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36A965-BE18-DA4B-B9B1-3D3097AE7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090536"/>
      </p:ext>
    </p:extLst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7"/>
            <a:ext cx="8229600" cy="5725109"/>
          </a:xfrm>
        </p:spPr>
        <p:txBody>
          <a:bodyPr/>
          <a:lstStyle>
            <a:lvl1pPr>
              <a:defRPr/>
            </a:lvl1pPr>
          </a:lstStyle>
          <a:p>
            <a:pPr>
              <a:lnSpc>
                <a:spcPct val="80000"/>
              </a:lnSpc>
            </a:pPr>
            <a:r>
              <a:rPr lang="en-AU" dirty="0" smtClean="0"/>
              <a:t>Examples of 1</a:t>
            </a:r>
            <a:r>
              <a:rPr lang="en-AU" baseline="30000" dirty="0" smtClean="0"/>
              <a:t>st</a:t>
            </a:r>
            <a:r>
              <a:rPr lang="en-AU" dirty="0" smtClean="0"/>
              <a:t> year Elective learning units</a:t>
            </a:r>
            <a:br>
              <a:rPr lang="en-AU" dirty="0" smtClean="0"/>
            </a:br>
            <a:r>
              <a:rPr lang="en-AU" b="0" dirty="0" smtClean="0"/>
              <a:t>Corporate Writing</a:t>
            </a:r>
            <a:br>
              <a:rPr lang="en-AU" b="0" dirty="0" smtClean="0"/>
            </a:br>
            <a:r>
              <a:rPr lang="en-AU" b="0" dirty="0" smtClean="0"/>
              <a:t>Myths and Symbols</a:t>
            </a:r>
            <a:br>
              <a:rPr lang="en-AU" b="0" dirty="0" smtClean="0"/>
            </a:br>
            <a:r>
              <a:rPr lang="en-AU" b="0" dirty="0" smtClean="0"/>
              <a:t>Non fiction/Journalism </a:t>
            </a:r>
            <a:br>
              <a:rPr lang="en-AU" b="0" dirty="0" smtClean="0"/>
            </a:br>
            <a:r>
              <a:rPr lang="en-AU" b="0" dirty="0" smtClean="0"/>
              <a:t>Research for Writers</a:t>
            </a:r>
            <a:br>
              <a:rPr lang="en-AU" b="0" dirty="0" smtClean="0"/>
            </a:br>
            <a:r>
              <a:rPr lang="en-AU" b="0" dirty="0" smtClean="0"/>
              <a:t>Role of the Editor</a:t>
            </a:r>
            <a:br>
              <a:rPr lang="en-AU" b="0" dirty="0" smtClean="0"/>
            </a:br>
            <a:r>
              <a:rPr lang="en-AU" b="0" dirty="0" smtClean="0"/>
              <a:t>Screenwriting</a:t>
            </a:r>
            <a:br>
              <a:rPr lang="en-AU" b="0" dirty="0" smtClean="0"/>
            </a:br>
            <a:r>
              <a:rPr lang="en-AU" b="0" dirty="0" smtClean="0"/>
              <a:t>Short Story </a:t>
            </a:r>
            <a:br>
              <a:rPr lang="en-AU" b="0" dirty="0" smtClean="0"/>
            </a:br>
            <a:r>
              <a:rPr lang="en-AU" b="0" dirty="0" smtClean="0"/>
              <a:t>Writing for Children &amp;Young Adults </a:t>
            </a:r>
            <a:br>
              <a:rPr lang="en-AU" b="0" dirty="0" smtClean="0"/>
            </a:br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Information Day 2013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36A965-BE18-DA4B-B9B1-3D3097AE7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901741"/>
      </p:ext>
    </p:extLst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AU" smtClean="0"/>
              <a:t>Examples of 2</a:t>
            </a:r>
            <a:r>
              <a:rPr lang="en-AU" baseline="30000" smtClean="0"/>
              <a:t>nd</a:t>
            </a:r>
            <a:r>
              <a:rPr lang="en-AU" smtClean="0"/>
              <a:t>  year units – Diploma level</a:t>
            </a:r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Information Day 2013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36A965-BE18-DA4B-B9B1-3D3097AE78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544865"/>
      </p:ext>
    </p:extLst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90438"/>
            <a:ext cx="7772400" cy="1719738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95377"/>
            <a:ext cx="7772400" cy="2243423"/>
          </a:xfrm>
        </p:spPr>
        <p:txBody>
          <a:bodyPr/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EAD3B2-207B-408E-BB46-B3FA76709038}" type="datetimeFigureOut">
              <a:rPr lang="en-AU" smtClean="0"/>
              <a:pPr/>
              <a:t>21/11/2014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4BB6E81-7E78-4321-BDA5-5CAC8029A757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27342120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AD3B2-207B-408E-BB46-B3FA76709038}" type="datetimeFigureOut">
              <a:rPr lang="en-AU" smtClean="0"/>
              <a:pPr/>
              <a:t>21/11/2014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B6E81-7E78-4321-BDA5-5CAC8029A757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65577232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AD3B2-207B-408E-BB46-B3FA76709038}" type="datetimeFigureOut">
              <a:rPr lang="en-AU" smtClean="0"/>
              <a:pPr/>
              <a:t>21/11/2014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B6E81-7E78-4321-BDA5-5CAC8029A757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27342120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AD3B2-207B-408E-BB46-B3FA76709038}" type="datetimeFigureOut">
              <a:rPr lang="en-AU" smtClean="0"/>
              <a:pPr/>
              <a:t>21/11/2014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B6E81-7E78-4321-BDA5-5CAC8029A757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7086073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AD3B2-207B-408E-BB46-B3FA76709038}" type="datetimeFigureOut">
              <a:rPr lang="en-AU" smtClean="0"/>
              <a:pPr/>
              <a:t>21/11/2014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B6E81-7E78-4321-BDA5-5CAC8029A757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68228577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AD3B2-207B-408E-BB46-B3FA76709038}" type="datetimeFigureOut">
              <a:rPr lang="en-AU" smtClean="0"/>
              <a:pPr/>
              <a:t>21/11/2014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B6E81-7E78-4321-BDA5-5CAC8029A757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12405242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AD3B2-207B-408E-BB46-B3FA76709038}" type="datetimeFigureOut">
              <a:rPr lang="en-AU" smtClean="0"/>
              <a:pPr/>
              <a:t>21/11/2014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B6E81-7E78-4321-BDA5-5CAC8029A757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49075663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AD3B2-207B-408E-BB46-B3FA76709038}" type="datetimeFigureOut">
              <a:rPr lang="en-AU" smtClean="0"/>
              <a:pPr/>
              <a:t>21/11/2014</a:t>
            </a:fld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B6E81-7E78-4321-BDA5-5CAC8029A757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9184957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AD3B2-207B-408E-BB46-B3FA76709038}" type="datetimeFigureOut">
              <a:rPr lang="en-AU" smtClean="0"/>
              <a:pPr/>
              <a:t>21/11/2014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B6E81-7E78-4321-BDA5-5CAC8029A757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76414429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.jpe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70179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AU" dirty="0" smtClean="0"/>
              <a:t>Professional Writing &amp; Editing 2014</a:t>
            </a:r>
            <a:br>
              <a:rPr lang="en-AU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980267"/>
            <a:ext cx="8229600" cy="25315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0"/>
            <a:r>
              <a:rPr lang="en-AU" dirty="0" smtClean="0"/>
              <a:t>Second level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330200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chemeClr val="tx2"/>
                </a:solidFill>
              </a:rPr>
              <a:t>Faculty of</a:t>
            </a:r>
            <a:r>
              <a:rPr lang="en-US" baseline="0" dirty="0" smtClean="0">
                <a:solidFill>
                  <a:schemeClr val="tx2"/>
                </a:solidFill>
              </a:rPr>
              <a:t> Education and Arts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ransition spd="med"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ts val="500"/>
        </a:spcBef>
        <a:buFont typeface="Arial"/>
        <a:buNone/>
        <a:defRPr sz="18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bg1"/>
        </a:buClr>
        <a:buFont typeface="Lucida Grande"/>
        <a:buChar char="&gt;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AD3B2-207B-408E-BB46-B3FA76709038}" type="datetimeFigureOut">
              <a:rPr lang="en-AU" smtClean="0"/>
              <a:pPr/>
              <a:t>21/11/2014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B6E81-7E78-4321-BDA5-5CAC8029A757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63132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ransition spd="med"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7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AU" dirty="0" smtClean="0"/>
              <a:t>Staff Introductions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3349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en-AU" dirty="0" smtClean="0"/>
              <a:t>Irene Warfe</a:t>
            </a:r>
          </a:p>
          <a:p>
            <a:pPr lvl="1">
              <a:lnSpc>
                <a:spcPct val="90000"/>
              </a:lnSpc>
            </a:pPr>
            <a:r>
              <a:rPr lang="en-AU" dirty="0" smtClean="0"/>
              <a:t>Coordinator, Certificate IV &amp; Diploma of Professional Writing &amp; Editing (PWE)</a:t>
            </a:r>
          </a:p>
          <a:p>
            <a:pPr lvl="1">
              <a:lnSpc>
                <a:spcPct val="90000"/>
              </a:lnSpc>
              <a:buNone/>
            </a:pPr>
            <a:endParaRPr lang="en-AU" dirty="0" smtClean="0"/>
          </a:p>
          <a:p>
            <a:pPr lvl="1">
              <a:lnSpc>
                <a:spcPct val="90000"/>
              </a:lnSpc>
              <a:buNone/>
            </a:pPr>
            <a:endParaRPr lang="en-AU" dirty="0" smtClean="0"/>
          </a:p>
          <a:p>
            <a:pPr lvl="1">
              <a:lnSpc>
                <a:spcPct val="90000"/>
              </a:lnSpc>
              <a:buNone/>
            </a:pPr>
            <a:r>
              <a:rPr lang="en-AU" b="1" dirty="0" smtClean="0"/>
              <a:t>Lesley Speed</a:t>
            </a:r>
          </a:p>
          <a:p>
            <a:pPr lvl="1">
              <a:lnSpc>
                <a:spcPct val="90000"/>
              </a:lnSpc>
            </a:pPr>
            <a:r>
              <a:rPr lang="en-AU" dirty="0" smtClean="0"/>
              <a:t>Coordinator, BA/Diploma PWE (incorporating Cert IV)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77000"/>
            <a:ext cx="46990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Information Day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57800" y="6477000"/>
            <a:ext cx="9652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6A965-BE18-DA4B-B9B1-3D3097AE78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</p:sldLayoutIdLst>
  <p:transition spd="med">
    <p:fade/>
  </p:transition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90000"/>
        </a:lnSpc>
        <a:spcBef>
          <a:spcPct val="20000"/>
        </a:spcBef>
        <a:buFont typeface="Arial"/>
        <a:buNone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777877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Lucida Grande"/>
        <a:buChar char="&gt;"/>
        <a:defRPr sz="2000" kern="1200">
          <a:solidFill>
            <a:srgbClr val="777877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777877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70179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980267"/>
            <a:ext cx="8229600" cy="25315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0"/>
            <a:r>
              <a:rPr lang="en-AU" dirty="0" smtClean="0"/>
              <a:t>Second level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330200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chemeClr val="tx2"/>
                </a:solidFill>
              </a:rPr>
              <a:t>Faculty of</a:t>
            </a:r>
            <a:r>
              <a:rPr lang="en-US" baseline="0" dirty="0" smtClean="0">
                <a:solidFill>
                  <a:schemeClr val="tx2"/>
                </a:solidFill>
              </a:rPr>
              <a:t> Education and Arts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</p:sldLayoutIdLst>
  <p:transition spd="med"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ts val="500"/>
        </a:spcBef>
        <a:buFont typeface="Arial"/>
        <a:buNone/>
        <a:defRPr sz="18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bg1"/>
        </a:buClr>
        <a:buFont typeface="Lucida Grande"/>
        <a:buChar char="&gt;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3349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77000"/>
            <a:ext cx="46990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Information Day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57800" y="6477000"/>
            <a:ext cx="9652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6A965-BE18-DA4B-B9B1-3D3097AE78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 spd="med">
    <p:fade/>
  </p:transition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777877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Lucida Grande"/>
        <a:buChar char="&gt;"/>
        <a:defRPr sz="2000" kern="1200">
          <a:solidFill>
            <a:srgbClr val="777877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777877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81334" y="1746913"/>
            <a:ext cx="7772400" cy="1749866"/>
          </a:xfrm>
        </p:spPr>
        <p:txBody>
          <a:bodyPr>
            <a:no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400" dirty="0" smtClean="0"/>
              <a:t>Video </a:t>
            </a:r>
            <a:r>
              <a:rPr lang="en-US" sz="2400" dirty="0"/>
              <a:t>Conferencing in a Multi-Campus Tertiary Context:</a:t>
            </a:r>
            <a:r>
              <a:rPr lang="en-AU" sz="2400" dirty="0"/>
              <a:t/>
            </a:r>
            <a:br>
              <a:rPr lang="en-AU" sz="2400" dirty="0"/>
            </a:br>
            <a:r>
              <a:rPr lang="en-US" sz="2400" dirty="0"/>
              <a:t>Exploring the strengths and weaknesses </a:t>
            </a:r>
            <a:r>
              <a:rPr lang="en-AU" sz="2800" dirty="0"/>
              <a:t/>
            </a:r>
            <a:br>
              <a:rPr lang="en-AU" sz="2800" dirty="0"/>
            </a:br>
            <a:endParaRPr lang="en-US" sz="2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endParaRPr lang="en-US" sz="2000" dirty="0" smtClean="0"/>
          </a:p>
          <a:p>
            <a:pPr algn="ctr"/>
            <a:endParaRPr lang="en-US" sz="2000" dirty="0"/>
          </a:p>
          <a:p>
            <a:r>
              <a:rPr lang="en-US" sz="2000" dirty="0" smtClean="0"/>
              <a:t>Katrina Kavanagh</a:t>
            </a:r>
          </a:p>
          <a:p>
            <a:endParaRPr lang="en-US" sz="2000" dirty="0" smtClean="0"/>
          </a:p>
          <a:p>
            <a:pPr algn="ctr"/>
            <a:endParaRPr lang="en-US" sz="2000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136267"/>
            <a:ext cx="72136" cy="18466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:</a:t>
            </a:r>
            <a:r>
              <a:rPr kumimoji="0" lang="en-US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1"/>
                </a:solidFill>
              </a:rPr>
              <a:t>Students</a:t>
            </a:r>
            <a:endParaRPr lang="en-AU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US" sz="2000" i="1" dirty="0" smtClean="0"/>
          </a:p>
          <a:p>
            <a:r>
              <a:rPr lang="en-US" sz="1800" i="1" dirty="0" smtClean="0"/>
              <a:t>“</a:t>
            </a:r>
            <a:r>
              <a:rPr lang="en-US" sz="1800" i="1" dirty="0"/>
              <a:t>What I found really beneficial about video conferencing was having more connection with the teacher” (Student, 1)</a:t>
            </a:r>
          </a:p>
          <a:p>
            <a:endParaRPr lang="en-US" sz="1800" i="1" dirty="0" smtClean="0"/>
          </a:p>
          <a:p>
            <a:r>
              <a:rPr lang="en-US" sz="1800" i="1" dirty="0" smtClean="0"/>
              <a:t>“</a:t>
            </a:r>
            <a:r>
              <a:rPr lang="en-US" sz="1800" i="1" dirty="0"/>
              <a:t>I found it invaluable sometimes – because I’m a visual person </a:t>
            </a:r>
            <a:r>
              <a:rPr lang="en-US" sz="1800" i="1" dirty="0" smtClean="0"/>
              <a:t>…. </a:t>
            </a:r>
            <a:r>
              <a:rPr lang="en-US" sz="1800" i="1" dirty="0"/>
              <a:t>You can see the peoples, expressions and faces. Yes, you can </a:t>
            </a:r>
            <a:r>
              <a:rPr lang="en-US" sz="1800" i="1" dirty="0" smtClean="0"/>
              <a:t>get </a:t>
            </a:r>
            <a:r>
              <a:rPr lang="en-US" sz="1800" i="1" dirty="0"/>
              <a:t>a lot more from a video link than you can over the phone” (</a:t>
            </a:r>
            <a:r>
              <a:rPr lang="en-US" sz="1800" i="1" dirty="0" smtClean="0"/>
              <a:t>Student,2)  </a:t>
            </a:r>
          </a:p>
          <a:p>
            <a:endParaRPr lang="en-US" sz="1800" i="1" dirty="0" smtClean="0"/>
          </a:p>
          <a:p>
            <a:r>
              <a:rPr lang="en-US" sz="1800" i="1" dirty="0"/>
              <a:t>“I think that can be the thing that people fear, without having the classroom they lack in motivation, or they lack in connection and discussion” (Student, </a:t>
            </a:r>
            <a:r>
              <a:rPr lang="en-US" sz="1800" i="1" dirty="0" smtClean="0"/>
              <a:t>4)</a:t>
            </a:r>
          </a:p>
          <a:p>
            <a:endParaRPr lang="en-US" sz="1800" i="1" dirty="0"/>
          </a:p>
          <a:p>
            <a:r>
              <a:rPr lang="en-AU" sz="1800" i="1" dirty="0"/>
              <a:t>“The only reason why I didn’t attend these meetings or those groups was really in all honestly because of my own load at the time” (Student, number 4)</a:t>
            </a:r>
            <a:r>
              <a:rPr lang="en-AU" sz="1800" dirty="0"/>
              <a:t>   </a:t>
            </a:r>
          </a:p>
          <a:p>
            <a:endParaRPr lang="en-AU" sz="2000" dirty="0"/>
          </a:p>
          <a:p>
            <a:endParaRPr lang="en-US" sz="2000" i="1" dirty="0" smtClean="0"/>
          </a:p>
          <a:p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3113416901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1"/>
                </a:solidFill>
              </a:rPr>
              <a:t>Strengths</a:t>
            </a:r>
            <a:endParaRPr lang="en-AU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AU" sz="2000" dirty="0" smtClean="0"/>
          </a:p>
          <a:p>
            <a:r>
              <a:rPr lang="en-AU" sz="2000" dirty="0" smtClean="0"/>
              <a:t>Capable </a:t>
            </a:r>
            <a:r>
              <a:rPr lang="en-AU" sz="2000" dirty="0"/>
              <a:t>of reaching distant </a:t>
            </a:r>
            <a:r>
              <a:rPr lang="en-AU" sz="2000" dirty="0" smtClean="0"/>
              <a:t>learners</a:t>
            </a:r>
          </a:p>
          <a:p>
            <a:r>
              <a:rPr lang="en-AU" sz="2000" dirty="0"/>
              <a:t>Connection with </a:t>
            </a:r>
            <a:r>
              <a:rPr lang="en-AU" sz="2000" dirty="0" smtClean="0"/>
              <a:t>teacher</a:t>
            </a:r>
          </a:p>
          <a:p>
            <a:r>
              <a:rPr lang="en-AU" sz="2000" dirty="0"/>
              <a:t>Connection with </a:t>
            </a:r>
            <a:r>
              <a:rPr lang="en-AU" sz="2000" dirty="0" smtClean="0"/>
              <a:t>peers</a:t>
            </a:r>
          </a:p>
          <a:p>
            <a:r>
              <a:rPr lang="en-AU" sz="2000" dirty="0"/>
              <a:t>Ability to connect with peers at other learning </a:t>
            </a:r>
            <a:r>
              <a:rPr lang="en-AU" sz="2000" dirty="0" smtClean="0"/>
              <a:t>institutions</a:t>
            </a:r>
          </a:p>
          <a:p>
            <a:r>
              <a:rPr lang="en-AU" sz="2000" dirty="0"/>
              <a:t>Visual </a:t>
            </a:r>
            <a:r>
              <a:rPr lang="en-AU" sz="2000" dirty="0" smtClean="0"/>
              <a:t>presence</a:t>
            </a:r>
          </a:p>
          <a:p>
            <a:r>
              <a:rPr lang="en-AU" sz="2000" dirty="0"/>
              <a:t>Real time </a:t>
            </a:r>
            <a:r>
              <a:rPr lang="en-AU" sz="2000" dirty="0" smtClean="0"/>
              <a:t>connection</a:t>
            </a:r>
          </a:p>
          <a:p>
            <a:r>
              <a:rPr lang="en-AU" sz="2000" dirty="0"/>
              <a:t>Multiple connection </a:t>
            </a:r>
            <a:r>
              <a:rPr lang="en-AU" sz="2000" dirty="0" smtClean="0"/>
              <a:t>possibilities</a:t>
            </a:r>
          </a:p>
          <a:p>
            <a:r>
              <a:rPr lang="en-AU" sz="2000" dirty="0"/>
              <a:t>Students can connect using a variety of </a:t>
            </a:r>
            <a:r>
              <a:rPr lang="en-AU" sz="2000" dirty="0" smtClean="0"/>
              <a:t>devices</a:t>
            </a:r>
          </a:p>
          <a:p>
            <a:r>
              <a:rPr lang="en-AU" sz="2000" dirty="0"/>
              <a:t>In depth discussion possibilities</a:t>
            </a:r>
          </a:p>
          <a:p>
            <a:r>
              <a:rPr lang="en-AU" sz="2000" dirty="0"/>
              <a:t>Potential learning community created</a:t>
            </a:r>
            <a:endParaRPr lang="en-AU" sz="2000" dirty="0" smtClean="0"/>
          </a:p>
          <a:p>
            <a:r>
              <a:rPr lang="en-AU" sz="2000" dirty="0"/>
              <a:t>The ability to record sessions is available</a:t>
            </a:r>
          </a:p>
        </p:txBody>
      </p:sp>
    </p:spTree>
    <p:extLst>
      <p:ext uri="{BB962C8B-B14F-4D97-AF65-F5344CB8AC3E}">
        <p14:creationId xmlns:p14="http://schemas.microsoft.com/office/powerpoint/2010/main" val="1856863787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1"/>
                </a:solidFill>
              </a:rPr>
              <a:t>Weaknesses</a:t>
            </a:r>
            <a:endParaRPr lang="en-AU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AU" sz="1800" dirty="0" smtClean="0"/>
          </a:p>
          <a:p>
            <a:r>
              <a:rPr lang="en-AU" sz="1800" dirty="0" smtClean="0"/>
              <a:t>Cost of equipment</a:t>
            </a:r>
          </a:p>
          <a:p>
            <a:r>
              <a:rPr lang="en-AU" sz="1800" dirty="0" smtClean="0"/>
              <a:t>Ongoing maintenance costs </a:t>
            </a:r>
          </a:p>
          <a:p>
            <a:r>
              <a:rPr lang="en-AU" sz="1800" dirty="0" smtClean="0"/>
              <a:t>Requires IT support</a:t>
            </a:r>
          </a:p>
          <a:p>
            <a:r>
              <a:rPr lang="en-AU" sz="1800" dirty="0" smtClean="0"/>
              <a:t>Requires professional development for staff</a:t>
            </a:r>
          </a:p>
          <a:p>
            <a:r>
              <a:rPr lang="en-AU" sz="1800" dirty="0" smtClean="0"/>
              <a:t>New teaching strategies need to be developed</a:t>
            </a:r>
          </a:p>
          <a:p>
            <a:r>
              <a:rPr lang="en-AU" sz="1800" dirty="0" smtClean="0"/>
              <a:t>Teachers need to develop suitable resources </a:t>
            </a:r>
          </a:p>
          <a:p>
            <a:r>
              <a:rPr lang="en-AU" sz="1800" dirty="0" smtClean="0"/>
              <a:t>Staff resistance to using VC technology</a:t>
            </a:r>
          </a:p>
          <a:p>
            <a:r>
              <a:rPr lang="en-AU" sz="1800" dirty="0" smtClean="0"/>
              <a:t>Equipped rooms need to be available and booked</a:t>
            </a:r>
          </a:p>
          <a:p>
            <a:r>
              <a:rPr lang="en-AU" sz="1800" dirty="0" smtClean="0"/>
              <a:t>For offsite connection, information regarding the students device is required for connection instructions to be provided</a:t>
            </a:r>
          </a:p>
          <a:p>
            <a:r>
              <a:rPr lang="en-AU" sz="1800" dirty="0" smtClean="0"/>
              <a:t>Student availability to attend VC sessions</a:t>
            </a:r>
          </a:p>
          <a:p>
            <a:r>
              <a:rPr lang="en-AU" sz="1800" dirty="0"/>
              <a:t>Students need to have adequate equipment for offsite </a:t>
            </a:r>
            <a:r>
              <a:rPr lang="en-AU" sz="1800" dirty="0" smtClean="0"/>
              <a:t>connection</a:t>
            </a:r>
          </a:p>
          <a:p>
            <a:r>
              <a:rPr lang="en-AU" sz="1800" dirty="0"/>
              <a:t>Students need to have adequate technical knowledge for offsite </a:t>
            </a:r>
            <a:r>
              <a:rPr lang="en-AU" sz="1800" dirty="0" smtClean="0"/>
              <a:t>connection</a:t>
            </a:r>
          </a:p>
          <a:p>
            <a:r>
              <a:rPr lang="en-AU" sz="1800" dirty="0"/>
              <a:t>Slow internet speeds can affect a student’s experience</a:t>
            </a:r>
            <a:endParaRPr lang="en-AU" sz="1800" dirty="0" smtClean="0"/>
          </a:p>
          <a:p>
            <a:endParaRPr lang="en-AU" sz="2600" dirty="0" smtClean="0"/>
          </a:p>
          <a:p>
            <a:endParaRPr lang="en-AU" sz="2600" dirty="0" smtClean="0"/>
          </a:p>
          <a:p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67791043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>
                <a:solidFill>
                  <a:schemeClr val="accent5">
                    <a:lumMod val="75000"/>
                  </a:schemeClr>
                </a:solidFill>
              </a:rPr>
              <a:t>So what?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AU" sz="2000" dirty="0" smtClean="0"/>
          </a:p>
          <a:p>
            <a:r>
              <a:rPr lang="en-AU" sz="2000" dirty="0" smtClean="0"/>
              <a:t>The IT Experts say that video conferencing technology has potential.</a:t>
            </a:r>
          </a:p>
          <a:p>
            <a:endParaRPr lang="en-AU" sz="2000" dirty="0" smtClean="0"/>
          </a:p>
          <a:p>
            <a:r>
              <a:rPr lang="en-AU" sz="2000" dirty="0" smtClean="0"/>
              <a:t>The Institute Representatives seem supportive of the use of this technology.</a:t>
            </a:r>
          </a:p>
          <a:p>
            <a:endParaRPr lang="en-AU" sz="2000" dirty="0"/>
          </a:p>
          <a:p>
            <a:r>
              <a:rPr lang="en-AU" sz="2000" dirty="0" smtClean="0"/>
              <a:t>The students say it is beneficial.</a:t>
            </a:r>
          </a:p>
          <a:p>
            <a:endParaRPr lang="en-AU" sz="2000" dirty="0" smtClean="0"/>
          </a:p>
          <a:p>
            <a:r>
              <a:rPr lang="en-AU" sz="2000" dirty="0" smtClean="0"/>
              <a:t>Why aren’t we using this technology more frequently in the education sector? (Logistics, cost, staff resistance)</a:t>
            </a:r>
          </a:p>
          <a:p>
            <a:pPr marL="0" indent="0">
              <a:buNone/>
            </a:pP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327065409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>
                <a:solidFill>
                  <a:schemeClr val="accent5">
                    <a:lumMod val="75000"/>
                  </a:schemeClr>
                </a:solidFill>
              </a:rPr>
              <a:t>Funding acknowledgements</a:t>
            </a:r>
            <a:endParaRPr lang="en-A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AU" sz="2800" dirty="0" smtClean="0"/>
              <a:t>Thank you to:</a:t>
            </a:r>
          </a:p>
          <a:p>
            <a:pPr marL="0" indent="0">
              <a:buNone/>
            </a:pPr>
            <a:endParaRPr lang="en-AU" sz="2800" dirty="0"/>
          </a:p>
          <a:p>
            <a:r>
              <a:rPr lang="en-US" sz="2400" dirty="0" smtClean="0"/>
              <a:t>National Centre for Vocational Education Research (NCVER) - </a:t>
            </a:r>
            <a:r>
              <a:rPr lang="en-US" sz="2400" dirty="0"/>
              <a:t>2012 Community of Practice (</a:t>
            </a:r>
            <a:r>
              <a:rPr lang="en-US" sz="2400" dirty="0" err="1"/>
              <a:t>CoP</a:t>
            </a:r>
            <a:r>
              <a:rPr lang="en-US" sz="2400" dirty="0" smtClean="0"/>
              <a:t>) Scholarship.</a:t>
            </a:r>
          </a:p>
          <a:p>
            <a:endParaRPr lang="en-AU" sz="2400" dirty="0" smtClean="0"/>
          </a:p>
          <a:p>
            <a:r>
              <a:rPr lang="en-AU" sz="2400" dirty="0" smtClean="0"/>
              <a:t>The </a:t>
            </a:r>
            <a:r>
              <a:rPr lang="en-AU" sz="2400" dirty="0"/>
              <a:t>Work-Based Education Research Centre (WERC) </a:t>
            </a:r>
            <a:r>
              <a:rPr lang="en-AU" sz="2400" dirty="0" smtClean="0"/>
              <a:t>group - </a:t>
            </a:r>
            <a:r>
              <a:rPr lang="en-AU" sz="2400" dirty="0"/>
              <a:t>Victoria University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Australian Vocational Education and Training Research Association (AVETRA) and the Mentor scheme.</a:t>
            </a:r>
          </a:p>
          <a:p>
            <a:endParaRPr lang="en-US" sz="2400" dirty="0" smtClean="0"/>
          </a:p>
          <a:p>
            <a:r>
              <a:rPr lang="en-AU" sz="2400" dirty="0"/>
              <a:t>Federation University Australia.</a:t>
            </a:r>
          </a:p>
          <a:p>
            <a:endParaRPr lang="en-US" sz="2800" dirty="0" smtClean="0"/>
          </a:p>
          <a:p>
            <a:endParaRPr lang="en-AU" sz="2800" dirty="0" smtClean="0"/>
          </a:p>
          <a:p>
            <a:endParaRPr lang="en-AU" sz="2800" dirty="0" smtClean="0"/>
          </a:p>
          <a:p>
            <a:endParaRPr lang="en-AU" sz="2800" dirty="0" smtClean="0"/>
          </a:p>
          <a:p>
            <a:endParaRPr lang="en-AU" sz="2400" dirty="0" smtClean="0"/>
          </a:p>
          <a:p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87142365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1"/>
                </a:solidFill>
              </a:rPr>
              <a:t>Background</a:t>
            </a:r>
            <a:endParaRPr lang="en-AU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sz="2000" dirty="0" smtClean="0"/>
              <a:t>Federation University - Associate Degree of Training and Education.</a:t>
            </a:r>
          </a:p>
          <a:p>
            <a:endParaRPr lang="en-AU" sz="2000" dirty="0" smtClean="0"/>
          </a:p>
          <a:p>
            <a:r>
              <a:rPr lang="en-AU" sz="2000" dirty="0" smtClean="0"/>
              <a:t>This is a distance education program. </a:t>
            </a:r>
          </a:p>
          <a:p>
            <a:endParaRPr lang="en-AU" sz="2000" dirty="0"/>
          </a:p>
          <a:p>
            <a:r>
              <a:rPr lang="en-AU" sz="2000" dirty="0" smtClean="0"/>
              <a:t>Subject delivered using video conferencing technology - EDTAS </a:t>
            </a:r>
            <a:r>
              <a:rPr lang="en-AU" sz="2000" dirty="0"/>
              <a:t>1001 Improving VET Practice</a:t>
            </a:r>
            <a:r>
              <a:rPr lang="en-AU" sz="2000" dirty="0" smtClean="0"/>
              <a:t>.</a:t>
            </a:r>
          </a:p>
          <a:p>
            <a:endParaRPr lang="en-AU" sz="2000" dirty="0"/>
          </a:p>
          <a:p>
            <a:r>
              <a:rPr lang="en-AU" sz="2000" dirty="0" smtClean="0"/>
              <a:t>The majority of students were employed by organisations which are part of the Dual </a:t>
            </a:r>
            <a:r>
              <a:rPr lang="en-AU" sz="2000" dirty="0"/>
              <a:t>S</a:t>
            </a:r>
            <a:r>
              <a:rPr lang="en-AU" sz="2000" dirty="0" smtClean="0"/>
              <a:t>ector Partnership.</a:t>
            </a:r>
          </a:p>
          <a:p>
            <a:endParaRPr lang="en-AU" sz="2000" dirty="0"/>
          </a:p>
          <a:p>
            <a:r>
              <a:rPr lang="en-AU" sz="2000" dirty="0" smtClean="0"/>
              <a:t>Students were provided with resources, teleconferences were offered, video conferencing sessions were scheduled.</a:t>
            </a:r>
          </a:p>
          <a:p>
            <a:endParaRPr lang="en-AU" sz="2000" dirty="0" smtClean="0"/>
          </a:p>
          <a:p>
            <a:r>
              <a:rPr lang="en-AU" sz="2000" dirty="0" smtClean="0"/>
              <a:t>Aimed at promoting engagement and completion.</a:t>
            </a: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4294432905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5">
                    <a:lumMod val="75000"/>
                  </a:schemeClr>
                </a:solidFill>
              </a:rPr>
              <a:t>Learning via video conferencing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dirty="0"/>
              <a:t>Lawson, </a:t>
            </a:r>
            <a:r>
              <a:rPr lang="en-US" sz="1600" b="1" dirty="0" smtClean="0"/>
              <a:t>Comber</a:t>
            </a:r>
            <a:r>
              <a:rPr lang="en-US" sz="1600" b="1" dirty="0"/>
              <a:t>, </a:t>
            </a:r>
            <a:r>
              <a:rPr lang="en-US" sz="1600" b="1" dirty="0" smtClean="0"/>
              <a:t>Gage and Cullum-</a:t>
            </a:r>
            <a:r>
              <a:rPr lang="en-US" sz="1600" b="1" dirty="0" err="1" smtClean="0"/>
              <a:t>Hanshaw</a:t>
            </a:r>
            <a:r>
              <a:rPr lang="en-US" sz="1600" b="1" dirty="0" smtClean="0"/>
              <a:t> </a:t>
            </a:r>
            <a:r>
              <a:rPr lang="en-US" sz="1600" b="1" dirty="0"/>
              <a:t>(2010</a:t>
            </a:r>
            <a:r>
              <a:rPr lang="en-US" sz="1600" b="1" dirty="0" smtClean="0"/>
              <a:t>):</a:t>
            </a:r>
          </a:p>
          <a:p>
            <a:pPr marL="0" indent="0">
              <a:buNone/>
            </a:pPr>
            <a:endParaRPr lang="en-US" sz="1600" b="1" dirty="0" smtClean="0"/>
          </a:p>
          <a:p>
            <a:r>
              <a:rPr lang="en-US" sz="1600" dirty="0"/>
              <a:t>A</a:t>
            </a:r>
            <a:r>
              <a:rPr lang="en-US" sz="1600" dirty="0" smtClean="0"/>
              <a:t>llows </a:t>
            </a:r>
            <a:r>
              <a:rPr lang="en-US" sz="1600" dirty="0"/>
              <a:t>one to one communication, one to many or group to </a:t>
            </a:r>
            <a:r>
              <a:rPr lang="en-US" sz="1600" dirty="0" smtClean="0"/>
              <a:t>group. </a:t>
            </a:r>
            <a:endParaRPr lang="en-US" sz="1600" dirty="0"/>
          </a:p>
          <a:p>
            <a:r>
              <a:rPr lang="en-US" sz="1600" dirty="0"/>
              <a:t>O</a:t>
            </a:r>
            <a:r>
              <a:rPr lang="en-US" sz="1600" dirty="0" smtClean="0"/>
              <a:t>ffers </a:t>
            </a:r>
            <a:r>
              <a:rPr lang="en-US" sz="1600" dirty="0"/>
              <a:t>immediate interaction between learners and </a:t>
            </a:r>
            <a:r>
              <a:rPr lang="en-US" sz="1600" dirty="0" smtClean="0"/>
              <a:t>teachers.</a:t>
            </a:r>
          </a:p>
          <a:p>
            <a:r>
              <a:rPr lang="en-US" sz="1600" dirty="0" smtClean="0"/>
              <a:t>Provides opportunities for in-depth discussion.</a:t>
            </a:r>
          </a:p>
          <a:p>
            <a:r>
              <a:rPr lang="en-US" sz="1600" dirty="0" smtClean="0"/>
              <a:t>Some </a:t>
            </a:r>
            <a:r>
              <a:rPr lang="en-US" sz="1600" dirty="0"/>
              <a:t>people have found video conferencing </a:t>
            </a:r>
            <a:r>
              <a:rPr lang="en-US" sz="1600" dirty="0" smtClean="0"/>
              <a:t>effective, </a:t>
            </a:r>
            <a:r>
              <a:rPr lang="en-US" sz="1600" dirty="0"/>
              <a:t>others have not. </a:t>
            </a:r>
          </a:p>
          <a:p>
            <a:r>
              <a:rPr lang="en-US" sz="1600" dirty="0" smtClean="0"/>
              <a:t>Technical </a:t>
            </a:r>
            <a:r>
              <a:rPr lang="en-US" sz="1600" dirty="0"/>
              <a:t>difficulties can severely affect the quality of </a:t>
            </a:r>
            <a:r>
              <a:rPr lang="en-US" sz="1600" dirty="0" smtClean="0"/>
              <a:t>teaching.</a:t>
            </a:r>
          </a:p>
          <a:p>
            <a:r>
              <a:rPr lang="en-US" sz="1600" dirty="0"/>
              <a:t>P</a:t>
            </a:r>
            <a:r>
              <a:rPr lang="en-US" sz="1600" dirty="0" smtClean="0"/>
              <a:t>articular </a:t>
            </a:r>
            <a:r>
              <a:rPr lang="en-US" sz="1600" dirty="0"/>
              <a:t>learning materials and practices </a:t>
            </a:r>
            <a:r>
              <a:rPr lang="en-US" sz="1600" dirty="0" smtClean="0"/>
              <a:t>are required. 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600" b="1" dirty="0" err="1" smtClean="0"/>
              <a:t>Todhunter</a:t>
            </a:r>
            <a:r>
              <a:rPr lang="en-US" sz="1600" b="1" dirty="0" smtClean="0"/>
              <a:t> and </a:t>
            </a:r>
            <a:r>
              <a:rPr lang="en-US" sz="1600" b="1" dirty="0" err="1" smtClean="0"/>
              <a:t>Pedigrew</a:t>
            </a:r>
            <a:r>
              <a:rPr lang="en-US" sz="1600" b="1" dirty="0" smtClean="0"/>
              <a:t> (2008):</a:t>
            </a:r>
          </a:p>
          <a:p>
            <a:pPr marL="0" indent="0">
              <a:buNone/>
            </a:pPr>
            <a:endParaRPr lang="en-US" sz="1600" b="1" dirty="0"/>
          </a:p>
          <a:p>
            <a:r>
              <a:rPr lang="en-US" sz="1600" dirty="0"/>
              <a:t>Engagement and active learning enables students to better retain knowledge. </a:t>
            </a:r>
          </a:p>
          <a:p>
            <a:r>
              <a:rPr lang="en-US" sz="1600" dirty="0"/>
              <a:t>Increased demand for flexible learning, requires educators to use new technology.</a:t>
            </a:r>
          </a:p>
          <a:p>
            <a:r>
              <a:rPr lang="en-US" sz="1600" dirty="0"/>
              <a:t>Staff need to be well supported and be provided with adequate professional development opportunities. </a:t>
            </a:r>
            <a:endParaRPr lang="en-AU" sz="1600" dirty="0"/>
          </a:p>
          <a:p>
            <a:pPr marL="0" indent="0">
              <a:buNone/>
            </a:pPr>
            <a:endParaRPr lang="en-US" sz="1600" b="1" dirty="0" smtClean="0"/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endParaRPr lang="en-US" sz="1600" b="1" dirty="0" smtClean="0"/>
          </a:p>
          <a:p>
            <a:pPr marL="0" indent="0">
              <a:buNone/>
            </a:pPr>
            <a:endParaRPr lang="en-US" sz="2000" dirty="0" smtClean="0"/>
          </a:p>
          <a:p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1557555965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AU" dirty="0" smtClean="0">
                <a:solidFill>
                  <a:schemeClr val="accent5">
                    <a:lumMod val="75000"/>
                  </a:schemeClr>
                </a:solidFill>
              </a:rPr>
              <a:t>Methodology</a:t>
            </a:r>
            <a:endParaRPr lang="en-A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7664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AU" sz="2000" dirty="0" smtClean="0"/>
          </a:p>
          <a:p>
            <a:pPr marL="0" indent="0">
              <a:buNone/>
            </a:pPr>
            <a:r>
              <a:rPr lang="en-AU" sz="2000" dirty="0" smtClean="0"/>
              <a:t>13 interviews were undertaken:</a:t>
            </a:r>
          </a:p>
          <a:p>
            <a:endParaRPr lang="en-AU" sz="2000" dirty="0"/>
          </a:p>
          <a:p>
            <a:r>
              <a:rPr lang="en-AU" sz="2000" dirty="0" smtClean="0"/>
              <a:t>3 IT Experts</a:t>
            </a:r>
          </a:p>
          <a:p>
            <a:r>
              <a:rPr lang="en-AU" sz="2000" dirty="0" smtClean="0"/>
              <a:t>2 Institute representatives</a:t>
            </a:r>
          </a:p>
          <a:p>
            <a:r>
              <a:rPr lang="en-AU" sz="2000" dirty="0" smtClean="0"/>
              <a:t>8 Students – 7 student where staff members from DSP partnership organisations, 1 student was located in NSW</a:t>
            </a:r>
          </a:p>
          <a:p>
            <a:endParaRPr lang="en-AU" sz="2000" dirty="0"/>
          </a:p>
          <a:p>
            <a:r>
              <a:rPr lang="en-AU" sz="2000" dirty="0" smtClean="0"/>
              <a:t>A semi structured interview approach was employed.</a:t>
            </a:r>
          </a:p>
          <a:p>
            <a:endParaRPr lang="en-AU" sz="2000" dirty="0"/>
          </a:p>
          <a:p>
            <a:r>
              <a:rPr lang="en-AU" sz="2000" dirty="0" smtClean="0"/>
              <a:t>Participants were asked questions about their experience and perspectives of using video conferencing technology in the education sector. </a:t>
            </a:r>
          </a:p>
          <a:p>
            <a:endParaRPr lang="en-AU" sz="2800" dirty="0" smtClean="0"/>
          </a:p>
        </p:txBody>
      </p:sp>
    </p:spTree>
    <p:extLst>
      <p:ext uri="{BB962C8B-B14F-4D97-AF65-F5344CB8AC3E}">
        <p14:creationId xmlns:p14="http://schemas.microsoft.com/office/powerpoint/2010/main" val="314137766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1"/>
                </a:solidFill>
              </a:rPr>
              <a:t>IT Experts</a:t>
            </a:r>
            <a:endParaRPr lang="en-AU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000" dirty="0" smtClean="0"/>
              <a:t>The IT Experts interviewed explained that video conferencing can be effective in the education sector.</a:t>
            </a:r>
          </a:p>
          <a:p>
            <a:pPr lvl="0"/>
            <a:r>
              <a:rPr lang="en-US" sz="2000" dirty="0" smtClean="0"/>
              <a:t>Particularly in reaching distance learners.</a:t>
            </a:r>
          </a:p>
          <a:p>
            <a:pPr lvl="0"/>
            <a:r>
              <a:rPr lang="en-US" sz="2000" dirty="0" smtClean="0"/>
              <a:t>Connection can be made from a variety of sources.</a:t>
            </a:r>
          </a:p>
          <a:p>
            <a:pPr lvl="0"/>
            <a:r>
              <a:rPr lang="en-US" sz="2000" dirty="0" smtClean="0"/>
              <a:t>Interviewees explained that set </a:t>
            </a:r>
            <a:r>
              <a:rPr lang="en-US" sz="2000" dirty="0"/>
              <a:t>up costs of video conferencing </a:t>
            </a:r>
            <a:r>
              <a:rPr lang="en-US" sz="2000" dirty="0" smtClean="0"/>
              <a:t>technology is </a:t>
            </a:r>
            <a:r>
              <a:rPr lang="en-US" sz="2000" dirty="0"/>
              <a:t>expensive.</a:t>
            </a:r>
          </a:p>
          <a:p>
            <a:pPr lvl="0"/>
            <a:r>
              <a:rPr lang="en-US" sz="2000" dirty="0" smtClean="0"/>
              <a:t>On going </a:t>
            </a:r>
            <a:r>
              <a:rPr lang="en-US" sz="2000" dirty="0"/>
              <a:t>maintenance </a:t>
            </a:r>
            <a:r>
              <a:rPr lang="en-US" sz="2000" dirty="0" smtClean="0"/>
              <a:t>of the </a:t>
            </a:r>
            <a:r>
              <a:rPr lang="en-US" sz="2000" dirty="0"/>
              <a:t>equipment can be costly.</a:t>
            </a:r>
          </a:p>
          <a:p>
            <a:pPr lvl="0"/>
            <a:r>
              <a:rPr lang="en-US" sz="2000" dirty="0"/>
              <a:t>Staff require ongoing support from IT departments.</a:t>
            </a:r>
          </a:p>
          <a:p>
            <a:pPr lvl="0"/>
            <a:r>
              <a:rPr lang="en-US" sz="2000" dirty="0"/>
              <a:t>Professional development </a:t>
            </a:r>
            <a:r>
              <a:rPr lang="en-US" sz="2000" dirty="0" smtClean="0"/>
              <a:t>for </a:t>
            </a:r>
            <a:r>
              <a:rPr lang="en-US" sz="2000" dirty="0"/>
              <a:t>staff is also required</a:t>
            </a:r>
            <a:r>
              <a:rPr lang="en-US" sz="2000" dirty="0" smtClean="0"/>
              <a:t>.</a:t>
            </a:r>
          </a:p>
          <a:p>
            <a:r>
              <a:rPr lang="en-US" sz="2000" dirty="0"/>
              <a:t>Teaching needs to be adapted to this mode of delivery.</a:t>
            </a:r>
          </a:p>
          <a:p>
            <a:r>
              <a:rPr lang="en-US" sz="2000" dirty="0" smtClean="0"/>
              <a:t>Extensive planning needs to take place.</a:t>
            </a:r>
            <a:endParaRPr lang="en-US" sz="2000" dirty="0"/>
          </a:p>
          <a:p>
            <a:r>
              <a:rPr lang="en-US" sz="2000" dirty="0"/>
              <a:t>Teachers need to be committed to being </a:t>
            </a:r>
            <a:r>
              <a:rPr lang="en-US" sz="2000" dirty="0" smtClean="0"/>
              <a:t>innovative.</a:t>
            </a:r>
            <a:endParaRPr lang="en-US" sz="2000" dirty="0"/>
          </a:p>
          <a:p>
            <a:pPr lvl="0"/>
            <a:endParaRPr lang="en-US" sz="2600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15890478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1"/>
                </a:solidFill>
              </a:rPr>
              <a:t>IT Experts</a:t>
            </a:r>
            <a:endParaRPr lang="en-AU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i="1" dirty="0"/>
              <a:t>“</a:t>
            </a:r>
            <a:r>
              <a:rPr lang="en-US" sz="2200" i="1" dirty="0"/>
              <a:t>A robust and fully featured platform can be cost prohibitive” (IT Expert, 3)</a:t>
            </a:r>
          </a:p>
          <a:p>
            <a:endParaRPr lang="en-US" sz="2200" i="1" dirty="0"/>
          </a:p>
          <a:p>
            <a:r>
              <a:rPr lang="en-US" sz="2200" dirty="0"/>
              <a:t>“</a:t>
            </a:r>
            <a:r>
              <a:rPr lang="en-US" sz="2200" i="1" dirty="0"/>
              <a:t>Staff usually require an IT person to be available or on hand to connect” (IT Expert, 2) </a:t>
            </a:r>
          </a:p>
          <a:p>
            <a:endParaRPr lang="en-US" sz="2200" i="1" dirty="0"/>
          </a:p>
          <a:p>
            <a:r>
              <a:rPr lang="en-US" sz="2200" i="1" dirty="0" smtClean="0"/>
              <a:t>“</a:t>
            </a:r>
            <a:r>
              <a:rPr lang="en-US" sz="2200" i="1" dirty="0"/>
              <a:t>The teaching style needs to change and adapt for it to be effective, the teacher cannot just stand and deliver they need to keep the ‘end user’ engaged” (IT Expert, </a:t>
            </a:r>
            <a:r>
              <a:rPr lang="en-US" sz="2200" i="1" dirty="0" smtClean="0"/>
              <a:t>2)</a:t>
            </a:r>
            <a:r>
              <a:rPr lang="en-US" sz="2200" dirty="0" smtClean="0"/>
              <a:t> </a:t>
            </a:r>
            <a:endParaRPr lang="en-US" sz="2200" dirty="0"/>
          </a:p>
          <a:p>
            <a:endParaRPr lang="en-US" sz="2200" dirty="0"/>
          </a:p>
          <a:p>
            <a:r>
              <a:rPr lang="en-US" sz="2200" i="1" dirty="0"/>
              <a:t>“I feel the biggest barrier would be user acceptance. Adjusting to participating in classes or meetings via video conference means adjusting to talking to a camera or a TV screen, not physically having a person in the room with you” (IT Expert, </a:t>
            </a:r>
            <a:r>
              <a:rPr lang="en-US" sz="2200" i="1" dirty="0" smtClean="0"/>
              <a:t>1)</a:t>
            </a:r>
          </a:p>
          <a:p>
            <a:endParaRPr lang="en-US" sz="2200" i="1" dirty="0"/>
          </a:p>
          <a:p>
            <a:endParaRPr lang="en-US" i="1" dirty="0"/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Rectangle 3"/>
          <p:cNvSpPr/>
          <p:nvPr/>
        </p:nvSpPr>
        <p:spPr>
          <a:xfrm>
            <a:off x="2286000" y="88984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i="1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7668628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1"/>
                </a:solidFill>
              </a:rPr>
              <a:t>Institute Representatives</a:t>
            </a:r>
            <a:endParaRPr lang="en-AU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AU" sz="2000" dirty="0" smtClean="0"/>
          </a:p>
          <a:p>
            <a:r>
              <a:rPr lang="en-AU" sz="2000" dirty="0" smtClean="0"/>
              <a:t>The Institute Representatives interviewed valued the connection between teacher and student.</a:t>
            </a:r>
          </a:p>
          <a:p>
            <a:endParaRPr lang="en-AU" sz="2000" dirty="0" smtClean="0"/>
          </a:p>
          <a:p>
            <a:r>
              <a:rPr lang="en-AU" sz="2000" dirty="0" smtClean="0"/>
              <a:t>A sense of belonging is important.</a:t>
            </a:r>
          </a:p>
          <a:p>
            <a:endParaRPr lang="en-AU" sz="2000" dirty="0" smtClean="0"/>
          </a:p>
          <a:p>
            <a:r>
              <a:rPr lang="en-AU" sz="2000" dirty="0" smtClean="0"/>
              <a:t>Video conferencing provided their staff with an opportunity to discuss content and clarify assessment tasks.</a:t>
            </a:r>
          </a:p>
          <a:p>
            <a:endParaRPr lang="en-AU" sz="2000" dirty="0" smtClean="0"/>
          </a:p>
          <a:p>
            <a:r>
              <a:rPr lang="en-AU" sz="2000" dirty="0" smtClean="0"/>
              <a:t>They expressed that student to student engagement was positive. </a:t>
            </a: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315050454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1"/>
                </a:solidFill>
              </a:rPr>
              <a:t>Institute Representatives</a:t>
            </a:r>
            <a:endParaRPr lang="en-AU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000" i="1" dirty="0" smtClean="0"/>
          </a:p>
          <a:p>
            <a:r>
              <a:rPr lang="en-US" sz="2000" i="1" dirty="0" smtClean="0"/>
              <a:t>”</a:t>
            </a:r>
            <a:r>
              <a:rPr lang="en-US" sz="2000" i="1" dirty="0"/>
              <a:t>The feedback I received from students was that they valued any contact, communication they had with a lecturer and the opportunity to clarify content and or assessment requirements” (Institute Representative, </a:t>
            </a:r>
            <a:r>
              <a:rPr lang="en-US" sz="2000" i="1" dirty="0" smtClean="0"/>
              <a:t>2)</a:t>
            </a:r>
          </a:p>
          <a:p>
            <a:endParaRPr lang="en-US" sz="2000" i="1" dirty="0" smtClean="0"/>
          </a:p>
          <a:p>
            <a:r>
              <a:rPr lang="en-US" sz="2000" i="1" dirty="0"/>
              <a:t>“I think any opportunity for the students to engage with other learners is useful for the students in helping them build a sense of belonging, an identity as a learner, and developing a learning community” (Institute Representative, 2</a:t>
            </a:r>
            <a:r>
              <a:rPr lang="en-US" sz="2000" i="1" dirty="0" smtClean="0"/>
              <a:t>)</a:t>
            </a:r>
            <a:r>
              <a:rPr lang="en-US" sz="2000" dirty="0" smtClean="0"/>
              <a:t> </a:t>
            </a:r>
          </a:p>
          <a:p>
            <a:endParaRPr lang="en-AU" sz="2000" dirty="0"/>
          </a:p>
          <a:p>
            <a:r>
              <a:rPr lang="en-US" sz="2000" i="1" dirty="0" smtClean="0"/>
              <a:t>“</a:t>
            </a:r>
            <a:r>
              <a:rPr lang="en-US" sz="2000" i="1" dirty="0"/>
              <a:t>It’s really important for our guys to identify that there’s someone else here and to be able to find a study buddy” (Institute Representative, 1</a:t>
            </a:r>
            <a:r>
              <a:rPr lang="en-US" sz="2000" i="1" dirty="0" smtClean="0"/>
              <a:t>)</a:t>
            </a:r>
            <a:endParaRPr lang="en-AU" sz="2000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57825207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1"/>
                </a:solidFill>
              </a:rPr>
              <a:t>Students</a:t>
            </a:r>
            <a:endParaRPr lang="en-AU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AU" sz="2600" dirty="0" smtClean="0"/>
          </a:p>
          <a:p>
            <a:r>
              <a:rPr lang="en-AU" sz="2000" dirty="0" smtClean="0"/>
              <a:t>The </a:t>
            </a:r>
            <a:r>
              <a:rPr lang="en-AU" sz="2000" dirty="0"/>
              <a:t>interviewees expressed that connection with the teacher was beneficial.</a:t>
            </a:r>
          </a:p>
          <a:p>
            <a:r>
              <a:rPr lang="en-AU" sz="2000" dirty="0"/>
              <a:t>Participants said that this allowed for better understanding of assessment tasks.</a:t>
            </a:r>
          </a:p>
          <a:p>
            <a:r>
              <a:rPr lang="en-AU" sz="2000" dirty="0"/>
              <a:t>Real time discussion of content was considered useful.</a:t>
            </a:r>
          </a:p>
          <a:p>
            <a:r>
              <a:rPr lang="en-AU" sz="2000" dirty="0"/>
              <a:t>The visual element of video conferencing was </a:t>
            </a:r>
            <a:r>
              <a:rPr lang="en-AU" sz="2000" dirty="0" smtClean="0"/>
              <a:t>considered </a:t>
            </a:r>
            <a:r>
              <a:rPr lang="en-AU" sz="2000" dirty="0"/>
              <a:t>useful for feeling part of the group.</a:t>
            </a:r>
          </a:p>
          <a:p>
            <a:r>
              <a:rPr lang="en-AU" sz="2000" dirty="0"/>
              <a:t>Connecting with fellow learners was helpful</a:t>
            </a:r>
            <a:r>
              <a:rPr lang="en-AU" sz="2000" dirty="0" smtClean="0"/>
              <a:t>.</a:t>
            </a:r>
          </a:p>
          <a:p>
            <a:r>
              <a:rPr lang="en-AU" sz="2000" dirty="0" smtClean="0"/>
              <a:t>Finding time to attend the VC sessions was difficult.</a:t>
            </a:r>
            <a:endParaRPr lang="en-AU" sz="2000" dirty="0"/>
          </a:p>
          <a:p>
            <a:pPr lvl="0"/>
            <a:endParaRPr lang="en-US" sz="2000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25347169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FedUni_Powerpoint 4to3_Template_2013">
  <a:themeElements>
    <a:clrScheme name=" Federation University Theme">
      <a:dk1>
        <a:srgbClr val="003A6D"/>
      </a:dk1>
      <a:lt1>
        <a:sysClr val="window" lastClr="FFFFFF"/>
      </a:lt1>
      <a:dk2>
        <a:srgbClr val="004A8D"/>
      </a:dk2>
      <a:lt2>
        <a:srgbClr val="F0E9E4"/>
      </a:lt2>
      <a:accent1>
        <a:srgbClr val="777877"/>
      </a:accent1>
      <a:accent2>
        <a:srgbClr val="008791"/>
      </a:accent2>
      <a:accent3>
        <a:srgbClr val="66B042"/>
      </a:accent3>
      <a:accent4>
        <a:srgbClr val="421455"/>
      </a:accent4>
      <a:accent5>
        <a:srgbClr val="C0004D"/>
      </a:accent5>
      <a:accent6>
        <a:srgbClr val="EEA420"/>
      </a:accent6>
      <a:hlink>
        <a:srgbClr val="777877"/>
      </a:hlink>
      <a:folHlink>
        <a:srgbClr val="A5A6A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edU Footer C">
  <a:themeElements>
    <a:clrScheme name=" Federation University Theme">
      <a:dk1>
        <a:srgbClr val="003A6D"/>
      </a:dk1>
      <a:lt1>
        <a:sysClr val="window" lastClr="FFFFFF"/>
      </a:lt1>
      <a:dk2>
        <a:srgbClr val="004A8D"/>
      </a:dk2>
      <a:lt2>
        <a:srgbClr val="F0E9E4"/>
      </a:lt2>
      <a:accent1>
        <a:srgbClr val="777877"/>
      </a:accent1>
      <a:accent2>
        <a:srgbClr val="008791"/>
      </a:accent2>
      <a:accent3>
        <a:srgbClr val="66B042"/>
      </a:accent3>
      <a:accent4>
        <a:srgbClr val="421455"/>
      </a:accent4>
      <a:accent5>
        <a:srgbClr val="C0004D"/>
      </a:accent5>
      <a:accent6>
        <a:srgbClr val="EEA420"/>
      </a:accent6>
      <a:hlink>
        <a:srgbClr val="777877"/>
      </a:hlink>
      <a:folHlink>
        <a:srgbClr val="A5A6A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FedU Cover A">
  <a:themeElements>
    <a:clrScheme name=" Federation University Theme">
      <a:dk1>
        <a:srgbClr val="003A6D"/>
      </a:dk1>
      <a:lt1>
        <a:sysClr val="window" lastClr="FFFFFF"/>
      </a:lt1>
      <a:dk2>
        <a:srgbClr val="004A8D"/>
      </a:dk2>
      <a:lt2>
        <a:srgbClr val="F0E9E4"/>
      </a:lt2>
      <a:accent1>
        <a:srgbClr val="777877"/>
      </a:accent1>
      <a:accent2>
        <a:srgbClr val="008791"/>
      </a:accent2>
      <a:accent3>
        <a:srgbClr val="66B042"/>
      </a:accent3>
      <a:accent4>
        <a:srgbClr val="421455"/>
      </a:accent4>
      <a:accent5>
        <a:srgbClr val="C0004D"/>
      </a:accent5>
      <a:accent6>
        <a:srgbClr val="EEA420"/>
      </a:accent6>
      <a:hlink>
        <a:srgbClr val="777877"/>
      </a:hlink>
      <a:folHlink>
        <a:srgbClr val="A5A6A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1_FedU Footer C">
  <a:themeElements>
    <a:clrScheme name=" Federation University Theme">
      <a:dk1>
        <a:srgbClr val="003A6D"/>
      </a:dk1>
      <a:lt1>
        <a:sysClr val="window" lastClr="FFFFFF"/>
      </a:lt1>
      <a:dk2>
        <a:srgbClr val="004A8D"/>
      </a:dk2>
      <a:lt2>
        <a:srgbClr val="F0E9E4"/>
      </a:lt2>
      <a:accent1>
        <a:srgbClr val="777877"/>
      </a:accent1>
      <a:accent2>
        <a:srgbClr val="008791"/>
      </a:accent2>
      <a:accent3>
        <a:srgbClr val="66B042"/>
      </a:accent3>
      <a:accent4>
        <a:srgbClr val="421455"/>
      </a:accent4>
      <a:accent5>
        <a:srgbClr val="C0004D"/>
      </a:accent5>
      <a:accent6>
        <a:srgbClr val="EEA420"/>
      </a:accent6>
      <a:hlink>
        <a:srgbClr val="777877"/>
      </a:hlink>
      <a:folHlink>
        <a:srgbClr val="A5A6A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FedUni_Powerpoint 4to3_Template_2013</Template>
  <TotalTime>1160</TotalTime>
  <Words>1096</Words>
  <Application>Microsoft Office PowerPoint</Application>
  <PresentationFormat>On-screen Show (4:3)</PresentationFormat>
  <Paragraphs>154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Lucida Grande</vt:lpstr>
      <vt:lpstr>FedUni_Powerpoint 4to3_Template_2013</vt:lpstr>
      <vt:lpstr>Custom Design</vt:lpstr>
      <vt:lpstr>FedU Footer C</vt:lpstr>
      <vt:lpstr>FedU Cover A</vt:lpstr>
      <vt:lpstr>1_FedU Footer C</vt:lpstr>
      <vt:lpstr>                      Video Conferencing in a Multi-Campus Tertiary Context: Exploring the strengths and weaknesses  </vt:lpstr>
      <vt:lpstr>Background</vt:lpstr>
      <vt:lpstr>Learning via video conferencing</vt:lpstr>
      <vt:lpstr>Methodology</vt:lpstr>
      <vt:lpstr>IT Experts</vt:lpstr>
      <vt:lpstr>IT Experts</vt:lpstr>
      <vt:lpstr>Institute Representatives</vt:lpstr>
      <vt:lpstr>Institute Representatives</vt:lpstr>
      <vt:lpstr>Students</vt:lpstr>
      <vt:lpstr>Students</vt:lpstr>
      <vt:lpstr>Strengths</vt:lpstr>
      <vt:lpstr>Weaknesses</vt:lpstr>
      <vt:lpstr>So what?</vt:lpstr>
      <vt:lpstr>Funding acknowledgements</vt:lpstr>
    </vt:vector>
  </TitlesOfParts>
  <Company>University of Ballarat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University of Ballarat</dc:creator>
  <cp:lastModifiedBy>Sally Burt</cp:lastModifiedBy>
  <cp:revision>137</cp:revision>
  <cp:lastPrinted>2014-10-16T22:54:04Z</cp:lastPrinted>
  <dcterms:created xsi:type="dcterms:W3CDTF">2013-12-12T00:16:45Z</dcterms:created>
  <dcterms:modified xsi:type="dcterms:W3CDTF">2014-11-20T23:37:41Z</dcterms:modified>
</cp:coreProperties>
</file>