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1" r:id="rId2"/>
    <p:sldId id="276" r:id="rId3"/>
    <p:sldId id="269" r:id="rId4"/>
    <p:sldId id="265" r:id="rId5"/>
    <p:sldId id="263" r:id="rId6"/>
    <p:sldId id="264" r:id="rId7"/>
    <p:sldId id="277"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01"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77" autoAdjust="0"/>
  </p:normalViewPr>
  <p:slideViewPr>
    <p:cSldViewPr>
      <p:cViewPr varScale="1">
        <p:scale>
          <a:sx n="68" d="100"/>
          <a:sy n="68" d="100"/>
        </p:scale>
        <p:origin x="-570" y="-96"/>
      </p:cViewPr>
      <p:guideLst>
        <p:guide orient="horz" pos="4201"/>
        <p:guide pos="2880"/>
      </p:guideLst>
    </p:cSldViewPr>
  </p:slideViewPr>
  <p:notesTextViewPr>
    <p:cViewPr>
      <p:scale>
        <a:sx n="1" d="1"/>
        <a:sy n="1" d="1"/>
      </p:scale>
      <p:origin x="0" y="0"/>
    </p:cViewPr>
  </p:notesTextViewPr>
  <p:notesViewPr>
    <p:cSldViewPr showGuides="1">
      <p:cViewPr varScale="1">
        <p:scale>
          <a:sx n="79" d="100"/>
          <a:sy n="79" d="100"/>
        </p:scale>
        <p:origin x="3954" y="-52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J\Documents\IoE_Thesis\Radar_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822572314660075"/>
          <c:y val="9.0456880452436508E-2"/>
          <c:w val="0.57118400985749063"/>
          <c:h val="0.88355026524830571"/>
        </c:manualLayout>
      </c:layout>
      <c:radarChart>
        <c:radarStyle val="marker"/>
        <c:varyColors val="0"/>
        <c:ser>
          <c:idx val="0"/>
          <c:order val="0"/>
          <c:spPr>
            <a:ln>
              <a:solidFill>
                <a:schemeClr val="tx1"/>
              </a:solidFill>
            </a:ln>
          </c:spPr>
          <c:marker>
            <c:symbol val="none"/>
          </c:marker>
          <c:cat>
            <c:strRef>
              <c:f>Sheet1!$A$2:$A$6</c:f>
              <c:strCache>
                <c:ptCount val="5"/>
                <c:pt idx="0">
                  <c:v>Learner</c:v>
                </c:pt>
                <c:pt idx="1">
                  <c:v>Community</c:v>
                </c:pt>
                <c:pt idx="2">
                  <c:v>State</c:v>
                </c:pt>
                <c:pt idx="3">
                  <c:v>Region</c:v>
                </c:pt>
                <c:pt idx="4">
                  <c:v>International</c:v>
                </c:pt>
              </c:strCache>
            </c:strRef>
          </c:cat>
          <c:val>
            <c:numRef>
              <c:f>Sheet1!$B$2:$B$6</c:f>
              <c:numCache>
                <c:formatCode>General</c:formatCode>
                <c:ptCount val="5"/>
                <c:pt idx="0">
                  <c:v>70</c:v>
                </c:pt>
                <c:pt idx="1">
                  <c:v>40</c:v>
                </c:pt>
                <c:pt idx="2">
                  <c:v>60</c:v>
                </c:pt>
                <c:pt idx="3">
                  <c:v>10</c:v>
                </c:pt>
                <c:pt idx="4">
                  <c:v>50</c:v>
                </c:pt>
              </c:numCache>
            </c:numRef>
          </c:val>
        </c:ser>
        <c:dLbls>
          <c:showLegendKey val="0"/>
          <c:showVal val="0"/>
          <c:showCatName val="0"/>
          <c:showSerName val="0"/>
          <c:showPercent val="0"/>
          <c:showBubbleSize val="0"/>
        </c:dLbls>
        <c:axId val="87277952"/>
        <c:axId val="87279488"/>
      </c:radarChart>
      <c:catAx>
        <c:axId val="87277952"/>
        <c:scaling>
          <c:orientation val="minMax"/>
        </c:scaling>
        <c:delete val="0"/>
        <c:axPos val="b"/>
        <c:majorGridlines/>
        <c:numFmt formatCode="General" sourceLinked="0"/>
        <c:majorTickMark val="out"/>
        <c:minorTickMark val="none"/>
        <c:tickLblPos val="nextTo"/>
        <c:crossAx val="87279488"/>
        <c:crosses val="autoZero"/>
        <c:auto val="1"/>
        <c:lblAlgn val="ctr"/>
        <c:lblOffset val="100"/>
        <c:noMultiLvlLbl val="0"/>
      </c:catAx>
      <c:valAx>
        <c:axId val="87279488"/>
        <c:scaling>
          <c:orientation val="minMax"/>
        </c:scaling>
        <c:delete val="0"/>
        <c:axPos val="l"/>
        <c:majorGridlines/>
        <c:numFmt formatCode="General" sourceLinked="1"/>
        <c:majorTickMark val="cross"/>
        <c:minorTickMark val="none"/>
        <c:tickLblPos val="nextTo"/>
        <c:crossAx val="87277952"/>
        <c:crosses val="autoZero"/>
        <c:crossBetween val="between"/>
      </c:valAx>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B91DD6-92FF-4520-9EFF-564A8CDDE2F4}" type="datetimeFigureOut">
              <a:rPr lang="en-AU" smtClean="0"/>
              <a:t>11/12/2014</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D97BBC-2751-4548-9176-7FC6E7C3BDBC}" type="slidenum">
              <a:rPr lang="en-AU" smtClean="0"/>
              <a:t>‹#›</a:t>
            </a:fld>
            <a:endParaRPr lang="en-AU"/>
          </a:p>
        </p:txBody>
      </p:sp>
    </p:spTree>
    <p:extLst>
      <p:ext uri="{BB962C8B-B14F-4D97-AF65-F5344CB8AC3E}">
        <p14:creationId xmlns:p14="http://schemas.microsoft.com/office/powerpoint/2010/main" val="71748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endParaRPr lang="en-AU" dirty="0"/>
          </a:p>
          <a:p>
            <a:endParaRPr lang="en-AU" dirty="0"/>
          </a:p>
        </p:txBody>
      </p:sp>
      <p:sp>
        <p:nvSpPr>
          <p:cNvPr id="4" name="Slide Number Placeholder 3"/>
          <p:cNvSpPr>
            <a:spLocks noGrp="1"/>
          </p:cNvSpPr>
          <p:nvPr>
            <p:ph type="sldNum" sz="quarter" idx="10"/>
          </p:nvPr>
        </p:nvSpPr>
        <p:spPr/>
        <p:txBody>
          <a:bodyPr/>
          <a:lstStyle/>
          <a:p>
            <a:fld id="{99D97BBC-2751-4548-9176-7FC6E7C3BDBC}" type="slidenum">
              <a:rPr lang="en-AU" smtClean="0"/>
              <a:t>1</a:t>
            </a:fld>
            <a:endParaRPr lang="en-AU"/>
          </a:p>
        </p:txBody>
      </p:sp>
    </p:spTree>
    <p:extLst>
      <p:ext uri="{BB962C8B-B14F-4D97-AF65-F5344CB8AC3E}">
        <p14:creationId xmlns:p14="http://schemas.microsoft.com/office/powerpoint/2010/main" val="188158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 of 'intervention' proved to be problematic: Parekh makes a specific distinction between interventions and war or conquest (</a:t>
            </a:r>
            <a:r>
              <a:rPr lang="en-GB" dirty="0">
                <a:hlinkClick r:id="" action="ppaction://hlinkfile" tooltip="Parekh, 1998 #96"/>
              </a:rPr>
              <a:t>1998, p. 144</a:t>
            </a:r>
            <a:r>
              <a:rPr lang="en-GB" dirty="0"/>
              <a:t>). </a:t>
            </a:r>
            <a:r>
              <a:rPr lang="en-GB" dirty="0" err="1"/>
              <a:t>Pieterse</a:t>
            </a:r>
            <a:r>
              <a:rPr lang="en-GB" dirty="0"/>
              <a:t> (</a:t>
            </a:r>
            <a:r>
              <a:rPr lang="en-GB" dirty="0">
                <a:hlinkClick r:id="" action="ppaction://hlinkfile" tooltip="Pieterse, 1998 #98"/>
              </a:rPr>
              <a:t>1998, p. 232</a:t>
            </a:r>
            <a:r>
              <a:rPr lang="en-GB" dirty="0"/>
              <a:t>) is amongst those who see those intervening as authoritarian or neo-colonialist, while Parekh takes a more positive view of those interventions he characterizes as </a:t>
            </a:r>
            <a:r>
              <a:rPr lang="en-GB" dirty="0" smtClean="0"/>
              <a:t>humanitarian </a:t>
            </a:r>
            <a:r>
              <a:rPr lang="en-GB" dirty="0"/>
              <a:t>(1988, pp. 147-8</a:t>
            </a:r>
            <a:r>
              <a:rPr lang="en-GB" dirty="0" smtClean="0"/>
              <a:t>)</a:t>
            </a:r>
          </a:p>
          <a:p>
            <a:endParaRPr lang="en-GB" dirty="0"/>
          </a:p>
          <a:p>
            <a:r>
              <a:rPr lang="en-GB" dirty="0" smtClean="0"/>
              <a:t>If we look at the situation in Syria, President Obama said in August this year </a:t>
            </a:r>
            <a:endParaRPr lang="en-AU" dirty="0"/>
          </a:p>
          <a:p>
            <a:r>
              <a:rPr lang="en-GB" dirty="0" smtClean="0"/>
              <a:t> </a:t>
            </a:r>
            <a:endParaRPr lang="en-GB" dirty="0"/>
          </a:p>
          <a:p>
            <a:pPr lvl="1"/>
            <a:r>
              <a:rPr lang="en-GB" dirty="0" smtClean="0"/>
              <a:t>‘… we’ve </a:t>
            </a:r>
            <a:r>
              <a:rPr lang="en-GB" dirty="0"/>
              <a:t>got to get moderate Sunnis who are able to govern and offer a real alternative and competition to what ISIL has been doing in some of these spaces.’ POTUS – 28 August 2014</a:t>
            </a:r>
          </a:p>
          <a:p>
            <a:endParaRPr lang="en-AU" dirty="0"/>
          </a:p>
          <a:p>
            <a:r>
              <a:rPr lang="en-GB" dirty="0" smtClean="0"/>
              <a:t>So, this paper’s start point is that there will be </a:t>
            </a:r>
            <a:r>
              <a:rPr lang="en-GB" dirty="0"/>
              <a:t>some sort of </a:t>
            </a:r>
            <a:r>
              <a:rPr lang="en-GB" dirty="0" smtClean="0"/>
              <a:t>intervention</a:t>
            </a:r>
            <a:r>
              <a:rPr lang="en-GB" dirty="0"/>
              <a:t> </a:t>
            </a:r>
            <a:r>
              <a:rPr lang="en-GB" dirty="0" smtClean="0"/>
              <a:t>and I want to look at the contribution of VET within that action. </a:t>
            </a:r>
          </a:p>
          <a:p>
            <a:r>
              <a:rPr lang="en-GB" dirty="0" smtClean="0"/>
              <a:t> </a:t>
            </a:r>
            <a:endParaRPr lang="en-AU" dirty="0" smtClean="0"/>
          </a:p>
          <a:p>
            <a:r>
              <a:rPr lang="en-GB" dirty="0" smtClean="0"/>
              <a:t>In complex interventions, all the contributors are likely to be involved throughout an intervention and may be asked to switch back and forth between confidence building, emergency relief work, peacebuilding and stabilization roles with little notice. </a:t>
            </a:r>
            <a:endParaRPr lang="en-GB" dirty="0"/>
          </a:p>
          <a:p>
            <a:endParaRPr lang="en-GB" dirty="0"/>
          </a:p>
        </p:txBody>
      </p:sp>
      <p:sp>
        <p:nvSpPr>
          <p:cNvPr id="4" name="Slide Number Placeholder 3"/>
          <p:cNvSpPr>
            <a:spLocks noGrp="1"/>
          </p:cNvSpPr>
          <p:nvPr>
            <p:ph type="sldNum" sz="quarter" idx="10"/>
          </p:nvPr>
        </p:nvSpPr>
        <p:spPr/>
        <p:txBody>
          <a:bodyPr/>
          <a:lstStyle/>
          <a:p>
            <a:fld id="{99D97BBC-2751-4548-9176-7FC6E7C3BDBC}" type="slidenum">
              <a:rPr lang="en-AU" smtClean="0"/>
              <a:t>2</a:t>
            </a:fld>
            <a:endParaRPr lang="en-AU"/>
          </a:p>
        </p:txBody>
      </p:sp>
    </p:spTree>
    <p:extLst>
      <p:ext uri="{BB962C8B-B14F-4D97-AF65-F5344CB8AC3E}">
        <p14:creationId xmlns:p14="http://schemas.microsoft.com/office/powerpoint/2010/main" val="179741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3384152" cy="2539317"/>
          </a:xfrm>
        </p:spPr>
      </p:sp>
      <p:sp>
        <p:nvSpPr>
          <p:cNvPr id="3" name="Notes Placeholder 2"/>
          <p:cNvSpPr>
            <a:spLocks noGrp="1"/>
          </p:cNvSpPr>
          <p:nvPr>
            <p:ph type="body" idx="1"/>
          </p:nvPr>
        </p:nvSpPr>
        <p:spPr>
          <a:xfrm>
            <a:off x="266490" y="3883199"/>
            <a:ext cx="6264696" cy="3908614"/>
          </a:xfrm>
        </p:spPr>
        <p:txBody>
          <a:bodyPr/>
          <a:lstStyle/>
          <a:p>
            <a:r>
              <a:rPr lang="en-GB" sz="1100" dirty="0" smtClean="0"/>
              <a:t>I would like to describe some of the VET that occurred in the countries of my case studies: Bosnia Herzegovina, Cambodia and Iraq. </a:t>
            </a:r>
          </a:p>
          <a:p>
            <a:r>
              <a:rPr lang="en-GB" sz="1100" dirty="0"/>
              <a:t> </a:t>
            </a:r>
            <a:endParaRPr lang="en-AU"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In Iraq, many in the armed groups lacked the educational skills which would underpin any retraining and reintegration (</a:t>
            </a:r>
            <a:r>
              <a:rPr lang="en-GB" sz="1100" dirty="0" smtClean="0">
                <a:hlinkClick r:id="" action="ppaction://hlinkfile" tooltip="Dobbins, 2003 #340"/>
              </a:rPr>
              <a:t>Dobbins et al., 2003, p. 194</a:t>
            </a:r>
            <a:r>
              <a:rPr lang="en-GB" sz="1100" dirty="0" smtClean="0"/>
              <a:t>). It was estimated that $5 million would be required for a literacy programme in Kurdish, Arabic and English. A Ministry of </a:t>
            </a:r>
            <a:r>
              <a:rPr lang="en-GB" sz="1100" dirty="0" err="1" smtClean="0"/>
              <a:t>Labor</a:t>
            </a:r>
            <a:r>
              <a:rPr lang="en-GB" sz="1100" dirty="0" smtClean="0"/>
              <a:t> and Social Affairs (MOLSA) programme for Job Training and Placement was also under development and consideration was given to prioritizing places on this scheme for veterans and militia members. By </a:t>
            </a:r>
            <a:r>
              <a:rPr lang="en-GB" sz="1100" dirty="0"/>
              <a:t>early 2004 in Iraq, military commanders were already using the limited development funds available to them for short-term employment </a:t>
            </a:r>
            <a:r>
              <a:rPr lang="en-GB" sz="1100" dirty="0" smtClean="0"/>
              <a:t>programmes. </a:t>
            </a:r>
            <a:r>
              <a:rPr lang="en-GB" sz="1100" dirty="0"/>
              <a:t>At the national level, USAID operated a vocational training programme. By 2005, over 1,000 trainees had been enrolled while 1,500 workers had been placed in </a:t>
            </a:r>
            <a:r>
              <a:rPr lang="en-GB" sz="1100" dirty="0" smtClean="0"/>
              <a:t>jobs. </a:t>
            </a:r>
            <a:r>
              <a:rPr lang="en-GB" sz="1100" dirty="0"/>
              <a:t> </a:t>
            </a:r>
            <a:endParaRPr lang="en-AU" sz="1100" dirty="0"/>
          </a:p>
          <a:p>
            <a:r>
              <a:rPr lang="en-GB" sz="1100" dirty="0"/>
              <a:t>In the north of the country, South Korean military personnel were deployed. The troops were known as the </a:t>
            </a:r>
            <a:r>
              <a:rPr lang="en-GB" sz="1100" dirty="0" err="1"/>
              <a:t>Zaytun</a:t>
            </a:r>
            <a:r>
              <a:rPr lang="en-GB" sz="1100" dirty="0"/>
              <a:t> Division – meaning 'olive' in Arabic – and the divisional motto was, “We are friends”. In addition to medical and community projects, the </a:t>
            </a:r>
            <a:r>
              <a:rPr lang="en-GB" sz="1100" dirty="0" err="1"/>
              <a:t>Zaytun</a:t>
            </a:r>
            <a:r>
              <a:rPr lang="en-GB" sz="1100" dirty="0"/>
              <a:t> Division ran literacy programmes and operated a Vocational Training Centre.</a:t>
            </a:r>
            <a:endParaRPr lang="en-AU" sz="1100" dirty="0"/>
          </a:p>
          <a:p>
            <a:r>
              <a:rPr lang="en-GB" sz="1100" dirty="0"/>
              <a:t> </a:t>
            </a:r>
            <a:endParaRPr lang="en-AU" sz="1100" dirty="0"/>
          </a:p>
          <a:p>
            <a:r>
              <a:rPr lang="en-GB" sz="1100" dirty="0" smtClean="0"/>
              <a:t>In </a:t>
            </a:r>
            <a:r>
              <a:rPr lang="en-GB" sz="1100" dirty="0"/>
              <a:t>Cambodia, charitable funding of $0.54 million was channelled into a Vocational Training Centre that offered one courses in building, construction, carpentry, masonry, vehicle electronics, TV and radio maintenance, plus agricultural tool production. Another NGO project took a holistic approach to the support it provided for Cambodians who had been injured by mines. In addition to developing de-mining programmes and offering adult literacy classes, the charity trained the injured to manufacture and repair wheelchairs – as a means of providing employment and increasing the mobility and self-sufficiency of amputees.</a:t>
            </a:r>
            <a:endParaRPr lang="en-AU" sz="1100" dirty="0"/>
          </a:p>
          <a:p>
            <a:r>
              <a:rPr lang="en-GB" dirty="0"/>
              <a:t> </a:t>
            </a:r>
            <a:endParaRPr lang="en-AU" dirty="0"/>
          </a:p>
          <a:p>
            <a:r>
              <a:rPr lang="en-GB" sz="1100" dirty="0" smtClean="0"/>
              <a:t>Prior to the conflict, VET in Bosnia was strongly embedded in workplaces, with investment in factory</a:t>
            </a:r>
            <a:r>
              <a:rPr lang="en-GB" sz="1100" baseline="0" dirty="0" smtClean="0"/>
              <a:t> educational centres and workers’ universities. There was a tradition of vocational education in secondary schools but this needed reform</a:t>
            </a:r>
            <a:r>
              <a:rPr lang="en-GB" sz="1100" dirty="0" smtClean="0"/>
              <a:t> (</a:t>
            </a:r>
            <a:r>
              <a:rPr lang="en-AU" sz="1100" b="0" i="0" u="none" strike="noStrike" kern="1200" baseline="0" dirty="0" smtClean="0">
                <a:solidFill>
                  <a:schemeClr val="tx1"/>
                </a:solidFill>
              </a:rPr>
              <a:t>World Bank,</a:t>
            </a:r>
            <a:r>
              <a:rPr lang="en-AU" sz="1100" b="0" i="0" u="none" strike="noStrike" kern="1200" dirty="0" smtClean="0">
                <a:solidFill>
                  <a:schemeClr val="tx1"/>
                </a:solidFill>
              </a:rPr>
              <a:t> </a:t>
            </a:r>
            <a:r>
              <a:rPr lang="en-AU" sz="1100" b="0" i="0" u="none" strike="noStrike" kern="1200" baseline="0" dirty="0" smtClean="0">
                <a:solidFill>
                  <a:schemeClr val="tx1"/>
                </a:solidFill>
              </a:rPr>
              <a:t>1997, Bosnia Herzegovina Second Emergency Education Reconstruction Project). </a:t>
            </a:r>
          </a:p>
          <a:p>
            <a:r>
              <a:rPr lang="en-AU" sz="1100" b="0" i="0" u="none" strike="noStrike" kern="1200" baseline="0" dirty="0" smtClean="0">
                <a:solidFill>
                  <a:schemeClr val="tx1"/>
                </a:solidFill>
              </a:rPr>
              <a:t>“The </a:t>
            </a:r>
            <a:r>
              <a:rPr lang="en-AU" sz="1100" dirty="0" smtClean="0"/>
              <a:t>EU </a:t>
            </a:r>
            <a:r>
              <a:rPr lang="en-AU" sz="1100" dirty="0" err="1" smtClean="0"/>
              <a:t>Phare</a:t>
            </a:r>
            <a:r>
              <a:rPr lang="en-AU" sz="1100" dirty="0" smtClean="0"/>
              <a:t>-VET Programme ran</a:t>
            </a:r>
            <a:r>
              <a:rPr lang="en-AU" sz="1100" baseline="0" dirty="0" smtClean="0"/>
              <a:t> from </a:t>
            </a:r>
            <a:r>
              <a:rPr lang="en-AU" sz="1100" dirty="0" smtClean="0"/>
              <a:t>1998–2000. … It covered three major components: VET policy and strategies; curriculum development, teacher training, and school partnership; and refugee return — community-based education. The </a:t>
            </a:r>
            <a:r>
              <a:rPr lang="en-AU" sz="1100" i="1" dirty="0" smtClean="0"/>
              <a:t>strategy</a:t>
            </a:r>
            <a:r>
              <a:rPr lang="en-AU" sz="1100" dirty="0" smtClean="0"/>
              <a:t> applied was to establish eight working groups composed of 40 key actors representing the two entities and the three ethnic groups. Their task was to reach a consensus on common policy recommendations for the VET reform.” </a:t>
            </a:r>
            <a:r>
              <a:rPr lang="en-AU" sz="1100" dirty="0" err="1" smtClean="0"/>
              <a:t>Stoica</a:t>
            </a:r>
            <a:r>
              <a:rPr lang="en-AU" sz="1100" dirty="0" smtClean="0"/>
              <a:t>, A. (2003) </a:t>
            </a:r>
            <a:r>
              <a:rPr lang="en-AU" sz="1100" b="0" dirty="0" smtClean="0"/>
              <a:t>Vocational Education and Training Reform in Romania and Bosnia-Herzegovina: strategy, legislation, and implementation. </a:t>
            </a:r>
            <a:r>
              <a:rPr lang="en-AU" sz="1100" b="0" i="1" dirty="0" smtClean="0"/>
              <a:t>European Journal of Education</a:t>
            </a:r>
            <a:r>
              <a:rPr lang="en-AU" sz="1100" b="0" dirty="0" smtClean="0"/>
              <a:t>. 38(2). 213-222. </a:t>
            </a:r>
            <a:endParaRPr lang="en-GB" sz="1100" b="0" dirty="0"/>
          </a:p>
          <a:p>
            <a:endParaRPr lang="en-GB" dirty="0" smtClean="0"/>
          </a:p>
          <a:p>
            <a:r>
              <a:rPr lang="en-GB" b="1" dirty="0" smtClean="0"/>
              <a:t>VET providers</a:t>
            </a:r>
          </a:p>
          <a:p>
            <a:r>
              <a:rPr lang="en-GB" dirty="0" smtClean="0"/>
              <a:t>A huge </a:t>
            </a:r>
            <a:r>
              <a:rPr lang="en-GB" dirty="0"/>
              <a:t>range of groups from independent NGOs operating on small, localized projects, through multinationals and governments, to international organizations </a:t>
            </a:r>
            <a:r>
              <a:rPr lang="en-GB" dirty="0" smtClean="0"/>
              <a:t>have </a:t>
            </a:r>
            <a:r>
              <a:rPr lang="en-GB" dirty="0"/>
              <a:t>an interest in </a:t>
            </a:r>
            <a:r>
              <a:rPr lang="en-GB" dirty="0" smtClean="0"/>
              <a:t>VET in </a:t>
            </a:r>
            <a:r>
              <a:rPr lang="en-GB" dirty="0"/>
              <a:t>societies recovering from conflict. In Cambodia, a number of the NGOs who were providing adult education did not acknowledge they were doing so and the courses offered were an adjunct to an economic or capacity-building programme. </a:t>
            </a:r>
            <a:r>
              <a:rPr lang="en-GB" dirty="0" smtClean="0"/>
              <a:t>There </a:t>
            </a:r>
            <a:r>
              <a:rPr lang="en-GB" dirty="0"/>
              <a:t>was little evidence of a co-ordinated approach </a:t>
            </a:r>
            <a:r>
              <a:rPr lang="en-GB" dirty="0" smtClean="0"/>
              <a:t>across the country and </a:t>
            </a:r>
            <a:r>
              <a:rPr lang="en-GB" dirty="0"/>
              <a:t>I </a:t>
            </a:r>
            <a:r>
              <a:rPr lang="en-GB" dirty="0" smtClean="0"/>
              <a:t>found </a:t>
            </a:r>
            <a:r>
              <a:rPr lang="en-GB" dirty="0"/>
              <a:t>that small NGOs were bidding against each other in re-tendering processes which were designed to support international transparency but in fact would result in the same in-country personnel continuing to deliver the same courses. </a:t>
            </a:r>
            <a:endParaRPr lang="en-AU" dirty="0"/>
          </a:p>
          <a:p>
            <a:r>
              <a:rPr lang="en-GB" dirty="0"/>
              <a:t> </a:t>
            </a:r>
            <a:endParaRPr lang="en-AU" dirty="0"/>
          </a:p>
          <a:p>
            <a:r>
              <a:rPr lang="en-GB" dirty="0"/>
              <a:t>The situation in Bosnia-Herzegovina showed similarities with numerous organizations active in education-related activity. An incomplete OSCE listing identified over 100 groups, both local and international, and it is striking that budgets and the exact number of projects could not be </a:t>
            </a:r>
            <a:r>
              <a:rPr lang="en-GB" dirty="0" smtClean="0"/>
              <a:t>determined. The </a:t>
            </a:r>
            <a:r>
              <a:rPr lang="en-GB" dirty="0"/>
              <a:t>fragmentation of the efforts in civil reconstruction was acknowledged but no one, including the Office of the High Representative, had authority to oversee and direct the work. </a:t>
            </a:r>
            <a:endParaRPr lang="en-AU" dirty="0"/>
          </a:p>
          <a:p>
            <a:r>
              <a:rPr lang="en-GB" dirty="0"/>
              <a:t> </a:t>
            </a:r>
            <a:endParaRPr lang="en-AU" dirty="0"/>
          </a:p>
          <a:p>
            <a:r>
              <a:rPr lang="en-GB" dirty="0" smtClean="0"/>
              <a:t>In Iraq</a:t>
            </a:r>
            <a:r>
              <a:rPr lang="en-GB" dirty="0"/>
              <a:t>, where there was a single authority in the form of the Coalition Provisional Authority in 2003/4, there was </a:t>
            </a:r>
            <a:r>
              <a:rPr lang="en-GB" dirty="0" smtClean="0"/>
              <a:t>still evidence </a:t>
            </a:r>
            <a:r>
              <a:rPr lang="en-GB" dirty="0"/>
              <a:t>of confusing and competing arrangements for organizations providing adult education. </a:t>
            </a:r>
            <a:r>
              <a:rPr lang="en-GB" dirty="0" smtClean="0"/>
              <a:t>Unlike </a:t>
            </a:r>
            <a:r>
              <a:rPr lang="en-GB" dirty="0"/>
              <a:t>other interventions, there were significant funds available for reconstruction: both international donations such as the US government’s Supplemental spending and Iraq’s own funds in the Development Fund for Iraq (DFI) could be </a:t>
            </a:r>
            <a:r>
              <a:rPr lang="en-GB" dirty="0" smtClean="0"/>
              <a:t>used but allocated funds for adult education were not disbursed. </a:t>
            </a:r>
            <a:r>
              <a:rPr lang="en-GB" dirty="0"/>
              <a:t> </a:t>
            </a:r>
            <a:endParaRPr lang="en-AU" dirty="0"/>
          </a:p>
          <a:p>
            <a:r>
              <a:rPr lang="en-GB" dirty="0"/>
              <a:t>In all three case studies, the overall approach to </a:t>
            </a:r>
            <a:r>
              <a:rPr lang="en-GB" dirty="0" smtClean="0"/>
              <a:t>VET in </a:t>
            </a:r>
            <a:r>
              <a:rPr lang="en-GB" dirty="0"/>
              <a:t>societies recovering from conflict </a:t>
            </a:r>
            <a:r>
              <a:rPr lang="en-GB" dirty="0" smtClean="0"/>
              <a:t>was ad </a:t>
            </a:r>
            <a:r>
              <a:rPr lang="en-GB" dirty="0"/>
              <a:t>hoc, with fragmented funding and organizational </a:t>
            </a:r>
            <a:r>
              <a:rPr lang="en-GB" dirty="0" smtClean="0"/>
              <a:t>arrangements, which led to problems. </a:t>
            </a:r>
            <a:endParaRPr lang="en-AU" dirty="0"/>
          </a:p>
          <a:p>
            <a:endParaRPr lang="en-AU" dirty="0"/>
          </a:p>
        </p:txBody>
      </p:sp>
      <p:sp>
        <p:nvSpPr>
          <p:cNvPr id="4" name="Slide Number Placeholder 3"/>
          <p:cNvSpPr>
            <a:spLocks noGrp="1"/>
          </p:cNvSpPr>
          <p:nvPr>
            <p:ph type="sldNum" sz="quarter" idx="10"/>
          </p:nvPr>
        </p:nvSpPr>
        <p:spPr/>
        <p:txBody>
          <a:bodyPr/>
          <a:lstStyle/>
          <a:p>
            <a:fld id="{99D97BBC-2751-4548-9176-7FC6E7C3BDBC}" type="slidenum">
              <a:rPr lang="en-AU" smtClean="0"/>
              <a:t>3</a:t>
            </a:fld>
            <a:endParaRPr lang="en-AU" dirty="0"/>
          </a:p>
        </p:txBody>
      </p:sp>
    </p:spTree>
    <p:extLst>
      <p:ext uri="{BB962C8B-B14F-4D97-AF65-F5344CB8AC3E}">
        <p14:creationId xmlns:p14="http://schemas.microsoft.com/office/powerpoint/2010/main" val="81151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t>
            </a:r>
            <a:r>
              <a:rPr lang="en-GB" dirty="0"/>
              <a:t>is a need to deliver quality provision and the adult education must be sustainable and effective, and all this must be achieved </a:t>
            </a:r>
            <a:r>
              <a:rPr lang="en-GB" dirty="0" smtClean="0"/>
              <a:t>usually with </a:t>
            </a:r>
            <a:r>
              <a:rPr lang="en-GB" dirty="0"/>
              <a:t>insufficient funds and </a:t>
            </a:r>
            <a:r>
              <a:rPr lang="en-GB" dirty="0" smtClean="0"/>
              <a:t>in a </a:t>
            </a:r>
            <a:r>
              <a:rPr lang="en-GB" dirty="0"/>
              <a:t>highly fragmented education system. </a:t>
            </a:r>
            <a:endParaRPr lang="en-GB" dirty="0" smtClean="0"/>
          </a:p>
          <a:p>
            <a:endParaRPr lang="en-GB" dirty="0"/>
          </a:p>
          <a:p>
            <a:r>
              <a:rPr lang="en-GB" dirty="0" smtClean="0"/>
              <a:t>During </a:t>
            </a:r>
            <a:r>
              <a:rPr lang="en-GB" dirty="0"/>
              <a:t>crises, it is too easy to excuse drops in quality due to the irregular nature of the adult education but some straightforward points will have an inordinate effect on the quality of </a:t>
            </a:r>
            <a:r>
              <a:rPr lang="en-GB" dirty="0" smtClean="0"/>
              <a:t>VET offered as part of an international crisis response </a:t>
            </a:r>
            <a:endParaRPr lang="en-GB" dirty="0"/>
          </a:p>
          <a:p>
            <a:r>
              <a:rPr lang="en-GB" dirty="0" smtClean="0"/>
              <a:t>In </a:t>
            </a:r>
            <a:r>
              <a:rPr lang="en-GB" dirty="0"/>
              <a:t>my study, I recommended that </a:t>
            </a:r>
            <a:r>
              <a:rPr lang="en-GB" dirty="0" smtClean="0"/>
              <a:t>the </a:t>
            </a:r>
            <a:r>
              <a:rPr lang="en-GB" dirty="0"/>
              <a:t>Overseas Development Institute </a:t>
            </a:r>
            <a:r>
              <a:rPr lang="en-GB" dirty="0" smtClean="0"/>
              <a:t>principles should be followed. </a:t>
            </a:r>
            <a:r>
              <a:rPr lang="en-GB" dirty="0"/>
              <a:t>Further, the Inter-Agency Network for Education in Emergencies (INEE) standards across four domains should be reached. It can be difficult to keep all these principles and standards at the forefront of one’s mind when making decisions about adult education. However, simply having regard to </a:t>
            </a:r>
            <a:r>
              <a:rPr lang="en-GB" dirty="0" smtClean="0"/>
              <a:t>this </a:t>
            </a:r>
            <a:r>
              <a:rPr lang="en-GB" dirty="0"/>
              <a:t>checklist </a:t>
            </a:r>
            <a:r>
              <a:rPr lang="en-GB" dirty="0" smtClean="0"/>
              <a:t>will </a:t>
            </a:r>
            <a:r>
              <a:rPr lang="en-GB" dirty="0"/>
              <a:t>assist policymakers and practitioners</a:t>
            </a:r>
            <a:r>
              <a:rPr lang="en-GB" dirty="0" smtClean="0"/>
              <a:t>.</a:t>
            </a:r>
          </a:p>
          <a:p>
            <a:endParaRPr lang="en-GB" b="1" dirty="0"/>
          </a:p>
          <a:p>
            <a:endParaRPr lang="en-AU" b="1" dirty="0"/>
          </a:p>
          <a:p>
            <a:endParaRPr lang="en-AU" dirty="0"/>
          </a:p>
        </p:txBody>
      </p:sp>
      <p:sp>
        <p:nvSpPr>
          <p:cNvPr id="4" name="Slide Number Placeholder 3"/>
          <p:cNvSpPr>
            <a:spLocks noGrp="1"/>
          </p:cNvSpPr>
          <p:nvPr>
            <p:ph type="sldNum" sz="quarter" idx="10"/>
          </p:nvPr>
        </p:nvSpPr>
        <p:spPr/>
        <p:txBody>
          <a:bodyPr/>
          <a:lstStyle/>
          <a:p>
            <a:fld id="{99D97BBC-2751-4548-9176-7FC6E7C3BDBC}" type="slidenum">
              <a:rPr lang="en-AU" smtClean="0"/>
              <a:t>4</a:t>
            </a:fld>
            <a:endParaRPr lang="en-AU"/>
          </a:p>
        </p:txBody>
      </p:sp>
    </p:spTree>
    <p:extLst>
      <p:ext uri="{BB962C8B-B14F-4D97-AF65-F5344CB8AC3E}">
        <p14:creationId xmlns:p14="http://schemas.microsoft.com/office/powerpoint/2010/main" val="101324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r>
              <a:rPr lang="en-GB" dirty="0" smtClean="0"/>
              <a:t>y </a:t>
            </a:r>
            <a:r>
              <a:rPr lang="en-GB" dirty="0"/>
              <a:t>analysis of the impact of adult education on security </a:t>
            </a:r>
            <a:r>
              <a:rPr lang="en-GB" dirty="0" smtClean="0"/>
              <a:t>and stabilization in </a:t>
            </a:r>
            <a:r>
              <a:rPr lang="en-GB" dirty="0"/>
              <a:t>a society recovering from </a:t>
            </a:r>
            <a:r>
              <a:rPr lang="en-GB" dirty="0" smtClean="0"/>
              <a:t>conflict </a:t>
            </a:r>
            <a:r>
              <a:rPr lang="en-GB" dirty="0"/>
              <a:t>judged security at five different levels. </a:t>
            </a:r>
            <a:r>
              <a:rPr lang="en-AU" dirty="0"/>
              <a:t>In the cases studied here</a:t>
            </a:r>
            <a:r>
              <a:rPr lang="en-AU" dirty="0" smtClean="0"/>
              <a:t>, the </a:t>
            </a:r>
            <a:r>
              <a:rPr lang="en-AU" dirty="0"/>
              <a:t>levels were clearly identified as: the learner; the community; the state; the region; and, international bodies. </a:t>
            </a:r>
            <a:r>
              <a:rPr lang="en-GB" dirty="0"/>
              <a:t>Understanding the impact of a programme on a multidimensional problem can be easier if the data are compiled on a radar </a:t>
            </a:r>
            <a:r>
              <a:rPr lang="en-GB" dirty="0" smtClean="0"/>
              <a:t>chart. </a:t>
            </a:r>
            <a:r>
              <a:rPr lang="en-GB" dirty="0"/>
              <a:t> </a:t>
            </a:r>
            <a:endParaRPr lang="en-AU" dirty="0"/>
          </a:p>
          <a:p>
            <a:endParaRPr lang="en-AU" dirty="0"/>
          </a:p>
          <a:p>
            <a:r>
              <a:rPr lang="en-AU" dirty="0" smtClean="0"/>
              <a:t>Policymakers </a:t>
            </a:r>
            <a:r>
              <a:rPr lang="en-AU" dirty="0"/>
              <a:t>will set the appropriate targets for a given context so, for example, </a:t>
            </a:r>
            <a:r>
              <a:rPr lang="en-AU" dirty="0" smtClean="0"/>
              <a:t>an intervention </a:t>
            </a:r>
            <a:r>
              <a:rPr lang="en-AU" dirty="0"/>
              <a:t>might be expected to achieve at least </a:t>
            </a:r>
            <a:r>
              <a:rPr lang="en-AU" dirty="0" smtClean="0"/>
              <a:t>70</a:t>
            </a:r>
            <a:r>
              <a:rPr lang="en-AU" dirty="0"/>
              <a:t>% for the individual learner and </a:t>
            </a:r>
            <a:r>
              <a:rPr lang="en-AU" dirty="0" smtClean="0"/>
              <a:t>the state, </a:t>
            </a:r>
            <a:r>
              <a:rPr lang="en-AU" dirty="0"/>
              <a:t>with perhaps </a:t>
            </a:r>
            <a:r>
              <a:rPr lang="en-AU" dirty="0" smtClean="0"/>
              <a:t>50</a:t>
            </a:r>
            <a:r>
              <a:rPr lang="en-AU" dirty="0"/>
              <a:t>% being sufficient for international </a:t>
            </a:r>
            <a:r>
              <a:rPr lang="en-AU" dirty="0" smtClean="0"/>
              <a:t>stability and 40% for the community. In </a:t>
            </a:r>
            <a:r>
              <a:rPr lang="en-AU" dirty="0"/>
              <a:t>my study, I found that the regional effect is usually only applicable in a negative / deficit manner so 10% will usually be acceptable. Thus, a target radar chart could be as </a:t>
            </a:r>
            <a:r>
              <a:rPr lang="en-AU" dirty="0" smtClean="0"/>
              <a:t>shown in BLACK. This might be a programme on rights and obligations to the new state institutions for a police or military retraining programme. </a:t>
            </a:r>
          </a:p>
          <a:p>
            <a:endParaRPr lang="en-AU" dirty="0"/>
          </a:p>
          <a:p>
            <a:r>
              <a:rPr lang="en-GB" dirty="0"/>
              <a:t>Those designing and delivering education programmes should subsequently rate their provision, using the same scales, and their adult education provision can be plotted against the policy target, </a:t>
            </a:r>
            <a:r>
              <a:rPr lang="en-GB" dirty="0" smtClean="0"/>
              <a:t>here in YELLOW. In </a:t>
            </a:r>
            <a:r>
              <a:rPr lang="en-GB" dirty="0"/>
              <a:t>this example, it is clear that the programme is likely to fall short in its impact on the security of individual learners although it has potential to have a particularly positive effect on international security.</a:t>
            </a:r>
            <a:endParaRPr lang="en-AU" dirty="0"/>
          </a:p>
          <a:p>
            <a:endParaRPr lang="en-AU" dirty="0"/>
          </a:p>
        </p:txBody>
      </p:sp>
      <p:sp>
        <p:nvSpPr>
          <p:cNvPr id="4" name="Slide Number Placeholder 3"/>
          <p:cNvSpPr>
            <a:spLocks noGrp="1"/>
          </p:cNvSpPr>
          <p:nvPr>
            <p:ph type="sldNum" sz="quarter" idx="10"/>
          </p:nvPr>
        </p:nvSpPr>
        <p:spPr/>
        <p:txBody>
          <a:bodyPr/>
          <a:lstStyle/>
          <a:p>
            <a:fld id="{99D97BBC-2751-4548-9176-7FC6E7C3BDBC}" type="slidenum">
              <a:rPr lang="en-AU" smtClean="0"/>
              <a:t>5</a:t>
            </a:fld>
            <a:endParaRPr lang="en-AU"/>
          </a:p>
        </p:txBody>
      </p:sp>
    </p:spTree>
    <p:extLst>
      <p:ext uri="{BB962C8B-B14F-4D97-AF65-F5344CB8AC3E}">
        <p14:creationId xmlns:p14="http://schemas.microsoft.com/office/powerpoint/2010/main" val="67714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a:t>
            </a:r>
            <a:r>
              <a:rPr lang="en-GB" dirty="0"/>
              <a:t>would be appropriate for UN agencies, interested governments, </a:t>
            </a:r>
            <a:r>
              <a:rPr lang="en-GB" dirty="0" smtClean="0"/>
              <a:t>NGOs </a:t>
            </a:r>
            <a:r>
              <a:rPr lang="en-GB" dirty="0"/>
              <a:t>to be planning for a future intervention while conflict and political positioning take place. Planning teams should consider adult education as a specific </a:t>
            </a:r>
            <a:r>
              <a:rPr lang="en-GB" dirty="0" err="1"/>
              <a:t>workstream</a:t>
            </a:r>
            <a:r>
              <a:rPr lang="en-GB" dirty="0"/>
              <a:t> or ‘line of activity’ within their planning, although it will be premature to plan specific </a:t>
            </a:r>
            <a:r>
              <a:rPr lang="en-GB" dirty="0" smtClean="0"/>
              <a:t>programmes or conduct </a:t>
            </a:r>
            <a:r>
              <a:rPr lang="en-GB" dirty="0"/>
              <a:t>the detailed design of programmes until learners in </a:t>
            </a:r>
            <a:r>
              <a:rPr lang="en-GB" dirty="0" smtClean="0"/>
              <a:t>the</a:t>
            </a:r>
            <a:r>
              <a:rPr lang="en-GB" baseline="0" dirty="0" smtClean="0"/>
              <a:t> country</a:t>
            </a:r>
            <a:r>
              <a:rPr lang="en-GB" dirty="0" smtClean="0"/>
              <a:t> </a:t>
            </a:r>
            <a:r>
              <a:rPr lang="en-GB" dirty="0"/>
              <a:t>can be asked about their needs and aspirations. </a:t>
            </a:r>
          </a:p>
          <a:p>
            <a:r>
              <a:rPr lang="en-GB" dirty="0" smtClean="0"/>
              <a:t>As VET is designed as</a:t>
            </a:r>
            <a:r>
              <a:rPr lang="en-GB" baseline="0" dirty="0" smtClean="0"/>
              <a:t> part of an international response</a:t>
            </a:r>
            <a:r>
              <a:rPr lang="en-GB" dirty="0" smtClean="0"/>
              <a:t>, I would like to see designers only use programmes that are to the right of this spectrum on impact. The </a:t>
            </a:r>
            <a:r>
              <a:rPr lang="en-GB" dirty="0"/>
              <a:t>ideal is to move towards the right of the </a:t>
            </a:r>
            <a:r>
              <a:rPr lang="en-GB" dirty="0" smtClean="0"/>
              <a:t>spectrum, </a:t>
            </a:r>
            <a:r>
              <a:rPr lang="en-GB" dirty="0"/>
              <a:t>aiming as a minimum for self-sustaining provision. </a:t>
            </a:r>
            <a:r>
              <a:rPr lang="en-GB" dirty="0" smtClean="0"/>
              <a:t> </a:t>
            </a:r>
          </a:p>
          <a:p>
            <a:endParaRPr lang="en-GB" dirty="0"/>
          </a:p>
          <a:p>
            <a:r>
              <a:rPr lang="en-GB" dirty="0" smtClean="0"/>
              <a:t>You can see where some of the earlier examples  of VET have </a:t>
            </a:r>
            <a:r>
              <a:rPr lang="en-GB" dirty="0"/>
              <a:t>been located on the </a:t>
            </a:r>
            <a:r>
              <a:rPr lang="en-GB" dirty="0" smtClean="0"/>
              <a:t>spectrum</a:t>
            </a:r>
            <a:r>
              <a:rPr lang="en-GB" dirty="0"/>
              <a:t> </a:t>
            </a:r>
            <a:r>
              <a:rPr lang="en-GB" dirty="0" smtClean="0"/>
              <a:t>–</a:t>
            </a:r>
          </a:p>
          <a:p>
            <a:endParaRPr lang="en-GB" dirty="0"/>
          </a:p>
          <a:p>
            <a:r>
              <a:rPr lang="en-GB" dirty="0"/>
              <a:t> </a:t>
            </a:r>
            <a:endParaRPr lang="en-AU" dirty="0"/>
          </a:p>
          <a:p>
            <a:endParaRPr lang="en-AU" dirty="0"/>
          </a:p>
        </p:txBody>
      </p:sp>
      <p:sp>
        <p:nvSpPr>
          <p:cNvPr id="4" name="Slide Number Placeholder 3"/>
          <p:cNvSpPr>
            <a:spLocks noGrp="1"/>
          </p:cNvSpPr>
          <p:nvPr>
            <p:ph type="sldNum" sz="quarter" idx="10"/>
          </p:nvPr>
        </p:nvSpPr>
        <p:spPr/>
        <p:txBody>
          <a:bodyPr/>
          <a:lstStyle/>
          <a:p>
            <a:fld id="{99D97BBC-2751-4548-9176-7FC6E7C3BDBC}" type="slidenum">
              <a:rPr lang="en-AU" smtClean="0"/>
              <a:t>6</a:t>
            </a:fld>
            <a:endParaRPr lang="en-AU"/>
          </a:p>
        </p:txBody>
      </p:sp>
    </p:spTree>
    <p:extLst>
      <p:ext uri="{BB962C8B-B14F-4D97-AF65-F5344CB8AC3E}">
        <p14:creationId xmlns:p14="http://schemas.microsoft.com/office/powerpoint/2010/main" val="32513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Adult education is often overlooked when designing sustainable development interventions for fragile, post-conflict states. There is a tendency to have a very fragmented offering which is not coordinated nor properly funded. However,  I believe that – properly done – Vocational</a:t>
            </a:r>
            <a:r>
              <a:rPr lang="en-GB" baseline="0" dirty="0" smtClean="0"/>
              <a:t> E</a:t>
            </a:r>
            <a:r>
              <a:rPr lang="en-GB" dirty="0" smtClean="0"/>
              <a:t>ducation &amp; Training can make a significant contribution to an</a:t>
            </a:r>
            <a:r>
              <a:rPr lang="en-GB" baseline="0" dirty="0" smtClean="0"/>
              <a:t> international crisis response</a:t>
            </a:r>
            <a:r>
              <a:rPr lang="en-GB" dirty="0" smtClean="0"/>
              <a:t>.  </a:t>
            </a:r>
            <a:endParaRPr lang="en-AU" dirty="0" smtClean="0"/>
          </a:p>
          <a:p>
            <a:endParaRPr lang="en-GB" dirty="0"/>
          </a:p>
          <a:p>
            <a:r>
              <a:rPr lang="en-GB" dirty="0"/>
              <a:t> </a:t>
            </a:r>
            <a:endParaRPr lang="en-AU" dirty="0"/>
          </a:p>
          <a:p>
            <a:endParaRPr lang="en-AU" dirty="0"/>
          </a:p>
        </p:txBody>
      </p:sp>
      <p:sp>
        <p:nvSpPr>
          <p:cNvPr id="4" name="Slide Number Placeholder 3"/>
          <p:cNvSpPr>
            <a:spLocks noGrp="1"/>
          </p:cNvSpPr>
          <p:nvPr>
            <p:ph type="sldNum" sz="quarter" idx="10"/>
          </p:nvPr>
        </p:nvSpPr>
        <p:spPr/>
        <p:txBody>
          <a:bodyPr/>
          <a:lstStyle/>
          <a:p>
            <a:fld id="{99D97BBC-2751-4548-9176-7FC6E7C3BDBC}" type="slidenum">
              <a:rPr lang="en-AU" smtClean="0"/>
              <a:t>7</a:t>
            </a:fld>
            <a:endParaRPr lang="en-AU"/>
          </a:p>
        </p:txBody>
      </p:sp>
    </p:spTree>
    <p:extLst>
      <p:ext uri="{BB962C8B-B14F-4D97-AF65-F5344CB8AC3E}">
        <p14:creationId xmlns:p14="http://schemas.microsoft.com/office/powerpoint/2010/main" val="305929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ACC07E9-78D1-4846-8594-4E97A8724F22}" type="datetimeFigureOut">
              <a:rPr lang="en-AU" smtClean="0"/>
              <a:t>11/12/2014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69509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CC07E9-78D1-4846-8594-4E97A8724F22}" type="datetimeFigureOut">
              <a:rPr lang="en-AU" smtClean="0"/>
              <a:t>11/12/2014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23892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CC07E9-78D1-4846-8594-4E97A8724F22}" type="datetimeFigureOut">
              <a:rPr lang="en-AU" smtClean="0"/>
              <a:t>11/12/2014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408021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ACC07E9-78D1-4846-8594-4E97A8724F22}" type="datetimeFigureOut">
              <a:rPr lang="en-AU" smtClean="0"/>
              <a:t>11/12/2014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361107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C07E9-78D1-4846-8594-4E97A8724F22}" type="datetimeFigureOut">
              <a:rPr lang="en-AU" smtClean="0"/>
              <a:t>11/12/2014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3503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ACC07E9-78D1-4846-8594-4E97A8724F22}" type="datetimeFigureOut">
              <a:rPr lang="en-AU" smtClean="0"/>
              <a:t>11/12/2014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369550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ACC07E9-78D1-4846-8594-4E97A8724F22}" type="datetimeFigureOut">
              <a:rPr lang="en-AU" smtClean="0"/>
              <a:t>11/12/2014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45503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ACC07E9-78D1-4846-8594-4E97A8724F22}" type="datetimeFigureOut">
              <a:rPr lang="en-AU" smtClean="0"/>
              <a:t>11/12/2014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133132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C07E9-78D1-4846-8594-4E97A8724F22}" type="datetimeFigureOut">
              <a:rPr lang="en-AU" smtClean="0"/>
              <a:t>11/12/2014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369191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C07E9-78D1-4846-8594-4E97A8724F22}" type="datetimeFigureOut">
              <a:rPr lang="en-AU" smtClean="0"/>
              <a:t>11/12/2014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307779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C07E9-78D1-4846-8594-4E97A8724F22}" type="datetimeFigureOut">
              <a:rPr lang="en-AU" smtClean="0"/>
              <a:t>11/12/2014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78582F3-68E6-44E3-8C4E-7D1E73ECBD7C}" type="slidenum">
              <a:rPr lang="en-AU" smtClean="0"/>
              <a:t>‹#›</a:t>
            </a:fld>
            <a:endParaRPr lang="en-AU"/>
          </a:p>
        </p:txBody>
      </p:sp>
    </p:spTree>
    <p:extLst>
      <p:ext uri="{BB962C8B-B14F-4D97-AF65-F5344CB8AC3E}">
        <p14:creationId xmlns:p14="http://schemas.microsoft.com/office/powerpoint/2010/main" val="369618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C07E9-78D1-4846-8594-4E97A8724F22}" type="datetimeFigureOut">
              <a:rPr lang="en-AU" smtClean="0"/>
              <a:t>11/12/2014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582F3-68E6-44E3-8C4E-7D1E73ECBD7C}" type="slidenum">
              <a:rPr lang="en-AU" smtClean="0"/>
              <a:t>‹#›</a:t>
            </a:fld>
            <a:endParaRPr lang="en-AU"/>
          </a:p>
        </p:txBody>
      </p:sp>
    </p:spTree>
    <p:extLst>
      <p:ext uri="{BB962C8B-B14F-4D97-AF65-F5344CB8AC3E}">
        <p14:creationId xmlns:p14="http://schemas.microsoft.com/office/powerpoint/2010/main" val="381434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g"/><Relationship Id="rId5" Type="http://schemas.microsoft.com/office/2007/relationships/hdphoto" Target="../media/hdphoto1.wdp"/><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313204"/>
            <a:ext cx="8712968" cy="1143000"/>
          </a:xfrm>
        </p:spPr>
        <p:txBody>
          <a:bodyPr>
            <a:normAutofit fontScale="90000"/>
          </a:bodyPr>
          <a:lstStyle/>
          <a:p>
            <a:r>
              <a:rPr lang="en-AU" sz="4200" dirty="0" smtClean="0"/>
              <a:t>VET as part of </a:t>
            </a:r>
            <a:br>
              <a:rPr lang="en-AU" sz="4200" dirty="0" smtClean="0"/>
            </a:br>
            <a:r>
              <a:rPr lang="en-AU" sz="4200" dirty="0" smtClean="0"/>
              <a:t>an international crisis response</a:t>
            </a:r>
            <a:endParaRPr lang="en-AU" sz="3600" dirty="0"/>
          </a:p>
        </p:txBody>
      </p:sp>
      <p:sp>
        <p:nvSpPr>
          <p:cNvPr id="3" name="Content Placeholder 2"/>
          <p:cNvSpPr>
            <a:spLocks noGrp="1"/>
          </p:cNvSpPr>
          <p:nvPr>
            <p:ph idx="1"/>
          </p:nvPr>
        </p:nvSpPr>
        <p:spPr>
          <a:xfrm>
            <a:off x="395536" y="4702199"/>
            <a:ext cx="8229600" cy="2121099"/>
          </a:xfrm>
        </p:spPr>
        <p:txBody>
          <a:bodyPr>
            <a:normAutofit/>
          </a:bodyPr>
          <a:lstStyle/>
          <a:p>
            <a:pPr marL="0" indent="0">
              <a:buNone/>
            </a:pPr>
            <a:r>
              <a:rPr lang="en-AU" sz="2400" i="1" dirty="0" smtClean="0"/>
              <a:t>Carolyn Johnstone</a:t>
            </a:r>
          </a:p>
          <a:p>
            <a:pPr marL="0" indent="0">
              <a:buNone/>
            </a:pPr>
            <a:r>
              <a:rPr lang="en-AU" sz="2400" i="1" dirty="0" smtClean="0"/>
              <a:t>Faculty of Education &amp; Arts</a:t>
            </a:r>
            <a:endParaRPr lang="en-AU" sz="2400" i="1" dirty="0"/>
          </a:p>
        </p:txBody>
      </p:sp>
      <p:pic>
        <p:nvPicPr>
          <p:cNvPr id="4" name="Picture 3" descr="Description: Description: Description: eMail-Signature_150ppi-02"/>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61248"/>
            <a:ext cx="3238500" cy="1162050"/>
          </a:xfrm>
          <a:prstGeom prst="rect">
            <a:avLst/>
          </a:prstGeom>
          <a:noFill/>
          <a:ln>
            <a:noFill/>
          </a:ln>
        </p:spPr>
      </p:pic>
      <p:sp>
        <p:nvSpPr>
          <p:cNvPr id="5" name="TextBox 4"/>
          <p:cNvSpPr txBox="1"/>
          <p:nvPr/>
        </p:nvSpPr>
        <p:spPr>
          <a:xfrm>
            <a:off x="3995936" y="6042218"/>
            <a:ext cx="3499484" cy="400110"/>
          </a:xfrm>
          <a:prstGeom prst="rect">
            <a:avLst/>
          </a:prstGeom>
          <a:noFill/>
        </p:spPr>
        <p:txBody>
          <a:bodyPr wrap="none" rtlCol="0">
            <a:spAutoFit/>
          </a:bodyPr>
          <a:lstStyle/>
          <a:p>
            <a:r>
              <a:rPr lang="en-GB" sz="2000" dirty="0" smtClean="0">
                <a:solidFill>
                  <a:srgbClr val="002060"/>
                </a:solidFill>
              </a:rPr>
              <a:t>c.johnstone@federation.edu.au</a:t>
            </a:r>
            <a:endParaRPr lang="en-GB" sz="2000" dirty="0">
              <a:solidFill>
                <a:srgbClr val="002060"/>
              </a:solidFill>
            </a:endParaRPr>
          </a:p>
        </p:txBody>
      </p:sp>
    </p:spTree>
    <p:extLst>
      <p:ext uri="{BB962C8B-B14F-4D97-AF65-F5344CB8AC3E}">
        <p14:creationId xmlns:p14="http://schemas.microsoft.com/office/powerpoint/2010/main" val="259582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53691" y="1196752"/>
            <a:ext cx="5151487" cy="3073401"/>
            <a:chOff x="1249313" y="406398"/>
            <a:chExt cx="5151487" cy="3073401"/>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0124" t="18750" r="30283" b="71180"/>
            <a:stretch/>
          </p:blipFill>
          <p:spPr bwMode="auto">
            <a:xfrm>
              <a:off x="1249313" y="406398"/>
              <a:ext cx="5151487" cy="73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343" t="42014" r="74207" b="26042"/>
            <a:stretch/>
          </p:blipFill>
          <p:spPr bwMode="auto">
            <a:xfrm>
              <a:off x="3345937" y="1142999"/>
              <a:ext cx="2921001"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Title 1"/>
          <p:cNvSpPr txBox="1">
            <a:spLocks/>
          </p:cNvSpPr>
          <p:nvPr/>
        </p:nvSpPr>
        <p:spPr>
          <a:xfrm>
            <a:off x="0" y="2332"/>
            <a:ext cx="8964488"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smtClean="0">
                <a:solidFill>
                  <a:srgbClr val="0070C0"/>
                </a:solidFill>
              </a:rPr>
              <a:t>Crisis and international intervention</a:t>
            </a:r>
            <a:endParaRPr lang="en-AU" b="1" dirty="0">
              <a:solidFill>
                <a:srgbClr val="0070C0"/>
              </a:solidFill>
            </a:endParaRPr>
          </a:p>
        </p:txBody>
      </p:sp>
      <p:pic>
        <p:nvPicPr>
          <p:cNvPr id="13" name="Picture 12"/>
          <p:cNvPicPr>
            <a:picLocks noChangeAspect="1"/>
          </p:cNvPicPr>
          <p:nvPr/>
        </p:nvPicPr>
        <p:blipFill rotWithShape="1">
          <a:blip r:embed="rId5"/>
          <a:srcRect l="26375" t="15001" r="27162" b="75544"/>
          <a:stretch/>
        </p:blipFill>
        <p:spPr>
          <a:xfrm>
            <a:off x="179512" y="5589240"/>
            <a:ext cx="8496944" cy="972600"/>
          </a:xfrm>
          <a:prstGeom prst="rect">
            <a:avLst/>
          </a:prstGeom>
        </p:spPr>
      </p:pic>
      <p:sp>
        <p:nvSpPr>
          <p:cNvPr id="8" name="Oval 7"/>
          <p:cNvSpPr/>
          <p:nvPr/>
        </p:nvSpPr>
        <p:spPr>
          <a:xfrm rot="20388235">
            <a:off x="-4242" y="919420"/>
            <a:ext cx="4410549" cy="4032448"/>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p:cNvGrpSpPr/>
          <p:nvPr/>
        </p:nvGrpSpPr>
        <p:grpSpPr>
          <a:xfrm rot="1376756">
            <a:off x="3199760" y="3870089"/>
            <a:ext cx="5384438" cy="1566112"/>
            <a:chOff x="-1473201" y="774698"/>
            <a:chExt cx="6781801" cy="2755902"/>
          </a:xfrm>
        </p:grpSpPr>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538" t="13715" r="51562" b="61458"/>
            <a:stretch/>
          </p:blipFill>
          <p:spPr bwMode="auto">
            <a:xfrm>
              <a:off x="-1473201" y="774698"/>
              <a:ext cx="5842001" cy="181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976" t="68055" r="45901" b="19098"/>
            <a:stretch/>
          </p:blipFill>
          <p:spPr bwMode="auto">
            <a:xfrm>
              <a:off x="-1473201" y="2590800"/>
              <a:ext cx="6781801" cy="93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34800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5"/>
          <p:cNvSpPr/>
          <p:nvPr/>
        </p:nvSpPr>
        <p:spPr>
          <a:xfrm rot="1974226">
            <a:off x="4293983" y="4508701"/>
            <a:ext cx="2448272" cy="2011656"/>
          </a:xfrm>
          <a:prstGeom prst="wav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59046" y="-99392"/>
            <a:ext cx="8229600" cy="1143000"/>
          </a:xfrm>
        </p:spPr>
        <p:txBody>
          <a:bodyPr/>
          <a:lstStyle/>
          <a:p>
            <a:pPr algn="l"/>
            <a:r>
              <a:rPr lang="en-AU" b="1" dirty="0" smtClean="0">
                <a:solidFill>
                  <a:srgbClr val="0070C0"/>
                </a:solidFill>
              </a:rPr>
              <a:t>VET in situations of crisis</a:t>
            </a:r>
            <a:endParaRPr lang="en-AU" b="1" dirty="0">
              <a:solidFill>
                <a:srgbClr val="0070C0"/>
              </a:solidFill>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Layer>
                </a14:imgProps>
              </a:ext>
              <a:ext uri="{28A0092B-C50C-407E-A947-70E740481C1C}">
                <a14:useLocalDpi xmlns:a14="http://schemas.microsoft.com/office/drawing/2010/main" val="0"/>
              </a:ext>
            </a:extLst>
          </a:blip>
          <a:stretch>
            <a:fillRect/>
          </a:stretch>
        </p:blipFill>
        <p:spPr>
          <a:xfrm>
            <a:off x="5711154" y="2616332"/>
            <a:ext cx="3439151" cy="25926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45" y="4585696"/>
            <a:ext cx="2693448" cy="1795632"/>
          </a:xfrm>
          <a:prstGeom prst="rect">
            <a:avLst/>
          </a:prstGeom>
          <a:ln w="31750">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647" y="1232964"/>
            <a:ext cx="2693447" cy="1346724"/>
          </a:xfrm>
          <a:prstGeom prst="rect">
            <a:avLst/>
          </a:prstGeom>
          <a:ln w="31750">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646" y="2692755"/>
            <a:ext cx="2693447" cy="1802233"/>
          </a:xfrm>
          <a:prstGeom prst="rect">
            <a:avLst/>
          </a:prstGeom>
          <a:ln w="31750">
            <a:solidFill>
              <a:schemeClr val="tx1"/>
            </a:solidFill>
          </a:ln>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4981" t="19485" r="4534" b="18166"/>
          <a:stretch/>
        </p:blipFill>
        <p:spPr>
          <a:xfrm>
            <a:off x="6516216" y="5402097"/>
            <a:ext cx="2511279" cy="1296144"/>
          </a:xfrm>
          <a:prstGeom prst="rect">
            <a:avLst/>
          </a:prstGeom>
        </p:spPr>
      </p:pic>
      <p:sp>
        <p:nvSpPr>
          <p:cNvPr id="19" name="Wave 18"/>
          <p:cNvSpPr/>
          <p:nvPr/>
        </p:nvSpPr>
        <p:spPr>
          <a:xfrm>
            <a:off x="6012129" y="692696"/>
            <a:ext cx="2971031" cy="2283401"/>
          </a:xfrm>
          <a:prstGeom prst="wave">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3126109" y="2716314"/>
            <a:ext cx="1877939" cy="2767198"/>
          </a:xfrm>
          <a:prstGeom prst="rect">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Hexagon 19"/>
          <p:cNvSpPr/>
          <p:nvPr/>
        </p:nvSpPr>
        <p:spPr>
          <a:xfrm>
            <a:off x="3086991" y="878098"/>
            <a:ext cx="3168352" cy="1943944"/>
          </a:xfrm>
          <a:prstGeom prst="hexagon">
            <a:avLst/>
          </a:prstGeom>
          <a:blipFill dpi="0" rotWithShape="1">
            <a:blip r:embed="rId1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55097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pPr algn="l"/>
            <a:r>
              <a:rPr lang="en-AU" dirty="0"/>
              <a:t>C</a:t>
            </a:r>
            <a:r>
              <a:rPr lang="en-AU" dirty="0" smtClean="0"/>
              <a:t>hecklist </a:t>
            </a:r>
            <a:endParaRPr lang="en-AU"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9059" y="188640"/>
            <a:ext cx="2047875" cy="3162300"/>
          </a:xfrm>
        </p:spPr>
      </p:pic>
      <p:pic>
        <p:nvPicPr>
          <p:cNvPr id="4" name="Picture 3"/>
          <p:cNvPicPr>
            <a:picLocks noChangeAspect="1"/>
          </p:cNvPicPr>
          <p:nvPr/>
        </p:nvPicPr>
        <p:blipFill rotWithShape="1">
          <a:blip r:embed="rId4"/>
          <a:srcRect l="25588" t="26901" r="2751" b="14300"/>
          <a:stretch/>
        </p:blipFill>
        <p:spPr>
          <a:xfrm>
            <a:off x="234777" y="2880359"/>
            <a:ext cx="8208912" cy="3788729"/>
          </a:xfrm>
          <a:prstGeom prst="rect">
            <a:avLst/>
          </a:prstGeom>
        </p:spPr>
      </p:pic>
      <p:pic>
        <p:nvPicPr>
          <p:cNvPr id="6" name="Picture 5"/>
          <p:cNvPicPr>
            <a:picLocks noChangeAspect="1"/>
          </p:cNvPicPr>
          <p:nvPr/>
        </p:nvPicPr>
        <p:blipFill rotWithShape="1">
          <a:blip r:embed="rId5"/>
          <a:srcRect l="16924" t="26900" r="48819" b="37401"/>
          <a:stretch/>
        </p:blipFill>
        <p:spPr>
          <a:xfrm>
            <a:off x="7621241" y="1367086"/>
            <a:ext cx="1379884" cy="80889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1241" y="336827"/>
            <a:ext cx="888860" cy="888860"/>
          </a:xfrm>
          <a:prstGeom prst="rect">
            <a:avLst/>
          </a:prstGeom>
        </p:spPr>
      </p:pic>
    </p:spTree>
    <p:extLst>
      <p:ext uri="{BB962C8B-B14F-4D97-AF65-F5344CB8AC3E}">
        <p14:creationId xmlns:p14="http://schemas.microsoft.com/office/powerpoint/2010/main" val="819691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l"/>
            <a:r>
              <a:rPr lang="en-AU" dirty="0">
                <a:solidFill>
                  <a:srgbClr val="0070C0"/>
                </a:solidFill>
              </a:rPr>
              <a:t>A</a:t>
            </a:r>
            <a:r>
              <a:rPr lang="en-AU" dirty="0" smtClean="0">
                <a:solidFill>
                  <a:srgbClr val="0070C0"/>
                </a:solidFill>
              </a:rPr>
              <a:t>nalytical tool</a:t>
            </a:r>
            <a:endParaRPr lang="en-AU" dirty="0">
              <a:solidFill>
                <a:srgbClr val="0070C0"/>
              </a:solidFill>
            </a:endParaRPr>
          </a:p>
        </p:txBody>
      </p:sp>
      <p:graphicFrame>
        <p:nvGraphicFramePr>
          <p:cNvPr id="5" name="Chart 4"/>
          <p:cNvGraphicFramePr/>
          <p:nvPr>
            <p:extLst>
              <p:ext uri="{D42A27DB-BD31-4B8C-83A1-F6EECF244321}">
                <p14:modId xmlns:p14="http://schemas.microsoft.com/office/powerpoint/2010/main" val="2304083096"/>
              </p:ext>
            </p:extLst>
          </p:nvPr>
        </p:nvGraphicFramePr>
        <p:xfrm>
          <a:off x="107504" y="1240607"/>
          <a:ext cx="7355160" cy="4896544"/>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2555776" y="2348880"/>
            <a:ext cx="3119312" cy="2952328"/>
            <a:chOff x="2555776" y="2348880"/>
            <a:chExt cx="3119312" cy="2952328"/>
          </a:xfrm>
        </p:grpSpPr>
        <p:cxnSp>
          <p:nvCxnSpPr>
            <p:cNvPr id="9" name="Straight Connector 8"/>
            <p:cNvCxnSpPr/>
            <p:nvPr/>
          </p:nvCxnSpPr>
          <p:spPr>
            <a:xfrm flipV="1">
              <a:off x="2555776" y="2348880"/>
              <a:ext cx="2016224" cy="864096"/>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flipV="1">
              <a:off x="4355976" y="4077072"/>
              <a:ext cx="1224136" cy="12241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591596" y="3501008"/>
              <a:ext cx="83492" cy="1800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72000" y="2348880"/>
              <a:ext cx="1103088" cy="108012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555776" y="3212976"/>
              <a:ext cx="1800200" cy="86409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79512" y="6165304"/>
            <a:ext cx="8769195" cy="461665"/>
          </a:xfrm>
          <a:prstGeom prst="rect">
            <a:avLst/>
          </a:prstGeom>
          <a:noFill/>
        </p:spPr>
        <p:txBody>
          <a:bodyPr wrap="none" rtlCol="0">
            <a:spAutoFit/>
          </a:bodyPr>
          <a:lstStyle/>
          <a:p>
            <a:r>
              <a:rPr lang="en-AU" sz="2400" b="1" dirty="0" smtClean="0">
                <a:solidFill>
                  <a:srgbClr val="0070C0"/>
                </a:solidFill>
              </a:rPr>
              <a:t>Holistic, quality assured provision that is sustainable and adaptable</a:t>
            </a:r>
            <a:endParaRPr lang="en-AU" sz="2400" b="1" dirty="0">
              <a:solidFill>
                <a:srgbClr val="0070C0"/>
              </a:solidFill>
            </a:endParaRPr>
          </a:p>
        </p:txBody>
      </p:sp>
    </p:spTree>
    <p:extLst>
      <p:ext uri="{BB962C8B-B14F-4D97-AF65-F5344CB8AC3E}">
        <p14:creationId xmlns:p14="http://schemas.microsoft.com/office/powerpoint/2010/main" val="5744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S</a:t>
            </a:r>
            <a:r>
              <a:rPr lang="en-AU" dirty="0" smtClean="0"/>
              <a:t>pectrum </a:t>
            </a:r>
            <a:endParaRPr lang="en-AU" dirty="0"/>
          </a:p>
        </p:txBody>
      </p:sp>
      <p:grpSp>
        <p:nvGrpSpPr>
          <p:cNvPr id="4" name="Group 3"/>
          <p:cNvGrpSpPr/>
          <p:nvPr/>
        </p:nvGrpSpPr>
        <p:grpSpPr>
          <a:xfrm>
            <a:off x="1876742" y="1965007"/>
            <a:ext cx="5390515" cy="2942129"/>
            <a:chOff x="0" y="0"/>
            <a:chExt cx="5390515" cy="2942141"/>
          </a:xfrm>
        </p:grpSpPr>
        <p:grpSp>
          <p:nvGrpSpPr>
            <p:cNvPr id="5" name="Group 4"/>
            <p:cNvGrpSpPr>
              <a:grpSpLocks/>
            </p:cNvGrpSpPr>
            <p:nvPr/>
          </p:nvGrpSpPr>
          <p:grpSpPr>
            <a:xfrm>
              <a:off x="0" y="949361"/>
              <a:ext cx="5390515" cy="935990"/>
              <a:chOff x="0" y="949361"/>
              <a:chExt cx="5776631" cy="936104"/>
            </a:xfrm>
          </p:grpSpPr>
          <p:sp>
            <p:nvSpPr>
              <p:cNvPr id="14" name="Left-Right Arrow 13"/>
              <p:cNvSpPr/>
              <p:nvPr/>
            </p:nvSpPr>
            <p:spPr>
              <a:xfrm>
                <a:off x="0" y="949361"/>
                <a:ext cx="5776631" cy="936104"/>
              </a:xfrm>
              <a:prstGeom prst="leftRightArrow">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0"/>
                  </a:spcAft>
                </a:pPr>
                <a:r>
                  <a:rPr lang="en-GB" sz="1200">
                    <a:effectLst/>
                    <a:latin typeface="Times New Roman" panose="02020603050405020304" pitchFamily="18" charset="0"/>
                    <a:ea typeface="Times New Roman" panose="02020603050405020304" pitchFamily="18" charset="0"/>
                  </a:rPr>
                  <a:t> </a:t>
                </a:r>
                <a:endParaRPr lang="en-AU" sz="1200">
                  <a:effectLst/>
                  <a:latin typeface="Times New Roman" panose="02020603050405020304" pitchFamily="18" charset="0"/>
                  <a:ea typeface="Times New Roman" panose="02020603050405020304" pitchFamily="18" charset="0"/>
                </a:endParaRPr>
              </a:p>
            </p:txBody>
          </p:sp>
          <p:sp>
            <p:nvSpPr>
              <p:cNvPr id="15" name="TextBox 5"/>
              <p:cNvSpPr txBox="1"/>
              <p:nvPr/>
            </p:nvSpPr>
            <p:spPr>
              <a:xfrm>
                <a:off x="124328" y="1302456"/>
                <a:ext cx="1379228" cy="332145"/>
              </a:xfrm>
              <a:prstGeom prst="rect">
                <a:avLst/>
              </a:prstGeom>
              <a:noFill/>
            </p:spPr>
            <p:txBody>
              <a:bodyPr wrap="square" rtlCol="0">
                <a:noAutofit/>
              </a:bodyPr>
              <a:lstStyle/>
              <a:p>
                <a:pPr>
                  <a:lnSpc>
                    <a:spcPct val="150000"/>
                  </a:lnSpc>
                  <a:spcAft>
                    <a:spcPts val="0"/>
                  </a:spcAft>
                </a:pPr>
                <a:r>
                  <a:rPr lang="en-GB"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Counterproductive</a:t>
                </a:r>
                <a:endParaRPr lang="en-AU" sz="1200">
                  <a:effectLst/>
                  <a:latin typeface="Times New Roman" panose="02020603050405020304" pitchFamily="18" charset="0"/>
                  <a:ea typeface="Times New Roman" panose="02020603050405020304" pitchFamily="18" charset="0"/>
                </a:endParaRPr>
              </a:p>
            </p:txBody>
          </p:sp>
          <p:sp>
            <p:nvSpPr>
              <p:cNvPr id="16" name="TextBox 6"/>
              <p:cNvSpPr txBox="1"/>
              <p:nvPr/>
            </p:nvSpPr>
            <p:spPr>
              <a:xfrm>
                <a:off x="1769199" y="1302456"/>
                <a:ext cx="778311" cy="332145"/>
              </a:xfrm>
              <a:prstGeom prst="rect">
                <a:avLst/>
              </a:prstGeom>
              <a:noFill/>
            </p:spPr>
            <p:txBody>
              <a:bodyPr wrap="square" rtlCol="0">
                <a:noAutofit/>
              </a:bodyPr>
              <a:lstStyle/>
              <a:p>
                <a:pPr>
                  <a:lnSpc>
                    <a:spcPct val="150000"/>
                  </a:lnSpc>
                  <a:spcAft>
                    <a:spcPts val="0"/>
                  </a:spcAft>
                </a:pPr>
                <a:r>
                  <a:rPr lang="en-GB"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One-off</a:t>
                </a:r>
                <a:endParaRPr lang="en-AU" sz="1200">
                  <a:effectLst/>
                  <a:latin typeface="Times New Roman" panose="02020603050405020304" pitchFamily="18" charset="0"/>
                  <a:ea typeface="Times New Roman" panose="02020603050405020304" pitchFamily="18" charset="0"/>
                </a:endParaRPr>
              </a:p>
            </p:txBody>
          </p:sp>
          <p:sp>
            <p:nvSpPr>
              <p:cNvPr id="17" name="TextBox 7"/>
              <p:cNvSpPr txBox="1"/>
              <p:nvPr/>
            </p:nvSpPr>
            <p:spPr>
              <a:xfrm>
                <a:off x="2952211" y="1302456"/>
                <a:ext cx="1099827" cy="332145"/>
              </a:xfrm>
              <a:prstGeom prst="rect">
                <a:avLst/>
              </a:prstGeom>
              <a:noFill/>
            </p:spPr>
            <p:txBody>
              <a:bodyPr wrap="square" rtlCol="0">
                <a:noAutofit/>
              </a:bodyPr>
              <a:lstStyle/>
              <a:p>
                <a:pPr>
                  <a:lnSpc>
                    <a:spcPct val="150000"/>
                  </a:lnSpc>
                  <a:spcAft>
                    <a:spcPts val="0"/>
                  </a:spcAft>
                </a:pPr>
                <a:r>
                  <a:rPr lang="en-GB"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Self-sustaining</a:t>
                </a:r>
                <a:endParaRPr lang="en-AU" sz="1200">
                  <a:effectLst/>
                  <a:latin typeface="Times New Roman" panose="02020603050405020304" pitchFamily="18" charset="0"/>
                  <a:ea typeface="Times New Roman" panose="02020603050405020304" pitchFamily="18" charset="0"/>
                </a:endParaRPr>
              </a:p>
            </p:txBody>
          </p:sp>
          <p:sp>
            <p:nvSpPr>
              <p:cNvPr id="18" name="TextBox 8"/>
              <p:cNvSpPr txBox="1"/>
              <p:nvPr/>
            </p:nvSpPr>
            <p:spPr>
              <a:xfrm>
                <a:off x="4420953" y="1302456"/>
                <a:ext cx="886970" cy="332145"/>
              </a:xfrm>
              <a:prstGeom prst="rect">
                <a:avLst/>
              </a:prstGeom>
              <a:noFill/>
            </p:spPr>
            <p:txBody>
              <a:bodyPr wrap="square" rtlCol="0">
                <a:noAutofit/>
              </a:bodyPr>
              <a:lstStyle/>
              <a:p>
                <a:pPr>
                  <a:lnSpc>
                    <a:spcPct val="150000"/>
                  </a:lnSpc>
                  <a:spcAft>
                    <a:spcPts val="0"/>
                  </a:spcAft>
                </a:pPr>
                <a:r>
                  <a:rPr lang="en-GB"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Expansive</a:t>
                </a:r>
                <a:endParaRPr lang="en-AU" sz="1200">
                  <a:effectLst/>
                  <a:latin typeface="Times New Roman" panose="02020603050405020304" pitchFamily="18" charset="0"/>
                  <a:ea typeface="Times New Roman" panose="02020603050405020304" pitchFamily="18" charset="0"/>
                </a:endParaRPr>
              </a:p>
            </p:txBody>
          </p:sp>
          <p:sp>
            <p:nvSpPr>
              <p:cNvPr id="19" name="Freeform 18"/>
              <p:cNvSpPr/>
              <p:nvPr/>
            </p:nvSpPr>
            <p:spPr>
              <a:xfrm>
                <a:off x="1418418" y="1178713"/>
                <a:ext cx="595772" cy="471055"/>
              </a:xfrm>
              <a:custGeom>
                <a:avLst/>
                <a:gdLst>
                  <a:gd name="connsiteX0" fmla="*/ 0 w 595772"/>
                  <a:gd name="connsiteY0" fmla="*/ 0 h 471055"/>
                  <a:gd name="connsiteX1" fmla="*/ 457200 w 595772"/>
                  <a:gd name="connsiteY1" fmla="*/ 96982 h 471055"/>
                  <a:gd name="connsiteX2" fmla="*/ 152400 w 595772"/>
                  <a:gd name="connsiteY2" fmla="*/ 235527 h 471055"/>
                  <a:gd name="connsiteX3" fmla="*/ 180109 w 595772"/>
                  <a:gd name="connsiteY3" fmla="*/ 304800 h 471055"/>
                  <a:gd name="connsiteX4" fmla="*/ 568036 w 595772"/>
                  <a:gd name="connsiteY4" fmla="*/ 415636 h 471055"/>
                  <a:gd name="connsiteX5" fmla="*/ 568036 w 595772"/>
                  <a:gd name="connsiteY5" fmla="*/ 457200 h 471055"/>
                  <a:gd name="connsiteX6" fmla="*/ 595745 w 595772"/>
                  <a:gd name="connsiteY6"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772" h="471055">
                    <a:moveTo>
                      <a:pt x="0" y="0"/>
                    </a:moveTo>
                    <a:cubicBezTo>
                      <a:pt x="215900" y="28864"/>
                      <a:pt x="431800" y="57728"/>
                      <a:pt x="457200" y="96982"/>
                    </a:cubicBezTo>
                    <a:cubicBezTo>
                      <a:pt x="482600" y="136237"/>
                      <a:pt x="198582" y="200891"/>
                      <a:pt x="152400" y="235527"/>
                    </a:cubicBezTo>
                    <a:cubicBezTo>
                      <a:pt x="106218" y="270163"/>
                      <a:pt x="110836" y="274782"/>
                      <a:pt x="180109" y="304800"/>
                    </a:cubicBezTo>
                    <a:cubicBezTo>
                      <a:pt x="249382" y="334818"/>
                      <a:pt x="503382" y="390236"/>
                      <a:pt x="568036" y="415636"/>
                    </a:cubicBezTo>
                    <a:cubicBezTo>
                      <a:pt x="632690" y="441036"/>
                      <a:pt x="563418" y="447964"/>
                      <a:pt x="568036" y="457200"/>
                    </a:cubicBezTo>
                    <a:cubicBezTo>
                      <a:pt x="572654" y="466436"/>
                      <a:pt x="584199" y="468745"/>
                      <a:pt x="595745" y="471055"/>
                    </a:cubicBezTo>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0"/>
                  </a:spcAft>
                </a:pPr>
                <a:r>
                  <a:rPr lang="en-GB" sz="1200">
                    <a:effectLst/>
                    <a:latin typeface="Times New Roman" panose="02020603050405020304" pitchFamily="18" charset="0"/>
                    <a:ea typeface="Times New Roman" panose="02020603050405020304" pitchFamily="18" charset="0"/>
                  </a:rPr>
                  <a:t> </a:t>
                </a:r>
                <a:endParaRPr lang="en-AU" sz="1200">
                  <a:effectLst/>
                  <a:latin typeface="Times New Roman" panose="02020603050405020304" pitchFamily="18" charset="0"/>
                  <a:ea typeface="Times New Roman" panose="02020603050405020304" pitchFamily="18" charset="0"/>
                </a:endParaRPr>
              </a:p>
            </p:txBody>
          </p:sp>
          <p:sp>
            <p:nvSpPr>
              <p:cNvPr id="20" name="Freeform 19"/>
              <p:cNvSpPr/>
              <p:nvPr/>
            </p:nvSpPr>
            <p:spPr>
              <a:xfrm>
                <a:off x="4052030" y="1178713"/>
                <a:ext cx="482568" cy="471055"/>
              </a:xfrm>
              <a:custGeom>
                <a:avLst/>
                <a:gdLst>
                  <a:gd name="connsiteX0" fmla="*/ 0 w 595772"/>
                  <a:gd name="connsiteY0" fmla="*/ 0 h 471055"/>
                  <a:gd name="connsiteX1" fmla="*/ 457200 w 595772"/>
                  <a:gd name="connsiteY1" fmla="*/ 96982 h 471055"/>
                  <a:gd name="connsiteX2" fmla="*/ 152400 w 595772"/>
                  <a:gd name="connsiteY2" fmla="*/ 235527 h 471055"/>
                  <a:gd name="connsiteX3" fmla="*/ 180109 w 595772"/>
                  <a:gd name="connsiteY3" fmla="*/ 304800 h 471055"/>
                  <a:gd name="connsiteX4" fmla="*/ 568036 w 595772"/>
                  <a:gd name="connsiteY4" fmla="*/ 415636 h 471055"/>
                  <a:gd name="connsiteX5" fmla="*/ 568036 w 595772"/>
                  <a:gd name="connsiteY5" fmla="*/ 457200 h 471055"/>
                  <a:gd name="connsiteX6" fmla="*/ 595745 w 595772"/>
                  <a:gd name="connsiteY6"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772" h="471055">
                    <a:moveTo>
                      <a:pt x="0" y="0"/>
                    </a:moveTo>
                    <a:cubicBezTo>
                      <a:pt x="215900" y="28864"/>
                      <a:pt x="431800" y="57728"/>
                      <a:pt x="457200" y="96982"/>
                    </a:cubicBezTo>
                    <a:cubicBezTo>
                      <a:pt x="482600" y="136237"/>
                      <a:pt x="198582" y="200891"/>
                      <a:pt x="152400" y="235527"/>
                    </a:cubicBezTo>
                    <a:cubicBezTo>
                      <a:pt x="106218" y="270163"/>
                      <a:pt x="110836" y="274782"/>
                      <a:pt x="180109" y="304800"/>
                    </a:cubicBezTo>
                    <a:cubicBezTo>
                      <a:pt x="249382" y="334818"/>
                      <a:pt x="503382" y="390236"/>
                      <a:pt x="568036" y="415636"/>
                    </a:cubicBezTo>
                    <a:cubicBezTo>
                      <a:pt x="632690" y="441036"/>
                      <a:pt x="563418" y="447964"/>
                      <a:pt x="568036" y="457200"/>
                    </a:cubicBezTo>
                    <a:cubicBezTo>
                      <a:pt x="572654" y="466436"/>
                      <a:pt x="584199" y="468745"/>
                      <a:pt x="595745" y="471055"/>
                    </a:cubicBezTo>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0"/>
                  </a:spcAft>
                </a:pPr>
                <a:r>
                  <a:rPr lang="en-GB" sz="1200">
                    <a:effectLst/>
                    <a:latin typeface="Times New Roman" panose="02020603050405020304" pitchFamily="18" charset="0"/>
                    <a:ea typeface="Times New Roman" panose="02020603050405020304" pitchFamily="18" charset="0"/>
                  </a:rPr>
                  <a:t> </a:t>
                </a:r>
                <a:endParaRPr lang="en-AU" sz="1200">
                  <a:effectLst/>
                  <a:latin typeface="Times New Roman" panose="02020603050405020304" pitchFamily="18" charset="0"/>
                  <a:ea typeface="Times New Roman" panose="02020603050405020304" pitchFamily="18" charset="0"/>
                </a:endParaRPr>
              </a:p>
            </p:txBody>
          </p:sp>
          <p:sp>
            <p:nvSpPr>
              <p:cNvPr id="21" name="Freeform 20"/>
              <p:cNvSpPr/>
              <p:nvPr/>
            </p:nvSpPr>
            <p:spPr>
              <a:xfrm>
                <a:off x="2551375" y="1178713"/>
                <a:ext cx="595772" cy="471055"/>
              </a:xfrm>
              <a:custGeom>
                <a:avLst/>
                <a:gdLst>
                  <a:gd name="connsiteX0" fmla="*/ 0 w 595772"/>
                  <a:gd name="connsiteY0" fmla="*/ 0 h 471055"/>
                  <a:gd name="connsiteX1" fmla="*/ 457200 w 595772"/>
                  <a:gd name="connsiteY1" fmla="*/ 96982 h 471055"/>
                  <a:gd name="connsiteX2" fmla="*/ 152400 w 595772"/>
                  <a:gd name="connsiteY2" fmla="*/ 235527 h 471055"/>
                  <a:gd name="connsiteX3" fmla="*/ 180109 w 595772"/>
                  <a:gd name="connsiteY3" fmla="*/ 304800 h 471055"/>
                  <a:gd name="connsiteX4" fmla="*/ 568036 w 595772"/>
                  <a:gd name="connsiteY4" fmla="*/ 415636 h 471055"/>
                  <a:gd name="connsiteX5" fmla="*/ 568036 w 595772"/>
                  <a:gd name="connsiteY5" fmla="*/ 457200 h 471055"/>
                  <a:gd name="connsiteX6" fmla="*/ 595745 w 595772"/>
                  <a:gd name="connsiteY6" fmla="*/ 471055 h 47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772" h="471055">
                    <a:moveTo>
                      <a:pt x="0" y="0"/>
                    </a:moveTo>
                    <a:cubicBezTo>
                      <a:pt x="215900" y="28864"/>
                      <a:pt x="431800" y="57728"/>
                      <a:pt x="457200" y="96982"/>
                    </a:cubicBezTo>
                    <a:cubicBezTo>
                      <a:pt x="482600" y="136237"/>
                      <a:pt x="198582" y="200891"/>
                      <a:pt x="152400" y="235527"/>
                    </a:cubicBezTo>
                    <a:cubicBezTo>
                      <a:pt x="106218" y="270163"/>
                      <a:pt x="110836" y="274782"/>
                      <a:pt x="180109" y="304800"/>
                    </a:cubicBezTo>
                    <a:cubicBezTo>
                      <a:pt x="249382" y="334818"/>
                      <a:pt x="503382" y="390236"/>
                      <a:pt x="568036" y="415636"/>
                    </a:cubicBezTo>
                    <a:cubicBezTo>
                      <a:pt x="632690" y="441036"/>
                      <a:pt x="563418" y="447964"/>
                      <a:pt x="568036" y="457200"/>
                    </a:cubicBezTo>
                    <a:cubicBezTo>
                      <a:pt x="572654" y="466436"/>
                      <a:pt x="584199" y="468745"/>
                      <a:pt x="595745" y="471055"/>
                    </a:cubicBezTo>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0"/>
                  </a:spcAft>
                </a:pPr>
                <a:r>
                  <a:rPr lang="en-GB" sz="1200">
                    <a:effectLst/>
                    <a:latin typeface="Times New Roman" panose="02020603050405020304" pitchFamily="18" charset="0"/>
                    <a:ea typeface="Times New Roman" panose="02020603050405020304" pitchFamily="18" charset="0"/>
                  </a:rPr>
                  <a:t> </a:t>
                </a:r>
                <a:endParaRPr lang="en-AU" sz="1200">
                  <a:effectLst/>
                  <a:latin typeface="Times New Roman" panose="02020603050405020304" pitchFamily="18" charset="0"/>
                  <a:ea typeface="Times New Roman" panose="02020603050405020304" pitchFamily="18" charset="0"/>
                </a:endParaRPr>
              </a:p>
            </p:txBody>
          </p:sp>
        </p:grpSp>
        <p:sp>
          <p:nvSpPr>
            <p:cNvPr id="6" name="TextBox 12"/>
            <p:cNvSpPr txBox="1"/>
            <p:nvPr/>
          </p:nvSpPr>
          <p:spPr>
            <a:xfrm>
              <a:off x="167013" y="435664"/>
              <a:ext cx="1991251" cy="346250"/>
            </a:xfrm>
            <a:prstGeom prst="rect">
              <a:avLst/>
            </a:prstGeom>
            <a:noFill/>
            <a:ln>
              <a:solidFill>
                <a:schemeClr val="tx1"/>
              </a:solidFill>
            </a:ln>
          </p:spPr>
          <p:txBody>
            <a:bodyPr wrap="none" rtlCol="0">
              <a:spAutoFit/>
            </a:bodyPr>
            <a:lstStyle/>
            <a:p>
              <a:pPr>
                <a:lnSpc>
                  <a:spcPct val="150000"/>
                </a:lnSpc>
                <a:spcAft>
                  <a:spcPts val="0"/>
                </a:spcAft>
              </a:pPr>
              <a:r>
                <a:rPr lang="en-GB" sz="1100" kern="1200" dirty="0">
                  <a:solidFill>
                    <a:srgbClr val="000000"/>
                  </a:solidFill>
                  <a:effectLst/>
                  <a:latin typeface="Arial" panose="020B0604020202020204" pitchFamily="34" charset="0"/>
                  <a:ea typeface="Times New Roman" panose="02020603050405020304" pitchFamily="18" charset="0"/>
                </a:rPr>
                <a:t>Cambodia: EID </a:t>
              </a:r>
              <a:r>
                <a:rPr lang="en-GB" sz="1100" kern="1200" dirty="0" smtClean="0">
                  <a:solidFill>
                    <a:srgbClr val="000000"/>
                  </a:solidFill>
                  <a:effectLst/>
                  <a:latin typeface="Arial" panose="020B0604020202020204" pitchFamily="34" charset="0"/>
                  <a:ea typeface="Times New Roman" panose="02020603050405020304" pitchFamily="18" charset="0"/>
                </a:rPr>
                <a:t>Demobilizing</a:t>
              </a:r>
              <a:endParaRPr lang="en-AU" sz="1200" dirty="0">
                <a:effectLst/>
                <a:latin typeface="Times New Roman" panose="02020603050405020304" pitchFamily="18" charset="0"/>
                <a:ea typeface="Times New Roman" panose="02020603050405020304" pitchFamily="18" charset="0"/>
              </a:endParaRPr>
            </a:p>
          </p:txBody>
        </p:sp>
        <p:sp>
          <p:nvSpPr>
            <p:cNvPr id="7" name="TextBox 13"/>
            <p:cNvSpPr txBox="1"/>
            <p:nvPr/>
          </p:nvSpPr>
          <p:spPr>
            <a:xfrm>
              <a:off x="208183" y="2595891"/>
              <a:ext cx="2323072" cy="346250"/>
            </a:xfrm>
            <a:prstGeom prst="rect">
              <a:avLst/>
            </a:prstGeom>
            <a:noFill/>
            <a:ln>
              <a:solidFill>
                <a:schemeClr val="tx1"/>
              </a:solidFill>
            </a:ln>
          </p:spPr>
          <p:txBody>
            <a:bodyPr wrap="none" rtlCol="0">
              <a:spAutoFit/>
            </a:bodyPr>
            <a:lstStyle/>
            <a:p>
              <a:pPr>
                <a:lnSpc>
                  <a:spcPct val="150000"/>
                </a:lnSpc>
                <a:spcAft>
                  <a:spcPts val="0"/>
                </a:spcAft>
              </a:pPr>
              <a:r>
                <a:rPr lang="en-GB" sz="1100" kern="1200" dirty="0">
                  <a:solidFill>
                    <a:srgbClr val="000000"/>
                  </a:solidFill>
                  <a:effectLst/>
                  <a:latin typeface="Arial" panose="020B0604020202020204" pitchFamily="34" charset="0"/>
                  <a:ea typeface="Times New Roman" panose="02020603050405020304" pitchFamily="18" charset="0"/>
                </a:rPr>
                <a:t>Iraq: USAID VT Training </a:t>
              </a:r>
              <a:r>
                <a:rPr lang="en-GB" sz="1100" kern="1200" dirty="0" smtClean="0">
                  <a:solidFill>
                    <a:srgbClr val="000000"/>
                  </a:solidFill>
                  <a:effectLst/>
                  <a:latin typeface="Arial" panose="020B0604020202020204" pitchFamily="34" charset="0"/>
                  <a:ea typeface="Times New Roman" panose="02020603050405020304" pitchFamily="18" charset="0"/>
                </a:rPr>
                <a:t>Centres</a:t>
              </a:r>
              <a:endParaRPr lang="en-AU" sz="1200" dirty="0">
                <a:effectLst/>
                <a:latin typeface="Times New Roman" panose="02020603050405020304" pitchFamily="18" charset="0"/>
                <a:ea typeface="Times New Roman" panose="02020603050405020304" pitchFamily="18" charset="0"/>
              </a:endParaRPr>
            </a:p>
          </p:txBody>
        </p:sp>
        <p:sp>
          <p:nvSpPr>
            <p:cNvPr id="8" name="TextBox 14"/>
            <p:cNvSpPr txBox="1"/>
            <p:nvPr/>
          </p:nvSpPr>
          <p:spPr>
            <a:xfrm>
              <a:off x="1962874" y="0"/>
              <a:ext cx="2026517" cy="346250"/>
            </a:xfrm>
            <a:prstGeom prst="rect">
              <a:avLst/>
            </a:prstGeom>
            <a:noFill/>
            <a:ln>
              <a:solidFill>
                <a:schemeClr val="tx1"/>
              </a:solidFill>
            </a:ln>
          </p:spPr>
          <p:txBody>
            <a:bodyPr wrap="none" rtlCol="0">
              <a:spAutoFit/>
            </a:bodyPr>
            <a:lstStyle/>
            <a:p>
              <a:pPr>
                <a:lnSpc>
                  <a:spcPct val="150000"/>
                </a:lnSpc>
                <a:spcAft>
                  <a:spcPts val="0"/>
                </a:spcAft>
              </a:pPr>
              <a:r>
                <a:rPr lang="en-GB" sz="1100" kern="1200" dirty="0">
                  <a:solidFill>
                    <a:srgbClr val="000000"/>
                  </a:solidFill>
                  <a:effectLst/>
                  <a:latin typeface="Arial" panose="020B0604020202020204" pitchFamily="34" charset="0"/>
                  <a:ea typeface="Times New Roman" panose="02020603050405020304" pitchFamily="18" charset="0"/>
                </a:rPr>
                <a:t>Bosnia: OSCE Female </a:t>
              </a:r>
              <a:r>
                <a:rPr lang="en-GB" sz="1100" kern="1200" dirty="0" smtClean="0">
                  <a:solidFill>
                    <a:srgbClr val="000000"/>
                  </a:solidFill>
                  <a:effectLst/>
                  <a:latin typeface="Arial" panose="020B0604020202020204" pitchFamily="34" charset="0"/>
                  <a:ea typeface="Times New Roman" panose="02020603050405020304" pitchFamily="18" charset="0"/>
                </a:rPr>
                <a:t>voters</a:t>
              </a:r>
              <a:endParaRPr lang="en-AU" sz="1200" dirty="0">
                <a:effectLst/>
                <a:latin typeface="Times New Roman" panose="02020603050405020304" pitchFamily="18" charset="0"/>
                <a:ea typeface="Times New Roman" panose="02020603050405020304" pitchFamily="18" charset="0"/>
              </a:endParaRPr>
            </a:p>
          </p:txBody>
        </p:sp>
        <p:sp>
          <p:nvSpPr>
            <p:cNvPr id="9" name="TextBox 15"/>
            <p:cNvSpPr txBox="1"/>
            <p:nvPr/>
          </p:nvSpPr>
          <p:spPr>
            <a:xfrm>
              <a:off x="2754882" y="2203122"/>
              <a:ext cx="2270173" cy="346250"/>
            </a:xfrm>
            <a:prstGeom prst="rect">
              <a:avLst/>
            </a:prstGeom>
            <a:noFill/>
            <a:ln>
              <a:solidFill>
                <a:schemeClr val="tx1"/>
              </a:solidFill>
            </a:ln>
          </p:spPr>
          <p:txBody>
            <a:bodyPr wrap="none" rtlCol="0">
              <a:spAutoFit/>
            </a:bodyPr>
            <a:lstStyle/>
            <a:p>
              <a:pPr>
                <a:lnSpc>
                  <a:spcPct val="150000"/>
                </a:lnSpc>
                <a:spcAft>
                  <a:spcPts val="0"/>
                </a:spcAft>
              </a:pPr>
              <a:r>
                <a:rPr lang="en-GB" sz="1100" kern="1200" dirty="0">
                  <a:solidFill>
                    <a:srgbClr val="000000"/>
                  </a:solidFill>
                  <a:effectLst/>
                  <a:latin typeface="Arial" panose="020B0604020202020204" pitchFamily="34" charset="0"/>
                  <a:ea typeface="Times New Roman" panose="02020603050405020304" pitchFamily="18" charset="0"/>
                </a:rPr>
                <a:t>Iraq: </a:t>
              </a:r>
              <a:r>
                <a:rPr lang="en-GB" sz="1100" kern="1200" dirty="0" err="1">
                  <a:solidFill>
                    <a:srgbClr val="000000"/>
                  </a:solidFill>
                  <a:effectLst/>
                  <a:latin typeface="Arial" panose="020B0604020202020204" pitchFamily="34" charset="0"/>
                  <a:ea typeface="Times New Roman" panose="02020603050405020304" pitchFamily="18" charset="0"/>
                </a:rPr>
                <a:t>Zaytun</a:t>
              </a:r>
              <a:r>
                <a:rPr lang="en-GB" sz="1100" kern="1200" dirty="0">
                  <a:solidFill>
                    <a:srgbClr val="000000"/>
                  </a:solidFill>
                  <a:effectLst/>
                  <a:latin typeface="Arial" panose="020B0604020202020204" pitchFamily="34" charset="0"/>
                  <a:ea typeface="Times New Roman" panose="02020603050405020304" pitchFamily="18" charset="0"/>
                </a:rPr>
                <a:t> Division Home skills </a:t>
              </a:r>
              <a:endParaRPr lang="en-AU" sz="1200" dirty="0">
                <a:effectLst/>
                <a:latin typeface="Times New Roman" panose="02020603050405020304" pitchFamily="18" charset="0"/>
                <a:ea typeface="Times New Roman" panose="02020603050405020304" pitchFamily="18" charset="0"/>
              </a:endParaRPr>
            </a:p>
          </p:txBody>
        </p:sp>
        <p:cxnSp>
          <p:nvCxnSpPr>
            <p:cNvPr id="10" name="Straight Arrow Connector 9"/>
            <p:cNvCxnSpPr>
              <a:endCxn id="15" idx="0"/>
            </p:cNvCxnSpPr>
            <p:nvPr/>
          </p:nvCxnSpPr>
          <p:spPr>
            <a:xfrm>
              <a:off x="759537" y="697276"/>
              <a:ext cx="1" cy="6051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14087" y="1565665"/>
              <a:ext cx="1" cy="103024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68038" y="265228"/>
              <a:ext cx="1" cy="10394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71186" y="1565665"/>
              <a:ext cx="1" cy="6393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076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313204"/>
            <a:ext cx="8712968" cy="1143000"/>
          </a:xfrm>
        </p:spPr>
        <p:txBody>
          <a:bodyPr>
            <a:normAutofit fontScale="90000"/>
          </a:bodyPr>
          <a:lstStyle/>
          <a:p>
            <a:r>
              <a:rPr lang="en-AU" sz="4200" dirty="0" smtClean="0"/>
              <a:t>VET as part of </a:t>
            </a:r>
            <a:br>
              <a:rPr lang="en-AU" sz="4200" dirty="0" smtClean="0"/>
            </a:br>
            <a:r>
              <a:rPr lang="en-AU" sz="4200" dirty="0" smtClean="0"/>
              <a:t>an international crisis response</a:t>
            </a:r>
            <a:endParaRPr lang="en-AU" sz="3600" dirty="0"/>
          </a:p>
        </p:txBody>
      </p:sp>
      <p:sp>
        <p:nvSpPr>
          <p:cNvPr id="3" name="Content Placeholder 2"/>
          <p:cNvSpPr>
            <a:spLocks noGrp="1"/>
          </p:cNvSpPr>
          <p:nvPr>
            <p:ph idx="1"/>
          </p:nvPr>
        </p:nvSpPr>
        <p:spPr>
          <a:xfrm>
            <a:off x="395536" y="4702199"/>
            <a:ext cx="8229600" cy="2121099"/>
          </a:xfrm>
        </p:spPr>
        <p:txBody>
          <a:bodyPr>
            <a:normAutofit/>
          </a:bodyPr>
          <a:lstStyle/>
          <a:p>
            <a:pPr marL="0" indent="0">
              <a:buNone/>
            </a:pPr>
            <a:r>
              <a:rPr lang="en-AU" sz="2400" i="1" dirty="0" smtClean="0"/>
              <a:t>Carolyn Johnstone</a:t>
            </a:r>
          </a:p>
          <a:p>
            <a:pPr marL="0" indent="0">
              <a:buNone/>
            </a:pPr>
            <a:r>
              <a:rPr lang="en-AU" sz="2400" i="1" dirty="0" smtClean="0"/>
              <a:t>Faculty of Education &amp; Arts</a:t>
            </a:r>
            <a:endParaRPr lang="en-AU" sz="2400" i="1" dirty="0"/>
          </a:p>
        </p:txBody>
      </p:sp>
      <p:pic>
        <p:nvPicPr>
          <p:cNvPr id="4" name="Picture 3" descr="Description: Description: Description: eMail-Signature_150ppi-02"/>
          <p:cNvPicPr/>
          <p:nvPr/>
        </p:nvPicPr>
        <p:blipFill>
          <a:blip r:embed="rId3">
            <a:extLst>
              <a:ext uri="{28A0092B-C50C-407E-A947-70E740481C1C}">
                <a14:useLocalDpi xmlns:a14="http://schemas.microsoft.com/office/drawing/2010/main" val="0"/>
              </a:ext>
            </a:extLst>
          </a:blip>
          <a:srcRect/>
          <a:stretch>
            <a:fillRect/>
          </a:stretch>
        </p:blipFill>
        <p:spPr bwMode="auto">
          <a:xfrm>
            <a:off x="457200" y="5661248"/>
            <a:ext cx="3238500" cy="1162050"/>
          </a:xfrm>
          <a:prstGeom prst="rect">
            <a:avLst/>
          </a:prstGeom>
          <a:noFill/>
          <a:ln>
            <a:noFill/>
          </a:ln>
        </p:spPr>
      </p:pic>
      <p:sp>
        <p:nvSpPr>
          <p:cNvPr id="5" name="TextBox 4"/>
          <p:cNvSpPr txBox="1"/>
          <p:nvPr/>
        </p:nvSpPr>
        <p:spPr>
          <a:xfrm>
            <a:off x="3995936" y="6042218"/>
            <a:ext cx="3499484" cy="400110"/>
          </a:xfrm>
          <a:prstGeom prst="rect">
            <a:avLst/>
          </a:prstGeom>
          <a:noFill/>
        </p:spPr>
        <p:txBody>
          <a:bodyPr wrap="none" rtlCol="0">
            <a:spAutoFit/>
          </a:bodyPr>
          <a:lstStyle/>
          <a:p>
            <a:r>
              <a:rPr lang="en-GB" sz="2000" dirty="0" smtClean="0">
                <a:solidFill>
                  <a:srgbClr val="002060"/>
                </a:solidFill>
              </a:rPr>
              <a:t>c.johnstone@federation.edu.au</a:t>
            </a:r>
            <a:endParaRPr lang="en-GB" sz="2000" dirty="0">
              <a:solidFill>
                <a:srgbClr val="002060"/>
              </a:solidFill>
            </a:endParaRPr>
          </a:p>
        </p:txBody>
      </p:sp>
    </p:spTree>
    <p:extLst>
      <p:ext uri="{BB962C8B-B14F-4D97-AF65-F5344CB8AC3E}">
        <p14:creationId xmlns:p14="http://schemas.microsoft.com/office/powerpoint/2010/main" val="274317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691</Words>
  <Application>Microsoft Office PowerPoint</Application>
  <PresentationFormat>On-screen Show (4:3)</PresentationFormat>
  <Paragraphs>80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VET as part of  an international crisis response</vt:lpstr>
      <vt:lpstr>PowerPoint Presentation</vt:lpstr>
      <vt:lpstr>VET in situations of crisis</vt:lpstr>
      <vt:lpstr>Checklist </vt:lpstr>
      <vt:lpstr>Analytical tool</vt:lpstr>
      <vt:lpstr>Spectrum </vt:lpstr>
      <vt:lpstr>VET as part of  an international crisis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dc:creator>
  <cp:lastModifiedBy>University of Ballarat</cp:lastModifiedBy>
  <cp:revision>73</cp:revision>
  <cp:lastPrinted>2014-10-16T22:48:16Z</cp:lastPrinted>
  <dcterms:created xsi:type="dcterms:W3CDTF">2014-05-09T04:29:07Z</dcterms:created>
  <dcterms:modified xsi:type="dcterms:W3CDTF">2014-12-10T22:23:35Z</dcterms:modified>
</cp:coreProperties>
</file>