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90" r:id="rId1"/>
    <p:sldMasterId id="2147483681" r:id="rId2"/>
  </p:sldMasterIdLst>
  <p:notesMasterIdLst>
    <p:notesMasterId r:id="rId19"/>
  </p:notesMasterIdLst>
  <p:handoutMasterIdLst>
    <p:handoutMasterId r:id="rId20"/>
  </p:handoutMasterIdLst>
  <p:sldIdLst>
    <p:sldId id="264" r:id="rId3"/>
    <p:sldId id="284" r:id="rId4"/>
    <p:sldId id="285" r:id="rId5"/>
    <p:sldId id="288" r:id="rId6"/>
    <p:sldId id="286" r:id="rId7"/>
    <p:sldId id="287" r:id="rId8"/>
    <p:sldId id="289" r:id="rId9"/>
    <p:sldId id="290" r:id="rId10"/>
    <p:sldId id="291" r:id="rId11"/>
    <p:sldId id="292" r:id="rId12"/>
    <p:sldId id="294" r:id="rId13"/>
    <p:sldId id="297" r:id="rId14"/>
    <p:sldId id="296" r:id="rId15"/>
    <p:sldId id="293" r:id="rId16"/>
    <p:sldId id="295" r:id="rId17"/>
    <p:sldId id="298" r:id="rId18"/>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848E"/>
    <a:srgbClr val="E55201"/>
    <a:srgbClr val="F6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4EEA23-EF71-4664-84F2-A0BDAE382AA1}" v="16" dt="2021-11-24T22:45:06.8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4" autoAdjust="0"/>
    <p:restoredTop sz="94692" autoAdjust="0"/>
  </p:normalViewPr>
  <p:slideViewPr>
    <p:cSldViewPr snapToGrid="0" snapToObjects="1">
      <p:cViewPr varScale="1">
        <p:scale>
          <a:sx n="150" d="100"/>
          <a:sy n="150" d="100"/>
        </p:scale>
        <p:origin x="498"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AB43721-2BB9-E449-8855-DB1EDB7A7F90}" type="datetime1">
              <a:rPr lang="en-US" smtClean="0"/>
              <a:pPr/>
              <a:t>11/25/2021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319E37F-65DF-2F40-B86C-0D95321FD04A}" type="slidenum">
              <a:rPr lang="en-US" smtClean="0"/>
              <a:pPr/>
              <a:t>‹#›</a:t>
            </a:fld>
            <a:endParaRPr lang="en-US"/>
          </a:p>
        </p:txBody>
      </p:sp>
    </p:spTree>
    <p:extLst>
      <p:ext uri="{BB962C8B-B14F-4D97-AF65-F5344CB8AC3E}">
        <p14:creationId xmlns:p14="http://schemas.microsoft.com/office/powerpoint/2010/main" val="3487706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816B40F-1D48-214C-B3ED-13D83F74CBD9}" type="datetime1">
              <a:rPr lang="en-US" smtClean="0"/>
              <a:pPr/>
              <a:t>11/25/2021</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387A0A4-37F0-1340-86CA-F84E6CE4BF24}" type="slidenum">
              <a:rPr lang="en-US" smtClean="0"/>
              <a:pPr/>
              <a:t>‹#›</a:t>
            </a:fld>
            <a:endParaRPr lang="en-US"/>
          </a:p>
        </p:txBody>
      </p:sp>
    </p:spTree>
    <p:extLst>
      <p:ext uri="{BB962C8B-B14F-4D97-AF65-F5344CB8AC3E}">
        <p14:creationId xmlns:p14="http://schemas.microsoft.com/office/powerpoint/2010/main" val="42896485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7828"/>
            <a:ext cx="7772400" cy="1289804"/>
          </a:xfrm>
        </p:spPr>
        <p:txBody>
          <a:bodyPr anchor="b"/>
          <a:lstStyle/>
          <a:p>
            <a:r>
              <a:rPr lang="en-AU" dirty="0"/>
              <a:t>Click to edit Master title style</a:t>
            </a:r>
            <a:endParaRPr lang="en-US" dirty="0"/>
          </a:p>
        </p:txBody>
      </p:sp>
      <p:sp>
        <p:nvSpPr>
          <p:cNvPr id="3" name="Subtitle 2"/>
          <p:cNvSpPr>
            <a:spLocks noGrp="1"/>
          </p:cNvSpPr>
          <p:nvPr>
            <p:ph type="subTitle" idx="1"/>
          </p:nvPr>
        </p:nvSpPr>
        <p:spPr>
          <a:xfrm>
            <a:off x="685800" y="2546533"/>
            <a:ext cx="7772400" cy="1682567"/>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AU" dirty="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lvl1pPr>
          </a:lstStyle>
          <a:p>
            <a:r>
              <a:rPr lang="en-AU" dirty="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AU" dirty="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t"/>
          <a:lstStyle>
            <a:lvl1pPr algn="l">
              <a:defRPr sz="2000" b="1"/>
            </a:lvl1pPr>
          </a:lstStyle>
          <a:p>
            <a:r>
              <a:rPr lang="en-AU" dirty="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00450"/>
            <a:ext cx="8229600" cy="425054"/>
          </a:xfrm>
        </p:spPr>
        <p:txBody>
          <a:bodyPr anchor="b"/>
          <a:lstStyle>
            <a:lvl1pPr algn="l">
              <a:defRPr sz="2000" b="1"/>
            </a:lvl1pPr>
          </a:lstStyle>
          <a:p>
            <a:r>
              <a:rPr lang="en-AU" dirty="0"/>
              <a:t>Click to edit Master title style</a:t>
            </a:r>
            <a:endParaRPr lang="en-US" dirty="0"/>
          </a:p>
        </p:txBody>
      </p:sp>
      <p:sp>
        <p:nvSpPr>
          <p:cNvPr id="3" name="Picture Placeholder 2"/>
          <p:cNvSpPr>
            <a:spLocks noGrp="1"/>
          </p:cNvSpPr>
          <p:nvPr>
            <p:ph type="pic" idx="1"/>
          </p:nvPr>
        </p:nvSpPr>
        <p:spPr>
          <a:xfrm>
            <a:off x="457200" y="459581"/>
            <a:ext cx="82296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Click icon to add picture</a:t>
            </a:r>
            <a:endParaRPr lang="en-US"/>
          </a:p>
        </p:txBody>
      </p:sp>
      <p:sp>
        <p:nvSpPr>
          <p:cNvPr id="4" name="Text Placeholder 3"/>
          <p:cNvSpPr>
            <a:spLocks noGrp="1"/>
          </p:cNvSpPr>
          <p:nvPr>
            <p:ph type="body" sz="half" idx="2"/>
          </p:nvPr>
        </p:nvSpPr>
        <p:spPr>
          <a:xfrm>
            <a:off x="457200" y="4025503"/>
            <a:ext cx="82296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AU" dirty="0"/>
              <a:t>Click to edit Master title style</a:t>
            </a:r>
            <a:endParaRPr lang="en-US" dirty="0"/>
          </a:p>
        </p:txBody>
      </p:sp>
      <p:sp>
        <p:nvSpPr>
          <p:cNvPr id="3" name="Content Placeholder 2"/>
          <p:cNvSpPr>
            <a:spLocks noGrp="1"/>
          </p:cNvSpPr>
          <p:nvPr>
            <p:ph idx="1"/>
          </p:nvPr>
        </p:nvSpPr>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AU" dirty="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lvl1pPr>
          </a:lstStyle>
          <a:p>
            <a:r>
              <a:rPr lang="en-AU" dirty="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AU" dirty="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t"/>
          <a:lstStyle>
            <a:lvl1pPr algn="l">
              <a:defRPr sz="2000" b="1"/>
            </a:lvl1pPr>
          </a:lstStyle>
          <a:p>
            <a:r>
              <a:rPr lang="en-AU" dirty="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00450"/>
            <a:ext cx="8229600" cy="425054"/>
          </a:xfrm>
        </p:spPr>
        <p:txBody>
          <a:bodyPr anchor="b"/>
          <a:lstStyle>
            <a:lvl1pPr algn="l">
              <a:defRPr sz="2000" b="1"/>
            </a:lvl1pPr>
          </a:lstStyle>
          <a:p>
            <a:r>
              <a:rPr lang="en-AU" dirty="0"/>
              <a:t>Click to edit Master title style</a:t>
            </a:r>
            <a:endParaRPr lang="en-US" dirty="0"/>
          </a:p>
        </p:txBody>
      </p:sp>
      <p:sp>
        <p:nvSpPr>
          <p:cNvPr id="3" name="Picture Placeholder 2"/>
          <p:cNvSpPr>
            <a:spLocks noGrp="1"/>
          </p:cNvSpPr>
          <p:nvPr>
            <p:ph type="pic" idx="1"/>
          </p:nvPr>
        </p:nvSpPr>
        <p:spPr>
          <a:xfrm>
            <a:off x="457200" y="459581"/>
            <a:ext cx="82296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Click icon to add picture</a:t>
            </a:r>
            <a:endParaRPr lang="en-US"/>
          </a:p>
        </p:txBody>
      </p:sp>
      <p:sp>
        <p:nvSpPr>
          <p:cNvPr id="4" name="Text Placeholder 3"/>
          <p:cNvSpPr>
            <a:spLocks noGrp="1"/>
          </p:cNvSpPr>
          <p:nvPr>
            <p:ph type="body" sz="half" idx="2"/>
          </p:nvPr>
        </p:nvSpPr>
        <p:spPr>
          <a:xfrm>
            <a:off x="457200" y="4025503"/>
            <a:ext cx="82296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4E19B-D82B-AB45-8F97-CE85449579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7828"/>
            <a:ext cx="7772400" cy="1289804"/>
          </a:xfrm>
        </p:spPr>
        <p:txBody>
          <a:bodyPr anchor="b"/>
          <a:lstStyle/>
          <a:p>
            <a:r>
              <a:rPr lang="en-AU" dirty="0"/>
              <a:t>Click to edit Master title style</a:t>
            </a:r>
            <a:endParaRPr lang="en-US" dirty="0"/>
          </a:p>
        </p:txBody>
      </p:sp>
      <p:sp>
        <p:nvSpPr>
          <p:cNvPr id="3" name="Subtitle 2"/>
          <p:cNvSpPr>
            <a:spLocks noGrp="1"/>
          </p:cNvSpPr>
          <p:nvPr>
            <p:ph type="subTitle" idx="1"/>
          </p:nvPr>
        </p:nvSpPr>
        <p:spPr>
          <a:xfrm>
            <a:off x="685800" y="2546533"/>
            <a:ext cx="7772400" cy="1682567"/>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AU" dirty="0"/>
              <a:t>Click to edit Master title style</a:t>
            </a:r>
            <a:endParaRPr lang="en-US" dirty="0"/>
          </a:p>
        </p:txBody>
      </p:sp>
      <p:sp>
        <p:nvSpPr>
          <p:cNvPr id="3" name="Content Placeholder 2"/>
          <p:cNvSpPr>
            <a:spLocks noGrp="1"/>
          </p:cNvSpPr>
          <p:nvPr>
            <p:ph idx="1"/>
          </p:nvPr>
        </p:nvSpPr>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t">
            <a:normAutofit/>
          </a:bodyPr>
          <a:lstStyle/>
          <a:p>
            <a:r>
              <a:rPr lang="en-AU" dirty="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Footer Placeholder 4"/>
          <p:cNvSpPr>
            <a:spLocks noGrp="1"/>
          </p:cNvSpPr>
          <p:nvPr>
            <p:ph type="ftr" sz="quarter" idx="3"/>
          </p:nvPr>
        </p:nvSpPr>
        <p:spPr>
          <a:xfrm>
            <a:off x="457200" y="4870450"/>
            <a:ext cx="5562600" cy="170657"/>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870450"/>
            <a:ext cx="2133600" cy="170657"/>
          </a:xfrm>
          <a:prstGeom prst="rect">
            <a:avLst/>
          </a:prstGeom>
        </p:spPr>
        <p:txBody>
          <a:bodyPr vert="horz" lIns="91440" tIns="45720" rIns="91440" bIns="45720" rtlCol="0" anchor="ctr"/>
          <a:lstStyle>
            <a:lvl1pPr algn="r">
              <a:defRPr sz="1000">
                <a:solidFill>
                  <a:schemeClr val="tx1">
                    <a:tint val="75000"/>
                  </a:schemeClr>
                </a:solidFill>
              </a:defRPr>
            </a:lvl1pPr>
          </a:lstStyle>
          <a:p>
            <a:fld id="{AF84E19B-D82B-AB45-8F97-CE85449579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hf hdr="0" dt="0"/>
  <p:txStyles>
    <p:titleStyle>
      <a:lvl1pPr algn="l" defTabSz="457200" rtl="0" eaLnBrk="1" latinLnBrk="0" hangingPunct="1">
        <a:spcBef>
          <a:spcPct val="0"/>
        </a:spcBef>
        <a:buNone/>
        <a:defRPr sz="3600" b="1" kern="1200">
          <a:solidFill>
            <a:schemeClr val="tx2"/>
          </a:solidFill>
          <a:latin typeface="+mj-lt"/>
          <a:ea typeface="+mj-ea"/>
          <a:cs typeface="+mj-cs"/>
        </a:defRPr>
      </a:lvl1pPr>
    </p:titleStyle>
    <p:bodyStyle>
      <a:lvl1pPr marL="0" indent="0" algn="l" defTabSz="457200" rtl="0" eaLnBrk="1" latinLnBrk="0" hangingPunct="1">
        <a:spcBef>
          <a:spcPts val="500"/>
        </a:spcBef>
        <a:buFont typeface="Arial"/>
        <a:buNone/>
        <a:defRPr sz="24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777877"/>
          </a:solidFill>
          <a:latin typeface="+mn-lt"/>
          <a:ea typeface="+mn-ea"/>
          <a:cs typeface="+mn-cs"/>
        </a:defRPr>
      </a:lvl3pPr>
      <a:lvl4pPr marL="1600200" indent="-228600" algn="l" defTabSz="457200" rtl="0" eaLnBrk="1" latinLnBrk="0" hangingPunct="1">
        <a:spcBef>
          <a:spcPct val="20000"/>
        </a:spcBef>
        <a:buClr>
          <a:schemeClr val="accent1"/>
        </a:buClr>
        <a:buFont typeface="Lucida Grande"/>
        <a:buChar char="&gt;"/>
        <a:defRPr sz="2000" kern="1200">
          <a:solidFill>
            <a:srgbClr val="777877"/>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77787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t">
            <a:normAutofit/>
          </a:bodyPr>
          <a:lstStyle/>
          <a:p>
            <a:r>
              <a:rPr lang="en-AU" dirty="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8" r:id="rId6"/>
    <p:sldLayoutId id="2147483689" r:id="rId7"/>
  </p:sldLayoutIdLst>
  <p:hf hdr="0" dt="0"/>
  <p:txStyles>
    <p:titleStyle>
      <a:lvl1pPr algn="l" defTabSz="457200" rtl="0" eaLnBrk="1" latinLnBrk="0" hangingPunct="1">
        <a:spcBef>
          <a:spcPct val="0"/>
        </a:spcBef>
        <a:buNone/>
        <a:defRPr sz="3600" b="1" kern="1200">
          <a:solidFill>
            <a:srgbClr val="004A8D"/>
          </a:solidFill>
          <a:latin typeface="+mj-lt"/>
          <a:ea typeface="+mj-ea"/>
          <a:cs typeface="+mj-cs"/>
        </a:defRPr>
      </a:lvl1pPr>
    </p:titleStyle>
    <p:bodyStyle>
      <a:lvl1pPr marL="0" indent="0" algn="l" defTabSz="457200" rtl="0" eaLnBrk="1" latinLnBrk="0" hangingPunct="1">
        <a:spcBef>
          <a:spcPts val="500"/>
        </a:spcBef>
        <a:buFont typeface="Arial"/>
        <a:buNone/>
        <a:defRPr sz="2400" kern="1200">
          <a:solidFill>
            <a:srgbClr val="004A8D"/>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rgbClr val="004A8D"/>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777877"/>
          </a:solidFill>
          <a:latin typeface="+mn-lt"/>
          <a:ea typeface="+mn-ea"/>
          <a:cs typeface="+mn-cs"/>
        </a:defRPr>
      </a:lvl3pPr>
      <a:lvl4pPr marL="1600200" indent="-228600" algn="l" defTabSz="457200" rtl="0" eaLnBrk="1" latinLnBrk="0" hangingPunct="1">
        <a:spcBef>
          <a:spcPct val="20000"/>
        </a:spcBef>
        <a:buClr>
          <a:schemeClr val="accent1"/>
        </a:buClr>
        <a:buFont typeface="Lucida Grande"/>
        <a:buChar char="&gt;"/>
        <a:defRPr sz="2000" kern="1200">
          <a:solidFill>
            <a:srgbClr val="777877"/>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77787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725065"/>
            <a:ext cx="7772400" cy="1682567"/>
          </a:xfrm>
        </p:spPr>
        <p:txBody>
          <a:bodyPr>
            <a:normAutofit fontScale="90000"/>
          </a:bodyPr>
          <a:lstStyle/>
          <a:p>
            <a:r>
              <a:rPr lang="en-AU" dirty="0"/>
              <a:t>VET student employment outcomes during COVID-19</a:t>
            </a:r>
            <a:br>
              <a:rPr lang="en-AU" dirty="0"/>
            </a:br>
            <a:endParaRPr lang="en-AU" dirty="0"/>
          </a:p>
        </p:txBody>
      </p:sp>
      <p:sp>
        <p:nvSpPr>
          <p:cNvPr id="6" name="Subtitle 5"/>
          <p:cNvSpPr>
            <a:spLocks noGrp="1"/>
          </p:cNvSpPr>
          <p:nvPr>
            <p:ph type="subTitle" idx="1"/>
          </p:nvPr>
        </p:nvSpPr>
        <p:spPr>
          <a:xfrm>
            <a:off x="685800" y="2546533"/>
            <a:ext cx="7772400" cy="1917517"/>
          </a:xfrm>
        </p:spPr>
        <p:txBody>
          <a:bodyPr>
            <a:normAutofit fontScale="62500" lnSpcReduction="20000"/>
          </a:bodyPr>
          <a:lstStyle/>
          <a:p>
            <a:r>
              <a:rPr lang="en-US" dirty="0"/>
              <a:t>Peter Fieger, </a:t>
            </a:r>
          </a:p>
          <a:p>
            <a:r>
              <a:rPr lang="en-US" dirty="0"/>
              <a:t>Federation University</a:t>
            </a:r>
          </a:p>
          <a:p>
            <a:r>
              <a:rPr lang="en-US" dirty="0"/>
              <a:t>p.fieger@federation.edu.au</a:t>
            </a:r>
          </a:p>
          <a:p>
            <a:endParaRPr lang="en-US" dirty="0"/>
          </a:p>
          <a:p>
            <a:r>
              <a:rPr lang="en-AU" sz="1800" dirty="0">
                <a:effectLst/>
                <a:latin typeface="Calibri" panose="020F0502020204030204" pitchFamily="34" charset="0"/>
                <a:ea typeface="Calibri" panose="020F0502020204030204" pitchFamily="34" charset="0"/>
                <a:cs typeface="Calibri" panose="020F0502020204030204" pitchFamily="34" charset="0"/>
              </a:rPr>
              <a:t>The COVID-19 pandemic is exerting ongoing effects on societies globally, with ramifications felt across social and economic spheres worldwide. While the Australian labour market has so far escaped major upheaval, the VET sector has seen some significant changes with respect to employment outcomes for its graduates and short course completers. This study uses data from the 2019 and 2020 Student Outcome Survey to assess the impact of COVID-19 on employment outcomes of VET students in the early stage of the pandemic.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10017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45D92-D342-482B-BFAE-06365E74F5CE}"/>
              </a:ext>
            </a:extLst>
          </p:cNvPr>
          <p:cNvSpPr>
            <a:spLocks noGrp="1"/>
          </p:cNvSpPr>
          <p:nvPr>
            <p:ph type="title"/>
          </p:nvPr>
        </p:nvSpPr>
        <p:spPr>
          <a:xfrm>
            <a:off x="457200" y="205979"/>
            <a:ext cx="8229600" cy="604512"/>
          </a:xfrm>
        </p:spPr>
        <p:txBody>
          <a:bodyPr anchor="ctr">
            <a:normAutofit fontScale="90000"/>
          </a:bodyPr>
          <a:lstStyle/>
          <a:p>
            <a:r>
              <a:rPr lang="en-AU" dirty="0"/>
              <a:t>COVID related loss of job </a:t>
            </a:r>
            <a:r>
              <a:rPr kumimoji="0" lang="en-AU" sz="1800" b="0" i="0" u="none" strike="noStrike" kern="1200" cap="none" spc="0" normalizeH="0" baseline="0" noProof="0" dirty="0">
                <a:ln>
                  <a:noFill/>
                </a:ln>
                <a:solidFill>
                  <a:srgbClr val="004A8D"/>
                </a:solidFill>
                <a:effectLst/>
                <a:uLnTx/>
                <a:uFillTx/>
                <a:latin typeface="Arial"/>
                <a:ea typeface="+mj-ea"/>
                <a:cs typeface="+mj-cs"/>
              </a:rPr>
              <a:t>(if job was lost) </a:t>
            </a:r>
            <a:endParaRPr lang="en-AU" dirty="0"/>
          </a:p>
        </p:txBody>
      </p:sp>
      <p:pic>
        <p:nvPicPr>
          <p:cNvPr id="4" name="Content Placeholder 3">
            <a:extLst>
              <a:ext uri="{FF2B5EF4-FFF2-40B4-BE49-F238E27FC236}">
                <a16:creationId xmlns:a16="http://schemas.microsoft.com/office/drawing/2014/main" id="{189F3082-681E-4919-B81C-5961955895BB}"/>
              </a:ext>
            </a:extLst>
          </p:cNvPr>
          <p:cNvPicPr>
            <a:picLocks noGrp="1" noChangeAspect="1"/>
          </p:cNvPicPr>
          <p:nvPr>
            <p:ph idx="1"/>
          </p:nvPr>
        </p:nvPicPr>
        <p:blipFill>
          <a:blip r:embed="rId2"/>
          <a:stretch>
            <a:fillRect/>
          </a:stretch>
        </p:blipFill>
        <p:spPr>
          <a:xfrm>
            <a:off x="1260764" y="893618"/>
            <a:ext cx="6504709" cy="3976832"/>
          </a:xfrm>
          <a:prstGeom prst="rect">
            <a:avLst/>
          </a:prstGeom>
        </p:spPr>
      </p:pic>
    </p:spTree>
    <p:extLst>
      <p:ext uri="{BB962C8B-B14F-4D97-AF65-F5344CB8AC3E}">
        <p14:creationId xmlns:p14="http://schemas.microsoft.com/office/powerpoint/2010/main" val="38201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00144-E768-42E1-BE1E-DFE67AC5DD2C}"/>
              </a:ext>
            </a:extLst>
          </p:cNvPr>
          <p:cNvSpPr>
            <a:spLocks noGrp="1"/>
          </p:cNvSpPr>
          <p:nvPr>
            <p:ph type="title"/>
          </p:nvPr>
        </p:nvSpPr>
        <p:spPr>
          <a:xfrm>
            <a:off x="457200" y="205979"/>
            <a:ext cx="8229600" cy="689371"/>
          </a:xfrm>
        </p:spPr>
        <p:txBody>
          <a:bodyPr anchor="ctr"/>
          <a:lstStyle/>
          <a:p>
            <a:r>
              <a:rPr lang="en-AU" dirty="0"/>
              <a:t>COVID related loss of job </a:t>
            </a:r>
            <a:r>
              <a:rPr kumimoji="0" lang="en-AU" sz="1800" b="0" i="0" u="none" strike="noStrike" kern="1200" cap="none" spc="0" normalizeH="0" baseline="0" noProof="0" dirty="0">
                <a:ln>
                  <a:noFill/>
                </a:ln>
                <a:solidFill>
                  <a:srgbClr val="004A8D"/>
                </a:solidFill>
                <a:effectLst/>
                <a:uLnTx/>
                <a:uFillTx/>
                <a:latin typeface="Arial"/>
                <a:ea typeface="+mj-ea"/>
                <a:cs typeface="+mj-cs"/>
              </a:rPr>
              <a:t>(if job was lost) </a:t>
            </a:r>
            <a:endParaRPr lang="en-AU" dirty="0"/>
          </a:p>
        </p:txBody>
      </p:sp>
      <p:pic>
        <p:nvPicPr>
          <p:cNvPr id="4" name="Content Placeholder 3">
            <a:extLst>
              <a:ext uri="{FF2B5EF4-FFF2-40B4-BE49-F238E27FC236}">
                <a16:creationId xmlns:a16="http://schemas.microsoft.com/office/drawing/2014/main" id="{BFE67867-0D5F-4338-9527-7E79B7BFB1E0}"/>
              </a:ext>
            </a:extLst>
          </p:cNvPr>
          <p:cNvPicPr>
            <a:picLocks noGrp="1" noChangeAspect="1"/>
          </p:cNvPicPr>
          <p:nvPr>
            <p:ph idx="1"/>
          </p:nvPr>
        </p:nvPicPr>
        <p:blipFill>
          <a:blip r:embed="rId2"/>
          <a:stretch>
            <a:fillRect/>
          </a:stretch>
        </p:blipFill>
        <p:spPr>
          <a:xfrm>
            <a:off x="1371600" y="895350"/>
            <a:ext cx="6362700" cy="4042171"/>
          </a:xfrm>
          <a:prstGeom prst="rect">
            <a:avLst/>
          </a:prstGeom>
        </p:spPr>
      </p:pic>
    </p:spTree>
    <p:extLst>
      <p:ext uri="{BB962C8B-B14F-4D97-AF65-F5344CB8AC3E}">
        <p14:creationId xmlns:p14="http://schemas.microsoft.com/office/powerpoint/2010/main" val="326737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5020-FBCD-4EE2-8F26-ACC0C6C5D7C1}"/>
              </a:ext>
            </a:extLst>
          </p:cNvPr>
          <p:cNvSpPr>
            <a:spLocks noGrp="1"/>
          </p:cNvSpPr>
          <p:nvPr>
            <p:ph type="title"/>
          </p:nvPr>
        </p:nvSpPr>
        <p:spPr>
          <a:xfrm>
            <a:off x="457200" y="205979"/>
            <a:ext cx="8229600" cy="581421"/>
          </a:xfrm>
        </p:spPr>
        <p:txBody>
          <a:bodyPr anchor="ctr">
            <a:noAutofit/>
          </a:bodyPr>
          <a:lstStyle/>
          <a:p>
            <a:r>
              <a:rPr lang="en-AU" sz="2400" dirty="0"/>
              <a:t>Methods used for this analysis; SOS 2019/2020</a:t>
            </a:r>
          </a:p>
        </p:txBody>
      </p:sp>
      <p:sp>
        <p:nvSpPr>
          <p:cNvPr id="3" name="Content Placeholder 2">
            <a:extLst>
              <a:ext uri="{FF2B5EF4-FFF2-40B4-BE49-F238E27FC236}">
                <a16:creationId xmlns:a16="http://schemas.microsoft.com/office/drawing/2014/main" id="{668A4EFB-C53E-4F95-8637-7BD25F294F38}"/>
              </a:ext>
            </a:extLst>
          </p:cNvPr>
          <p:cNvSpPr>
            <a:spLocks noGrp="1"/>
          </p:cNvSpPr>
          <p:nvPr>
            <p:ph idx="1"/>
          </p:nvPr>
        </p:nvSpPr>
        <p:spPr>
          <a:xfrm>
            <a:off x="457200" y="882650"/>
            <a:ext cx="8229600" cy="3905250"/>
          </a:xfrm>
        </p:spPr>
        <p:txBody>
          <a:bodyPr>
            <a:normAutofit fontScale="77500" lnSpcReduction="20000"/>
          </a:bodyPr>
          <a:lstStyle/>
          <a:p>
            <a:r>
              <a:rPr lang="en-AU" dirty="0"/>
              <a:t>2019/2020 Questions (comparison of adjusted student outcomes)</a:t>
            </a:r>
          </a:p>
          <a:p>
            <a:pPr marL="1085850" lvl="1" indent="-342900">
              <a:buFont typeface="Arial" panose="020B0604020202020204" pitchFamily="34" charset="0"/>
              <a:buChar char="•"/>
            </a:pPr>
            <a:endParaRPr lang="en-AU" dirty="0"/>
          </a:p>
          <a:p>
            <a:pPr marL="1085850" lvl="1" indent="-342900">
              <a:buFont typeface="Arial" panose="020B0604020202020204" pitchFamily="34" charset="0"/>
              <a:buChar char="•"/>
            </a:pPr>
            <a:r>
              <a:rPr lang="en-AU" dirty="0"/>
              <a:t>Stacking of 2019 and 2020 data sets; create categorical indicator for year </a:t>
            </a:r>
          </a:p>
          <a:p>
            <a:pPr marL="1085850" lvl="1" indent="-342900">
              <a:buFont typeface="Arial" panose="020B0604020202020204" pitchFamily="34" charset="0"/>
              <a:buChar char="•"/>
            </a:pPr>
            <a:r>
              <a:rPr lang="en-AU" dirty="0"/>
              <a:t>Multinomial logit  </a:t>
            </a:r>
          </a:p>
          <a:p>
            <a:pPr marL="1485900" lvl="2" indent="-342900">
              <a:buFont typeface="Arial" panose="020B0604020202020204" pitchFamily="34" charset="0"/>
              <a:buChar char="•"/>
            </a:pPr>
            <a:r>
              <a:rPr lang="en-AU" dirty="0"/>
              <a:t>Dependent variables</a:t>
            </a:r>
          </a:p>
          <a:p>
            <a:pPr marL="1943100" lvl="3" indent="-342900">
              <a:buFont typeface="Arial" panose="020B0604020202020204" pitchFamily="34" charset="0"/>
              <a:buChar char="•"/>
            </a:pPr>
            <a:r>
              <a:rPr lang="en-AU" dirty="0"/>
              <a:t>Job after training</a:t>
            </a:r>
          </a:p>
          <a:p>
            <a:pPr marL="1485900" lvl="2" indent="-342900">
              <a:buFont typeface="Arial" panose="020B0604020202020204" pitchFamily="34" charset="0"/>
              <a:buChar char="•"/>
            </a:pPr>
            <a:r>
              <a:rPr lang="en-AU" dirty="0"/>
              <a:t>Independent variables</a:t>
            </a:r>
          </a:p>
          <a:p>
            <a:pPr marL="1943100" lvl="3" indent="-342900">
              <a:buFont typeface="Arial" panose="020B0604020202020204" pitchFamily="34" charset="0"/>
              <a:buChar char="•"/>
            </a:pPr>
            <a:r>
              <a:rPr lang="en-AU" dirty="0"/>
              <a:t>Training package; age group (plus confounders and interaction with year categories)</a:t>
            </a:r>
          </a:p>
          <a:p>
            <a:pPr marL="1943100" lvl="3" indent="-342900">
              <a:buFont typeface="Arial" panose="020B0604020202020204" pitchFamily="34" charset="0"/>
              <a:buChar char="•"/>
            </a:pPr>
            <a:r>
              <a:rPr lang="en-AU" dirty="0"/>
              <a:t>The confounders enable removal of effects like changing characteristics of student cohort</a:t>
            </a:r>
          </a:p>
          <a:p>
            <a:pPr marL="1943100" lvl="3" indent="-342900">
              <a:buFont typeface="Arial" panose="020B0604020202020204" pitchFamily="34" charset="0"/>
              <a:buChar char="•"/>
            </a:pPr>
            <a:r>
              <a:rPr lang="en-AU" dirty="0"/>
              <a:t>Should ideally also include things like unemployment rate to focus on effect Covid only</a:t>
            </a:r>
          </a:p>
          <a:p>
            <a:pPr marL="1085850" lvl="1" indent="-342900">
              <a:buFont typeface="Arial" panose="020B0604020202020204" pitchFamily="34" charset="0"/>
              <a:buChar char="•"/>
            </a:pPr>
            <a:r>
              <a:rPr lang="en-AU" dirty="0"/>
              <a:t>Estimate of margins</a:t>
            </a:r>
          </a:p>
          <a:p>
            <a:endParaRPr lang="en-AU" dirty="0"/>
          </a:p>
        </p:txBody>
      </p:sp>
    </p:spTree>
    <p:extLst>
      <p:ext uri="{BB962C8B-B14F-4D97-AF65-F5344CB8AC3E}">
        <p14:creationId xmlns:p14="http://schemas.microsoft.com/office/powerpoint/2010/main" val="212246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CC66-F893-4815-BE88-0FC9CD9F25AA}"/>
              </a:ext>
            </a:extLst>
          </p:cNvPr>
          <p:cNvSpPr>
            <a:spLocks noGrp="1"/>
          </p:cNvSpPr>
          <p:nvPr>
            <p:ph type="title"/>
          </p:nvPr>
        </p:nvSpPr>
        <p:spPr>
          <a:xfrm>
            <a:off x="457200" y="205979"/>
            <a:ext cx="8229600" cy="528312"/>
          </a:xfrm>
        </p:spPr>
        <p:txBody>
          <a:bodyPr anchor="ctr">
            <a:noAutofit/>
          </a:bodyPr>
          <a:lstStyle/>
          <a:p>
            <a:r>
              <a:rPr lang="en-AU" sz="2000" dirty="0"/>
              <a:t>Statistical model used to determine VET labour market outcomes </a:t>
            </a:r>
          </a:p>
        </p:txBody>
      </p:sp>
      <p:pic>
        <p:nvPicPr>
          <p:cNvPr id="7" name="Content Placeholder 6">
            <a:extLst>
              <a:ext uri="{FF2B5EF4-FFF2-40B4-BE49-F238E27FC236}">
                <a16:creationId xmlns:a16="http://schemas.microsoft.com/office/drawing/2014/main" id="{5A6C7B8D-78C5-45AE-9D82-F07DC597A2A4}"/>
              </a:ext>
            </a:extLst>
          </p:cNvPr>
          <p:cNvPicPr>
            <a:picLocks noGrp="1" noChangeAspect="1"/>
          </p:cNvPicPr>
          <p:nvPr>
            <p:ph idx="1"/>
          </p:nvPr>
        </p:nvPicPr>
        <p:blipFill>
          <a:blip r:embed="rId2"/>
          <a:stretch>
            <a:fillRect/>
          </a:stretch>
        </p:blipFill>
        <p:spPr>
          <a:xfrm>
            <a:off x="1828800" y="734291"/>
            <a:ext cx="5430982" cy="4203229"/>
          </a:xfrm>
        </p:spPr>
      </p:pic>
    </p:spTree>
    <p:extLst>
      <p:ext uri="{BB962C8B-B14F-4D97-AF65-F5344CB8AC3E}">
        <p14:creationId xmlns:p14="http://schemas.microsoft.com/office/powerpoint/2010/main" val="8350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1F1D5-9A19-49CD-9F7F-28B3FB048E47}"/>
              </a:ext>
            </a:extLst>
          </p:cNvPr>
          <p:cNvSpPr>
            <a:spLocks noGrp="1"/>
          </p:cNvSpPr>
          <p:nvPr>
            <p:ph type="title"/>
          </p:nvPr>
        </p:nvSpPr>
        <p:spPr>
          <a:xfrm>
            <a:off x="457200" y="205979"/>
            <a:ext cx="8229600" cy="638571"/>
          </a:xfrm>
        </p:spPr>
        <p:txBody>
          <a:bodyPr anchor="ctr">
            <a:noAutofit/>
          </a:bodyPr>
          <a:lstStyle/>
          <a:p>
            <a:r>
              <a:rPr lang="en-AU" sz="2400" dirty="0"/>
              <a:t>Adjusted Labour market outcomes by training package</a:t>
            </a:r>
          </a:p>
        </p:txBody>
      </p:sp>
      <p:pic>
        <p:nvPicPr>
          <p:cNvPr id="7" name="Content Placeholder 6">
            <a:extLst>
              <a:ext uri="{FF2B5EF4-FFF2-40B4-BE49-F238E27FC236}">
                <a16:creationId xmlns:a16="http://schemas.microsoft.com/office/drawing/2014/main" id="{7AFC24A7-2265-4CED-9213-1D79A7959095}"/>
              </a:ext>
            </a:extLst>
          </p:cNvPr>
          <p:cNvPicPr>
            <a:picLocks noGrp="1" noChangeAspect="1"/>
          </p:cNvPicPr>
          <p:nvPr>
            <p:ph idx="1"/>
          </p:nvPr>
        </p:nvPicPr>
        <p:blipFill>
          <a:blip r:embed="rId2"/>
          <a:stretch>
            <a:fillRect/>
          </a:stretch>
        </p:blipFill>
        <p:spPr>
          <a:xfrm>
            <a:off x="637309" y="844550"/>
            <a:ext cx="8049491" cy="4092971"/>
          </a:xfrm>
          <a:prstGeom prst="rect">
            <a:avLst/>
          </a:prstGeom>
        </p:spPr>
      </p:pic>
    </p:spTree>
    <p:extLst>
      <p:ext uri="{BB962C8B-B14F-4D97-AF65-F5344CB8AC3E}">
        <p14:creationId xmlns:p14="http://schemas.microsoft.com/office/powerpoint/2010/main" val="418011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A71E-A201-4314-B993-451F6F1F760F}"/>
              </a:ext>
            </a:extLst>
          </p:cNvPr>
          <p:cNvSpPr>
            <a:spLocks noGrp="1"/>
          </p:cNvSpPr>
          <p:nvPr>
            <p:ph type="title"/>
          </p:nvPr>
        </p:nvSpPr>
        <p:spPr>
          <a:xfrm>
            <a:off x="457200" y="205979"/>
            <a:ext cx="8229600" cy="695721"/>
          </a:xfrm>
        </p:spPr>
        <p:txBody>
          <a:bodyPr anchor="ctr">
            <a:normAutofit/>
          </a:bodyPr>
          <a:lstStyle/>
          <a:p>
            <a:r>
              <a:rPr lang="en-AU" sz="2400" dirty="0"/>
              <a:t>Adjusted labour market outcomes for AQF graduates   </a:t>
            </a:r>
          </a:p>
        </p:txBody>
      </p:sp>
      <p:pic>
        <p:nvPicPr>
          <p:cNvPr id="5" name="Content Placeholder 4">
            <a:extLst>
              <a:ext uri="{FF2B5EF4-FFF2-40B4-BE49-F238E27FC236}">
                <a16:creationId xmlns:a16="http://schemas.microsoft.com/office/drawing/2014/main" id="{B76EC7EB-A4B1-4955-8DF1-3323BBDFD2B4}"/>
              </a:ext>
            </a:extLst>
          </p:cNvPr>
          <p:cNvPicPr>
            <a:picLocks noGrp="1" noChangeAspect="1"/>
          </p:cNvPicPr>
          <p:nvPr>
            <p:ph idx="1"/>
          </p:nvPr>
        </p:nvPicPr>
        <p:blipFill>
          <a:blip r:embed="rId2"/>
          <a:stretch>
            <a:fillRect/>
          </a:stretch>
        </p:blipFill>
        <p:spPr>
          <a:xfrm>
            <a:off x="1765300" y="901700"/>
            <a:ext cx="5676899" cy="3961245"/>
          </a:xfrm>
        </p:spPr>
      </p:pic>
    </p:spTree>
    <p:extLst>
      <p:ext uri="{BB962C8B-B14F-4D97-AF65-F5344CB8AC3E}">
        <p14:creationId xmlns:p14="http://schemas.microsoft.com/office/powerpoint/2010/main" val="293944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410FD4-712D-4021-A7B8-90633E1C95B6}"/>
              </a:ext>
            </a:extLst>
          </p:cNvPr>
          <p:cNvSpPr>
            <a:spLocks noGrp="1"/>
          </p:cNvSpPr>
          <p:nvPr>
            <p:ph idx="1"/>
          </p:nvPr>
        </p:nvSpPr>
        <p:spPr/>
        <p:txBody>
          <a:bodyPr/>
          <a:lstStyle/>
          <a:p>
            <a:endParaRPr lang="en-AU" dirty="0"/>
          </a:p>
          <a:p>
            <a:endParaRPr lang="en-AU" dirty="0"/>
          </a:p>
          <a:p>
            <a:r>
              <a:rPr lang="en-AU" dirty="0"/>
              <a:t>Thank you.</a:t>
            </a:r>
          </a:p>
        </p:txBody>
      </p:sp>
    </p:spTree>
    <p:extLst>
      <p:ext uri="{BB962C8B-B14F-4D97-AF65-F5344CB8AC3E}">
        <p14:creationId xmlns:p14="http://schemas.microsoft.com/office/powerpoint/2010/main" val="313633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08E7B-A6AE-48FC-93B9-1A6B1BAD65A6}"/>
              </a:ext>
            </a:extLst>
          </p:cNvPr>
          <p:cNvSpPr>
            <a:spLocks noGrp="1"/>
          </p:cNvSpPr>
          <p:nvPr>
            <p:ph type="title"/>
          </p:nvPr>
        </p:nvSpPr>
        <p:spPr>
          <a:xfrm>
            <a:off x="457200" y="205979"/>
            <a:ext cx="8229600" cy="498871"/>
          </a:xfrm>
        </p:spPr>
        <p:txBody>
          <a:bodyPr anchor="ctr">
            <a:normAutofit fontScale="90000"/>
          </a:bodyPr>
          <a:lstStyle/>
          <a:p>
            <a:r>
              <a:rPr lang="en-AU" dirty="0"/>
              <a:t>Student Outcome Survey</a:t>
            </a:r>
          </a:p>
        </p:txBody>
      </p:sp>
      <p:sp>
        <p:nvSpPr>
          <p:cNvPr id="3" name="Content Placeholder 2">
            <a:extLst>
              <a:ext uri="{FF2B5EF4-FFF2-40B4-BE49-F238E27FC236}">
                <a16:creationId xmlns:a16="http://schemas.microsoft.com/office/drawing/2014/main" id="{A6AC3B3E-C582-4C91-8D52-584D8FB38F20}"/>
              </a:ext>
            </a:extLst>
          </p:cNvPr>
          <p:cNvSpPr>
            <a:spLocks noGrp="1"/>
          </p:cNvSpPr>
          <p:nvPr>
            <p:ph idx="1"/>
          </p:nvPr>
        </p:nvSpPr>
        <p:spPr>
          <a:xfrm>
            <a:off x="457200" y="800100"/>
            <a:ext cx="8229600" cy="4089400"/>
          </a:xfrm>
        </p:spPr>
        <p:txBody>
          <a:bodyPr anchor="ctr">
            <a:normAutofit fontScale="62500" lnSpcReduction="20000"/>
          </a:bodyPr>
          <a:lstStyle/>
          <a:p>
            <a:pPr marL="285750" indent="-285750">
              <a:spcBef>
                <a:spcPts val="600"/>
              </a:spcBef>
              <a:buFont typeface="Arial" panose="020B0604020202020204" pitchFamily="34" charset="0"/>
              <a:buChar char="•"/>
            </a:pPr>
            <a:r>
              <a:rPr lang="en-AU" sz="1800" dirty="0"/>
              <a:t>The National Student Outcomes Survey is an annual survey that collects information on vocational education and training (VET) </a:t>
            </a:r>
          </a:p>
          <a:p>
            <a:pPr marL="1028700" lvl="1">
              <a:spcBef>
                <a:spcPts val="600"/>
              </a:spcBef>
              <a:buFont typeface="Arial" panose="020B0604020202020204" pitchFamily="34" charset="0"/>
              <a:buChar char="•"/>
            </a:pPr>
            <a:r>
              <a:rPr lang="en-AU" sz="1800" dirty="0"/>
              <a:t> students’ reasons for training, </a:t>
            </a:r>
          </a:p>
          <a:p>
            <a:pPr marL="1085850" lvl="1" indent="-342900">
              <a:spcBef>
                <a:spcPts val="600"/>
              </a:spcBef>
              <a:buFont typeface="Arial" panose="020B0604020202020204" pitchFamily="34" charset="0"/>
              <a:buChar char="•"/>
            </a:pPr>
            <a:r>
              <a:rPr lang="en-AU" sz="1800" dirty="0"/>
              <a:t>their employment outcomes, </a:t>
            </a:r>
          </a:p>
          <a:p>
            <a:pPr marL="1085850" lvl="1" indent="-342900">
              <a:spcBef>
                <a:spcPts val="600"/>
              </a:spcBef>
              <a:buFont typeface="Arial" panose="020B0604020202020204" pitchFamily="34" charset="0"/>
              <a:buChar char="•"/>
            </a:pPr>
            <a:r>
              <a:rPr lang="en-AU" sz="1800" dirty="0"/>
              <a:t>satisfaction with training, </a:t>
            </a:r>
          </a:p>
          <a:p>
            <a:pPr marL="1085850" lvl="1" indent="-342900">
              <a:spcBef>
                <a:spcPts val="600"/>
              </a:spcBef>
              <a:buFont typeface="Arial" panose="020B0604020202020204" pitchFamily="34" charset="0"/>
              <a:buChar char="•"/>
            </a:pPr>
            <a:r>
              <a:rPr lang="en-AU" sz="1800" dirty="0"/>
              <a:t>and further study outcomes. </a:t>
            </a:r>
          </a:p>
          <a:p>
            <a:pPr>
              <a:spcBef>
                <a:spcPts val="600"/>
              </a:spcBef>
            </a:pPr>
            <a:endParaRPr lang="en-AU" sz="1800" dirty="0"/>
          </a:p>
          <a:p>
            <a:pPr marL="285750" indent="-285750">
              <a:spcBef>
                <a:spcPts val="600"/>
              </a:spcBef>
              <a:buFont typeface="Arial" panose="020B0604020202020204" pitchFamily="34" charset="0"/>
              <a:buChar char="•"/>
            </a:pPr>
            <a:r>
              <a:rPr lang="en-AU" sz="1800" dirty="0"/>
              <a:t>The survey covers students who completed nationally recognised VET delivered by registered training organisations (RTOs) in the previous calendar year. </a:t>
            </a:r>
          </a:p>
          <a:p>
            <a:pPr marL="1028700" lvl="1">
              <a:spcBef>
                <a:spcPts val="600"/>
              </a:spcBef>
              <a:buFont typeface="Arial" panose="020B0604020202020204" pitchFamily="34" charset="0"/>
              <a:buChar char="•"/>
            </a:pPr>
            <a:r>
              <a:rPr lang="en-AU" sz="1800" dirty="0"/>
              <a:t>Qualification completers</a:t>
            </a:r>
          </a:p>
          <a:p>
            <a:pPr marL="1028700" lvl="1">
              <a:spcBef>
                <a:spcPts val="600"/>
              </a:spcBef>
              <a:buFont typeface="Arial" panose="020B0604020202020204" pitchFamily="34" charset="0"/>
              <a:buChar char="•"/>
            </a:pPr>
            <a:r>
              <a:rPr lang="en-AU" sz="1800" dirty="0"/>
              <a:t>Short course completers</a:t>
            </a:r>
          </a:p>
          <a:p>
            <a:pPr marL="1028700" lvl="1">
              <a:spcBef>
                <a:spcPts val="600"/>
              </a:spcBef>
              <a:buFont typeface="Arial" panose="020B0604020202020204" pitchFamily="34" charset="0"/>
              <a:buChar char="•"/>
            </a:pPr>
            <a:r>
              <a:rPr lang="en-AU" sz="1800" dirty="0"/>
              <a:t>Qualification part completers</a:t>
            </a:r>
          </a:p>
          <a:p>
            <a:pPr marL="1028700" lvl="1">
              <a:spcBef>
                <a:spcPts val="600"/>
              </a:spcBef>
              <a:buFont typeface="Arial" panose="020B0604020202020204" pitchFamily="34" charset="0"/>
              <a:buChar char="•"/>
            </a:pPr>
            <a:r>
              <a:rPr lang="en-AU" sz="1800" dirty="0"/>
              <a:t>Short course part completers</a:t>
            </a:r>
          </a:p>
          <a:p>
            <a:pPr marL="1028700" lvl="1">
              <a:spcBef>
                <a:spcPts val="600"/>
              </a:spcBef>
              <a:buFont typeface="Arial" panose="020B0604020202020204" pitchFamily="34" charset="0"/>
              <a:buChar char="•"/>
            </a:pPr>
            <a:r>
              <a:rPr lang="en-AU" sz="1800" dirty="0"/>
              <a:t>Subject only completers</a:t>
            </a:r>
          </a:p>
          <a:p>
            <a:pPr marL="285750" indent="-285750">
              <a:spcBef>
                <a:spcPts val="600"/>
              </a:spcBef>
              <a:buFont typeface="Arial" panose="020B0604020202020204" pitchFamily="34" charset="0"/>
              <a:buChar char="•"/>
            </a:pPr>
            <a:endParaRPr lang="en-AU" sz="1800" dirty="0"/>
          </a:p>
          <a:p>
            <a:pPr marL="285750" indent="-285750">
              <a:spcBef>
                <a:spcPts val="600"/>
              </a:spcBef>
              <a:buFont typeface="Arial" panose="020B0604020202020204" pitchFamily="34" charset="0"/>
              <a:buChar char="•"/>
            </a:pPr>
            <a:r>
              <a:rPr lang="en-AU" sz="1800" dirty="0"/>
              <a:t>NCVER selects the sample of students. (ca. 825,000, online)</a:t>
            </a:r>
          </a:p>
          <a:p>
            <a:pPr marL="285750" indent="-285750">
              <a:spcBef>
                <a:spcPts val="600"/>
              </a:spcBef>
              <a:buFont typeface="Arial" panose="020B0604020202020204" pitchFamily="34" charset="0"/>
              <a:buChar char="•"/>
            </a:pPr>
            <a:r>
              <a:rPr lang="en-AU" sz="1800" dirty="0"/>
              <a:t>Response rate boosters (email, SMS, phone)</a:t>
            </a:r>
          </a:p>
          <a:p>
            <a:pPr marL="285750" indent="-285750">
              <a:spcBef>
                <a:spcPts val="600"/>
              </a:spcBef>
              <a:buFont typeface="Arial" panose="020B0604020202020204" pitchFamily="34" charset="0"/>
              <a:buChar char="•"/>
            </a:pPr>
            <a:r>
              <a:rPr lang="en-AU" sz="1800" dirty="0"/>
              <a:t>Stratification, weighting to reflect population (incl. non response)</a:t>
            </a:r>
          </a:p>
          <a:p>
            <a:pPr marL="285750" indent="-285750">
              <a:spcBef>
                <a:spcPts val="600"/>
              </a:spcBef>
              <a:buFont typeface="Arial" panose="020B0604020202020204" pitchFamily="34" charset="0"/>
              <a:buChar char="•"/>
            </a:pPr>
            <a:r>
              <a:rPr lang="en-AU" sz="1800" dirty="0"/>
              <a:t>The 2020 SOS included a number of Covid related questions</a:t>
            </a:r>
          </a:p>
          <a:p>
            <a:pPr>
              <a:spcBef>
                <a:spcPts val="600"/>
              </a:spcBef>
            </a:pPr>
            <a:endParaRPr lang="en-AU" sz="1800" dirty="0"/>
          </a:p>
        </p:txBody>
      </p:sp>
    </p:spTree>
    <p:extLst>
      <p:ext uri="{BB962C8B-B14F-4D97-AF65-F5344CB8AC3E}">
        <p14:creationId xmlns:p14="http://schemas.microsoft.com/office/powerpoint/2010/main" val="71109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A3DFA-C31D-42BB-AC28-4595EBFF6E35}"/>
              </a:ext>
            </a:extLst>
          </p:cNvPr>
          <p:cNvSpPr>
            <a:spLocks noGrp="1"/>
          </p:cNvSpPr>
          <p:nvPr>
            <p:ph type="title"/>
          </p:nvPr>
        </p:nvSpPr>
        <p:spPr/>
        <p:txBody>
          <a:bodyPr anchor="ctr"/>
          <a:lstStyle/>
          <a:p>
            <a:r>
              <a:rPr lang="en-AU" dirty="0"/>
              <a:t>Student Outcome Survey 2020</a:t>
            </a:r>
          </a:p>
        </p:txBody>
      </p:sp>
      <p:graphicFrame>
        <p:nvGraphicFramePr>
          <p:cNvPr id="4" name="Content Placeholder 3">
            <a:extLst>
              <a:ext uri="{FF2B5EF4-FFF2-40B4-BE49-F238E27FC236}">
                <a16:creationId xmlns:a16="http://schemas.microsoft.com/office/drawing/2014/main" id="{A3BDAD9F-921B-4840-8C65-474B99697AB8}"/>
              </a:ext>
            </a:extLst>
          </p:cNvPr>
          <p:cNvGraphicFramePr>
            <a:graphicFrameLocks noGrp="1"/>
          </p:cNvGraphicFramePr>
          <p:nvPr>
            <p:ph idx="1"/>
            <p:extLst>
              <p:ext uri="{D42A27DB-BD31-4B8C-83A1-F6EECF244321}">
                <p14:modId xmlns:p14="http://schemas.microsoft.com/office/powerpoint/2010/main" val="3219901954"/>
              </p:ext>
            </p:extLst>
          </p:nvPr>
        </p:nvGraphicFramePr>
        <p:xfrm>
          <a:off x="1346200" y="1441450"/>
          <a:ext cx="6502401" cy="3098800"/>
        </p:xfrm>
        <a:graphic>
          <a:graphicData uri="http://schemas.openxmlformats.org/drawingml/2006/table">
            <a:tbl>
              <a:tblPr/>
              <a:tblGrid>
                <a:gridCol w="1838085">
                  <a:extLst>
                    <a:ext uri="{9D8B030D-6E8A-4147-A177-3AD203B41FA5}">
                      <a16:colId xmlns:a16="http://schemas.microsoft.com/office/drawing/2014/main" val="1142192298"/>
                    </a:ext>
                  </a:extLst>
                </a:gridCol>
                <a:gridCol w="777386">
                  <a:extLst>
                    <a:ext uri="{9D8B030D-6E8A-4147-A177-3AD203B41FA5}">
                      <a16:colId xmlns:a16="http://schemas.microsoft.com/office/drawing/2014/main" val="3241600288"/>
                    </a:ext>
                  </a:extLst>
                </a:gridCol>
                <a:gridCol w="777386">
                  <a:extLst>
                    <a:ext uri="{9D8B030D-6E8A-4147-A177-3AD203B41FA5}">
                      <a16:colId xmlns:a16="http://schemas.microsoft.com/office/drawing/2014/main" val="2982117818"/>
                    </a:ext>
                  </a:extLst>
                </a:gridCol>
                <a:gridCol w="777386">
                  <a:extLst>
                    <a:ext uri="{9D8B030D-6E8A-4147-A177-3AD203B41FA5}">
                      <a16:colId xmlns:a16="http://schemas.microsoft.com/office/drawing/2014/main" val="3855861563"/>
                    </a:ext>
                  </a:extLst>
                </a:gridCol>
                <a:gridCol w="777386">
                  <a:extLst>
                    <a:ext uri="{9D8B030D-6E8A-4147-A177-3AD203B41FA5}">
                      <a16:colId xmlns:a16="http://schemas.microsoft.com/office/drawing/2014/main" val="2302893176"/>
                    </a:ext>
                  </a:extLst>
                </a:gridCol>
                <a:gridCol w="777386">
                  <a:extLst>
                    <a:ext uri="{9D8B030D-6E8A-4147-A177-3AD203B41FA5}">
                      <a16:colId xmlns:a16="http://schemas.microsoft.com/office/drawing/2014/main" val="3411449348"/>
                    </a:ext>
                  </a:extLst>
                </a:gridCol>
                <a:gridCol w="777386">
                  <a:extLst>
                    <a:ext uri="{9D8B030D-6E8A-4147-A177-3AD203B41FA5}">
                      <a16:colId xmlns:a16="http://schemas.microsoft.com/office/drawing/2014/main" val="2756053118"/>
                    </a:ext>
                  </a:extLst>
                </a:gridCol>
              </a:tblGrid>
              <a:tr h="232274">
                <a:tc>
                  <a:txBody>
                    <a:bodyPr/>
                    <a:lstStyle/>
                    <a:p>
                      <a:pPr algn="l" fontAlgn="b"/>
                      <a:r>
                        <a:rPr lang="en-AU" sz="1000" b="0" i="0" u="none" strike="noStrike">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AU" sz="1000" b="1" i="0" u="none" strike="noStrike">
                          <a:effectLst/>
                          <a:latin typeface="Times New Roman" panose="02020603050405020304" pitchFamily="18" charset="0"/>
                        </a:rPr>
                        <a:t>Unweighted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3">
                  <a:txBody>
                    <a:bodyPr/>
                    <a:lstStyle/>
                    <a:p>
                      <a:pPr algn="ctr" fontAlgn="ctr"/>
                      <a:r>
                        <a:rPr lang="en-AU" sz="1000" b="1" i="0" u="none" strike="noStrike">
                          <a:effectLst/>
                          <a:latin typeface="Times New Roman" panose="02020603050405020304" pitchFamily="18" charset="0"/>
                        </a:rPr>
                        <a:t>Weighted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97412308"/>
                  </a:ext>
                </a:extLst>
              </a:tr>
              <a:tr h="530130">
                <a:tc>
                  <a:txBody>
                    <a:bodyPr/>
                    <a:lstStyle/>
                    <a:p>
                      <a:pPr algn="l" fontAlgn="ctr"/>
                      <a:r>
                        <a:rPr lang="en-AU" sz="1000" b="1" i="0" u="none" strike="noStrike">
                          <a:effectLst/>
                          <a:latin typeface="Times New Roman" panose="02020603050405020304" pitchFamily="18" charset="0"/>
                        </a:rPr>
                        <a:t>Group</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Frequency</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Percent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Cumulative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Frequency</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Percent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Cumulative</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039350"/>
                  </a:ext>
                </a:extLst>
              </a:tr>
              <a:tr h="366172">
                <a:tc>
                  <a:txBody>
                    <a:bodyPr/>
                    <a:lstStyle/>
                    <a:p>
                      <a:pPr algn="l" fontAlgn="b"/>
                      <a:r>
                        <a:rPr lang="en-AU" sz="1000" b="1" i="0" u="none" strike="noStrike">
                          <a:effectLst/>
                          <a:latin typeface="Times New Roman" panose="02020603050405020304" pitchFamily="18" charset="0"/>
                        </a:rPr>
                        <a:t>Qualification completer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AU" sz="1000" b="0" i="0" u="none" strike="noStrike">
                          <a:effectLst/>
                          <a:latin typeface="Times New Roman" panose="02020603050405020304" pitchFamily="18" charset="0"/>
                        </a:rPr>
                        <a:t>165,761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AU" sz="1000" b="0" i="0" u="none" strike="noStrike">
                          <a:effectLst/>
                          <a:latin typeface="Times New Roman" panose="02020603050405020304" pitchFamily="18" charset="0"/>
                        </a:rPr>
                        <a:t>67.71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AU" sz="1000" b="0" i="0" u="none" strike="noStrike">
                          <a:effectLst/>
                          <a:latin typeface="Times New Roman" panose="02020603050405020304" pitchFamily="18" charset="0"/>
                        </a:rPr>
                        <a:t>67.71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AU" sz="1000" b="0" i="0" u="none" strike="noStrike">
                          <a:effectLst/>
                          <a:latin typeface="Times New Roman" panose="02020603050405020304" pitchFamily="18" charset="0"/>
                        </a:rPr>
                        <a:t>572,220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AU" sz="1000" b="0" i="0" u="none" strike="noStrike">
                          <a:effectLst/>
                          <a:latin typeface="Times New Roman" panose="02020603050405020304" pitchFamily="18" charset="0"/>
                        </a:rPr>
                        <a:t>17.56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AU" sz="1000" b="0" i="0" u="none" strike="noStrike">
                          <a:effectLst/>
                          <a:latin typeface="Times New Roman" panose="02020603050405020304" pitchFamily="18" charset="0"/>
                        </a:rPr>
                        <a:t>17.56</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53354079"/>
                  </a:ext>
                </a:extLst>
              </a:tr>
              <a:tr h="366172">
                <a:tc>
                  <a:txBody>
                    <a:bodyPr/>
                    <a:lstStyle/>
                    <a:p>
                      <a:pPr algn="l" fontAlgn="b"/>
                      <a:r>
                        <a:rPr lang="en-AU" sz="1000" b="1" i="0" u="none" strike="noStrike">
                          <a:effectLst/>
                          <a:latin typeface="Times New Roman" panose="02020603050405020304" pitchFamily="18" charset="0"/>
                        </a:rPr>
                        <a:t>Short course completer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U" sz="1000" b="0" i="0" u="none" strike="noStrike">
                          <a:effectLst/>
                          <a:latin typeface="Times New Roman" panose="02020603050405020304" pitchFamily="18" charset="0"/>
                        </a:rPr>
                        <a:t>17,048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AU" sz="1000" b="0" i="0" u="none" strike="noStrike">
                          <a:effectLst/>
                          <a:latin typeface="Times New Roman" panose="02020603050405020304" pitchFamily="18" charset="0"/>
                        </a:rPr>
                        <a:t>6.96</a:t>
                      </a:r>
                    </a:p>
                  </a:txBody>
                  <a:tcPr marL="9525" marR="9525" marT="9525" marB="0" anchor="b">
                    <a:lnL>
                      <a:noFill/>
                    </a:lnL>
                    <a:lnR>
                      <a:noFill/>
                    </a:lnR>
                    <a:lnT>
                      <a:noFill/>
                    </a:lnT>
                    <a:lnB>
                      <a:noFill/>
                    </a:lnB>
                  </a:tcPr>
                </a:tc>
                <a:tc>
                  <a:txBody>
                    <a:bodyPr/>
                    <a:lstStyle/>
                    <a:p>
                      <a:pPr algn="r" fontAlgn="b"/>
                      <a:r>
                        <a:rPr lang="en-AU" sz="1000" b="0" i="0" u="none" strike="noStrike">
                          <a:effectLst/>
                          <a:latin typeface="Times New Roman" panose="02020603050405020304" pitchFamily="18" charset="0"/>
                        </a:rPr>
                        <a:t>74.67</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U" sz="1000" b="0" i="0" u="none" strike="noStrike">
                          <a:effectLst/>
                          <a:latin typeface="Times New Roman" panose="02020603050405020304" pitchFamily="18" charset="0"/>
                        </a:rPr>
                        <a:t>78,041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AU" sz="1000" b="0" i="0" u="none" strike="noStrike">
                          <a:effectLst/>
                          <a:latin typeface="Times New Roman" panose="02020603050405020304" pitchFamily="18" charset="0"/>
                        </a:rPr>
                        <a:t>2.4</a:t>
                      </a:r>
                    </a:p>
                  </a:txBody>
                  <a:tcPr marL="9525" marR="9525" marT="9525" marB="0" anchor="b">
                    <a:lnL>
                      <a:noFill/>
                    </a:lnL>
                    <a:lnR>
                      <a:noFill/>
                    </a:lnR>
                    <a:lnT>
                      <a:noFill/>
                    </a:lnT>
                    <a:lnB>
                      <a:noFill/>
                    </a:lnB>
                  </a:tcPr>
                </a:tc>
                <a:tc>
                  <a:txBody>
                    <a:bodyPr/>
                    <a:lstStyle/>
                    <a:p>
                      <a:pPr algn="r" fontAlgn="b"/>
                      <a:r>
                        <a:rPr lang="en-AU" sz="1000" b="0" i="0" u="none" strike="noStrike">
                          <a:effectLst/>
                          <a:latin typeface="Times New Roman" panose="02020603050405020304" pitchFamily="18" charset="0"/>
                        </a:rPr>
                        <a:t>19.96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411535"/>
                  </a:ext>
                </a:extLst>
              </a:tr>
              <a:tr h="366172">
                <a:tc>
                  <a:txBody>
                    <a:bodyPr/>
                    <a:lstStyle/>
                    <a:p>
                      <a:pPr algn="l" fontAlgn="b"/>
                      <a:r>
                        <a:rPr lang="en-AU" sz="1000" b="1" i="0" u="none" strike="noStrike">
                          <a:effectLst/>
                          <a:latin typeface="Times New Roman" panose="02020603050405020304" pitchFamily="18" charset="0"/>
                        </a:rPr>
                        <a:t>Qualification part completer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U" sz="1000" b="0" i="0" u="none" strike="noStrike">
                          <a:effectLst/>
                          <a:latin typeface="Times New Roman" panose="02020603050405020304" pitchFamily="18" charset="0"/>
                        </a:rPr>
                        <a:t>16,056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AU" sz="1000" b="0" i="0" u="none" strike="noStrike">
                          <a:effectLst/>
                          <a:latin typeface="Times New Roman" panose="02020603050405020304" pitchFamily="18" charset="0"/>
                        </a:rPr>
                        <a:t>6.56</a:t>
                      </a:r>
                    </a:p>
                  </a:txBody>
                  <a:tcPr marL="9525" marR="9525" marT="9525" marB="0" anchor="b">
                    <a:lnL>
                      <a:noFill/>
                    </a:lnL>
                    <a:lnR>
                      <a:noFill/>
                    </a:lnR>
                    <a:lnT>
                      <a:noFill/>
                    </a:lnT>
                    <a:lnB>
                      <a:noFill/>
                    </a:lnB>
                  </a:tcPr>
                </a:tc>
                <a:tc>
                  <a:txBody>
                    <a:bodyPr/>
                    <a:lstStyle/>
                    <a:p>
                      <a:pPr algn="r" fontAlgn="b"/>
                      <a:r>
                        <a:rPr lang="en-AU" sz="1000" b="0" i="0" u="none" strike="noStrike">
                          <a:effectLst/>
                          <a:latin typeface="Times New Roman" panose="02020603050405020304" pitchFamily="18" charset="0"/>
                        </a:rPr>
                        <a:t>81.23</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U" sz="1000" b="0" i="0" u="none" strike="noStrike">
                          <a:effectLst/>
                          <a:latin typeface="Times New Roman" panose="02020603050405020304" pitchFamily="18" charset="0"/>
                        </a:rPr>
                        <a:t>328,987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AU" sz="1000" b="0" i="0" u="none" strike="noStrike">
                          <a:effectLst/>
                          <a:latin typeface="Times New Roman" panose="02020603050405020304" pitchFamily="18" charset="0"/>
                        </a:rPr>
                        <a:t>10.1</a:t>
                      </a:r>
                    </a:p>
                  </a:txBody>
                  <a:tcPr marL="9525" marR="9525" marT="9525" marB="0" anchor="b">
                    <a:lnL>
                      <a:noFill/>
                    </a:lnL>
                    <a:lnR>
                      <a:noFill/>
                    </a:lnR>
                    <a:lnT>
                      <a:noFill/>
                    </a:lnT>
                    <a:lnB>
                      <a:noFill/>
                    </a:lnB>
                  </a:tcPr>
                </a:tc>
                <a:tc>
                  <a:txBody>
                    <a:bodyPr/>
                    <a:lstStyle/>
                    <a:p>
                      <a:pPr algn="r" fontAlgn="b"/>
                      <a:r>
                        <a:rPr lang="en-AU" sz="1000" b="0" i="0" u="none" strike="noStrike">
                          <a:effectLst/>
                          <a:latin typeface="Times New Roman" panose="02020603050405020304" pitchFamily="18" charset="0"/>
                        </a:rPr>
                        <a:t>30.05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76064915"/>
                  </a:ext>
                </a:extLst>
              </a:tr>
              <a:tr h="366172">
                <a:tc>
                  <a:txBody>
                    <a:bodyPr/>
                    <a:lstStyle/>
                    <a:p>
                      <a:pPr algn="l" fontAlgn="b"/>
                      <a:r>
                        <a:rPr lang="en-AU" sz="1000" b="1" i="0" u="none" strike="noStrike">
                          <a:effectLst/>
                          <a:latin typeface="Times New Roman" panose="02020603050405020304" pitchFamily="18" charset="0"/>
                        </a:rPr>
                        <a:t>Short course part completer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U" sz="1000" b="0" i="0" u="none" strike="noStrike">
                          <a:effectLst/>
                          <a:latin typeface="Times New Roman" panose="02020603050405020304" pitchFamily="18" charset="0"/>
                        </a:rPr>
                        <a:t>5,407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AU" sz="1000" b="0" i="0" u="none" strike="noStrike">
                          <a:effectLst/>
                          <a:latin typeface="Times New Roman" panose="02020603050405020304" pitchFamily="18" charset="0"/>
                        </a:rPr>
                        <a:t>2.21</a:t>
                      </a:r>
                    </a:p>
                  </a:txBody>
                  <a:tcPr marL="9525" marR="9525" marT="9525" marB="0" anchor="b">
                    <a:lnL>
                      <a:noFill/>
                    </a:lnL>
                    <a:lnR>
                      <a:noFill/>
                    </a:lnR>
                    <a:lnT>
                      <a:noFill/>
                    </a:lnT>
                    <a:lnB>
                      <a:noFill/>
                    </a:lnB>
                  </a:tcPr>
                </a:tc>
                <a:tc>
                  <a:txBody>
                    <a:bodyPr/>
                    <a:lstStyle/>
                    <a:p>
                      <a:pPr algn="r" fontAlgn="b"/>
                      <a:r>
                        <a:rPr lang="en-AU" sz="1000" b="0" i="0" u="none" strike="noStrike">
                          <a:effectLst/>
                          <a:latin typeface="Times New Roman" panose="02020603050405020304" pitchFamily="18" charset="0"/>
                        </a:rPr>
                        <a:t>83.44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U" sz="1000" b="0" i="0" u="none" strike="noStrike">
                          <a:effectLst/>
                          <a:latin typeface="Times New Roman" panose="02020603050405020304" pitchFamily="18" charset="0"/>
                        </a:rPr>
                        <a:t>29,186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AU" sz="1000" b="0" i="0" u="none" strike="noStrike">
                          <a:effectLst/>
                          <a:latin typeface="Times New Roman" panose="02020603050405020304" pitchFamily="18" charset="0"/>
                        </a:rPr>
                        <a:t>0.9</a:t>
                      </a:r>
                    </a:p>
                  </a:txBody>
                  <a:tcPr marL="9525" marR="9525" marT="9525" marB="0" anchor="b">
                    <a:lnL>
                      <a:noFill/>
                    </a:lnL>
                    <a:lnR>
                      <a:noFill/>
                    </a:lnR>
                    <a:lnT>
                      <a:noFill/>
                    </a:lnT>
                    <a:lnB>
                      <a:noFill/>
                    </a:lnB>
                  </a:tcPr>
                </a:tc>
                <a:tc>
                  <a:txBody>
                    <a:bodyPr/>
                    <a:lstStyle/>
                    <a:p>
                      <a:pPr algn="r" fontAlgn="b"/>
                      <a:r>
                        <a:rPr lang="en-AU" sz="1000" b="0" i="0" u="none" strike="noStrike">
                          <a:effectLst/>
                          <a:latin typeface="Times New Roman" panose="02020603050405020304" pitchFamily="18" charset="0"/>
                        </a:rPr>
                        <a:t>30.95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26875442"/>
                  </a:ext>
                </a:extLst>
              </a:tr>
              <a:tr h="366172">
                <a:tc>
                  <a:txBody>
                    <a:bodyPr/>
                    <a:lstStyle/>
                    <a:p>
                      <a:pPr algn="l" fontAlgn="b"/>
                      <a:r>
                        <a:rPr lang="en-AU" sz="1000" b="1" i="0" u="none" strike="noStrike">
                          <a:effectLst/>
                          <a:latin typeface="Times New Roman" panose="02020603050405020304" pitchFamily="18" charset="0"/>
                        </a:rPr>
                        <a:t>Subject only completer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AU" sz="1000" b="0" i="0" u="none" strike="noStrike">
                          <a:effectLst/>
                          <a:latin typeface="Times New Roman" panose="02020603050405020304" pitchFamily="18" charset="0"/>
                        </a:rPr>
                        <a:t>40,541</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AU" sz="1000" b="0" i="0" u="none" strike="noStrike">
                          <a:effectLst/>
                          <a:latin typeface="Times New Roman" panose="02020603050405020304" pitchFamily="18" charset="0"/>
                        </a:rPr>
                        <a:t>16.56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AU" sz="1000" b="0" i="0" u="none" strike="noStrike">
                          <a:effectLst/>
                          <a:latin typeface="Times New Roman" panose="02020603050405020304" pitchFamily="18" charset="0"/>
                        </a:rPr>
                        <a:t>100</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AU" sz="1000" b="0" i="0" u="none" strike="noStrike">
                          <a:effectLst/>
                          <a:latin typeface="Times New Roman" panose="02020603050405020304" pitchFamily="18" charset="0"/>
                        </a:rPr>
                        <a:t>2,249,877</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AU" sz="1000" b="0" i="0" u="none" strike="noStrike">
                          <a:effectLst/>
                          <a:latin typeface="Times New Roman" panose="02020603050405020304" pitchFamily="18" charset="0"/>
                        </a:rPr>
                        <a:t>69.05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AU" sz="1000" b="0" i="0" u="none" strike="noStrike">
                          <a:effectLst/>
                          <a:latin typeface="Times New Roman" panose="02020603050405020304" pitchFamily="18" charset="0"/>
                        </a:rPr>
                        <a:t>100</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9429547"/>
                  </a:ext>
                </a:extLst>
              </a:tr>
              <a:tr h="505536">
                <a:tc>
                  <a:txBody>
                    <a:bodyPr/>
                    <a:lstStyle/>
                    <a:p>
                      <a:pPr algn="l" fontAlgn="ctr"/>
                      <a:r>
                        <a:rPr lang="en-AU" sz="1000" b="1" i="0" u="none" strike="noStrike">
                          <a:effectLst/>
                          <a:latin typeface="Times New Roman" panose="02020603050405020304" pitchFamily="18"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244,813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100</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AU" sz="1000" b="1" i="0" u="none" strike="noStrike">
                          <a:effectLst/>
                          <a:latin typeface="Times New Roman" panose="02020603050405020304" pitchFamily="18"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3,258,311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AU" sz="1000" b="1" i="0" u="none" strike="noStrike">
                          <a:effectLst/>
                          <a:latin typeface="Times New Roman" panose="02020603050405020304" pitchFamily="18" charset="0"/>
                        </a:rPr>
                        <a:t>100</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AU" sz="1000" b="1" i="0" u="none" strike="noStrike" dirty="0">
                          <a:effectLst/>
                          <a:latin typeface="Times New Roman" panose="02020603050405020304" pitchFamily="18"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180128"/>
                  </a:ext>
                </a:extLst>
              </a:tr>
            </a:tbl>
          </a:graphicData>
        </a:graphic>
      </p:graphicFrame>
    </p:spTree>
    <p:extLst>
      <p:ext uri="{BB962C8B-B14F-4D97-AF65-F5344CB8AC3E}">
        <p14:creationId xmlns:p14="http://schemas.microsoft.com/office/powerpoint/2010/main" val="256138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EDA6A-5E09-400D-9E3A-18BBC965CADE}"/>
              </a:ext>
            </a:extLst>
          </p:cNvPr>
          <p:cNvSpPr>
            <a:spLocks noGrp="1"/>
          </p:cNvSpPr>
          <p:nvPr>
            <p:ph type="title"/>
          </p:nvPr>
        </p:nvSpPr>
        <p:spPr>
          <a:xfrm>
            <a:off x="457200" y="205979"/>
            <a:ext cx="8229600" cy="670321"/>
          </a:xfrm>
        </p:spPr>
        <p:txBody>
          <a:bodyPr anchor="ctr"/>
          <a:lstStyle/>
          <a:p>
            <a:r>
              <a:rPr lang="en-AU" dirty="0"/>
              <a:t>SOS 2020 in context</a:t>
            </a:r>
          </a:p>
        </p:txBody>
      </p:sp>
      <p:pic>
        <p:nvPicPr>
          <p:cNvPr id="5" name="Content Placeholder 4">
            <a:extLst>
              <a:ext uri="{FF2B5EF4-FFF2-40B4-BE49-F238E27FC236}">
                <a16:creationId xmlns:a16="http://schemas.microsoft.com/office/drawing/2014/main" id="{EE7A5EC5-8726-48A9-8C28-8686F10F38C8}"/>
              </a:ext>
            </a:extLst>
          </p:cNvPr>
          <p:cNvPicPr>
            <a:picLocks noGrp="1" noChangeAspect="1"/>
          </p:cNvPicPr>
          <p:nvPr>
            <p:ph idx="1"/>
          </p:nvPr>
        </p:nvPicPr>
        <p:blipFill>
          <a:blip r:embed="rId2"/>
          <a:stretch>
            <a:fillRect/>
          </a:stretch>
        </p:blipFill>
        <p:spPr>
          <a:xfrm>
            <a:off x="1346200" y="876300"/>
            <a:ext cx="6146800" cy="3994150"/>
          </a:xfrm>
        </p:spPr>
      </p:pic>
    </p:spTree>
    <p:extLst>
      <p:ext uri="{BB962C8B-B14F-4D97-AF65-F5344CB8AC3E}">
        <p14:creationId xmlns:p14="http://schemas.microsoft.com/office/powerpoint/2010/main" val="10568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5707-AA0E-4FD9-BD54-668F748DE022}"/>
              </a:ext>
            </a:extLst>
          </p:cNvPr>
          <p:cNvSpPr>
            <a:spLocks noGrp="1"/>
          </p:cNvSpPr>
          <p:nvPr>
            <p:ph type="title"/>
          </p:nvPr>
        </p:nvSpPr>
        <p:spPr>
          <a:xfrm>
            <a:off x="457200" y="205979"/>
            <a:ext cx="8229600" cy="594121"/>
          </a:xfrm>
        </p:spPr>
        <p:txBody>
          <a:bodyPr anchor="ctr">
            <a:noAutofit/>
          </a:bodyPr>
          <a:lstStyle/>
          <a:p>
            <a:r>
              <a:rPr lang="en-AU" sz="2800" dirty="0"/>
              <a:t>Methods used for this analysis; SOS 2020 only</a:t>
            </a:r>
          </a:p>
        </p:txBody>
      </p:sp>
      <p:sp>
        <p:nvSpPr>
          <p:cNvPr id="3" name="Content Placeholder 2">
            <a:extLst>
              <a:ext uri="{FF2B5EF4-FFF2-40B4-BE49-F238E27FC236}">
                <a16:creationId xmlns:a16="http://schemas.microsoft.com/office/drawing/2014/main" id="{13E8A0CA-9E26-47BF-9F35-32847531F7F2}"/>
              </a:ext>
            </a:extLst>
          </p:cNvPr>
          <p:cNvSpPr>
            <a:spLocks noGrp="1"/>
          </p:cNvSpPr>
          <p:nvPr>
            <p:ph idx="1"/>
          </p:nvPr>
        </p:nvSpPr>
        <p:spPr>
          <a:xfrm>
            <a:off x="457200" y="914400"/>
            <a:ext cx="8324850" cy="3835400"/>
          </a:xfrm>
        </p:spPr>
        <p:txBody>
          <a:bodyPr anchor="ctr">
            <a:normAutofit fontScale="92500" lnSpcReduction="10000"/>
          </a:bodyPr>
          <a:lstStyle/>
          <a:p>
            <a:endParaRPr lang="en-AU" dirty="0"/>
          </a:p>
          <a:p>
            <a:endParaRPr lang="en-AU" dirty="0"/>
          </a:p>
          <a:p>
            <a:r>
              <a:rPr lang="en-AU" dirty="0"/>
              <a:t>2020 Questions (outright analysis of Covid impact as per 2020 SOS questionnaire)</a:t>
            </a:r>
          </a:p>
          <a:p>
            <a:pPr marL="1085850" lvl="1" indent="-342900">
              <a:buFont typeface="Arial" panose="020B0604020202020204" pitchFamily="34" charset="0"/>
              <a:buChar char="•"/>
            </a:pPr>
            <a:endParaRPr lang="en-AU" dirty="0"/>
          </a:p>
          <a:p>
            <a:pPr marL="1085850" lvl="1" indent="-342900">
              <a:buFont typeface="Arial" panose="020B0604020202020204" pitchFamily="34" charset="0"/>
              <a:buChar char="•"/>
            </a:pPr>
            <a:r>
              <a:rPr lang="en-AU" dirty="0"/>
              <a:t>Multinomial logit</a:t>
            </a:r>
          </a:p>
          <a:p>
            <a:pPr marL="1485900" lvl="2" indent="-342900">
              <a:buFont typeface="Arial" panose="020B0604020202020204" pitchFamily="34" charset="0"/>
              <a:buChar char="•"/>
            </a:pPr>
            <a:r>
              <a:rPr lang="en-AU" dirty="0"/>
              <a:t>Dependent variable(s)</a:t>
            </a:r>
          </a:p>
          <a:p>
            <a:pPr marL="1943100" lvl="3" indent="-342900">
              <a:buFont typeface="Arial" panose="020B0604020202020204" pitchFamily="34" charset="0"/>
              <a:buChar char="•"/>
            </a:pPr>
            <a:r>
              <a:rPr lang="en-AU" dirty="0"/>
              <a:t>Change of hours, job after training</a:t>
            </a:r>
          </a:p>
          <a:p>
            <a:pPr marL="1485900" lvl="2" indent="-342900">
              <a:buFont typeface="Arial" panose="020B0604020202020204" pitchFamily="34" charset="0"/>
              <a:buChar char="•"/>
            </a:pPr>
            <a:r>
              <a:rPr lang="en-AU" dirty="0"/>
              <a:t>Independent variables</a:t>
            </a:r>
          </a:p>
          <a:p>
            <a:pPr marL="1943100" lvl="3" indent="-342900">
              <a:buFont typeface="Arial" panose="020B0604020202020204" pitchFamily="34" charset="0"/>
              <a:buChar char="•"/>
            </a:pPr>
            <a:r>
              <a:rPr lang="en-AU" dirty="0"/>
              <a:t>Age groups, field of education, student group</a:t>
            </a:r>
          </a:p>
          <a:p>
            <a:pPr marL="1085850" lvl="1" indent="-342900">
              <a:buFont typeface="Arial" panose="020B0604020202020204" pitchFamily="34" charset="0"/>
              <a:buChar char="•"/>
            </a:pPr>
            <a:r>
              <a:rPr lang="en-AU" dirty="0"/>
              <a:t>Estimate of margins</a:t>
            </a:r>
          </a:p>
          <a:p>
            <a:pPr marL="1485900" lvl="2" indent="-342900">
              <a:buFont typeface="Arial" panose="020B0604020202020204" pitchFamily="34" charset="0"/>
              <a:buChar char="•"/>
            </a:pPr>
            <a:endParaRPr lang="en-AU" dirty="0"/>
          </a:p>
          <a:p>
            <a:pPr marL="1085850" lvl="1" indent="-342900">
              <a:buFont typeface="Arial" panose="020B0604020202020204" pitchFamily="34" charset="0"/>
              <a:buChar char="•"/>
            </a:pPr>
            <a:endParaRPr lang="en-AU" dirty="0"/>
          </a:p>
        </p:txBody>
      </p:sp>
    </p:spTree>
    <p:extLst>
      <p:ext uri="{BB962C8B-B14F-4D97-AF65-F5344CB8AC3E}">
        <p14:creationId xmlns:p14="http://schemas.microsoft.com/office/powerpoint/2010/main" val="37632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5FF45-DFC4-4366-BD1D-D766B148427E}"/>
              </a:ext>
            </a:extLst>
          </p:cNvPr>
          <p:cNvSpPr>
            <a:spLocks noGrp="1"/>
          </p:cNvSpPr>
          <p:nvPr>
            <p:ph type="title"/>
          </p:nvPr>
        </p:nvSpPr>
        <p:spPr/>
        <p:txBody>
          <a:bodyPr anchor="ctr">
            <a:normAutofit/>
          </a:bodyPr>
          <a:lstStyle/>
          <a:p>
            <a:r>
              <a:rPr lang="en-AU" dirty="0"/>
              <a:t>COVID related change in work hours </a:t>
            </a:r>
          </a:p>
        </p:txBody>
      </p:sp>
      <p:pic>
        <p:nvPicPr>
          <p:cNvPr id="4" name="Content Placeholder 3">
            <a:extLst>
              <a:ext uri="{FF2B5EF4-FFF2-40B4-BE49-F238E27FC236}">
                <a16:creationId xmlns:a16="http://schemas.microsoft.com/office/drawing/2014/main" id="{00A03376-6577-4036-8229-14D75303A755}"/>
              </a:ext>
            </a:extLst>
          </p:cNvPr>
          <p:cNvPicPr>
            <a:picLocks noGrp="1" noChangeAspect="1"/>
          </p:cNvPicPr>
          <p:nvPr>
            <p:ph idx="1"/>
          </p:nvPr>
        </p:nvPicPr>
        <p:blipFill>
          <a:blip r:embed="rId2"/>
          <a:stretch>
            <a:fillRect/>
          </a:stretch>
        </p:blipFill>
        <p:spPr>
          <a:xfrm>
            <a:off x="1884218" y="1200150"/>
            <a:ext cx="5527963" cy="3586595"/>
          </a:xfrm>
          <a:prstGeom prst="rect">
            <a:avLst/>
          </a:prstGeom>
        </p:spPr>
      </p:pic>
    </p:spTree>
    <p:extLst>
      <p:ext uri="{BB962C8B-B14F-4D97-AF65-F5344CB8AC3E}">
        <p14:creationId xmlns:p14="http://schemas.microsoft.com/office/powerpoint/2010/main" val="4193006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7FF6-6854-4AA9-9739-E30B00ED9629}"/>
              </a:ext>
            </a:extLst>
          </p:cNvPr>
          <p:cNvSpPr>
            <a:spLocks noGrp="1"/>
          </p:cNvSpPr>
          <p:nvPr>
            <p:ph type="title"/>
          </p:nvPr>
        </p:nvSpPr>
        <p:spPr>
          <a:xfrm>
            <a:off x="457200" y="205979"/>
            <a:ext cx="8229600" cy="644921"/>
          </a:xfrm>
        </p:spPr>
        <p:txBody>
          <a:bodyPr/>
          <a:lstStyle/>
          <a:p>
            <a:r>
              <a:rPr lang="en-AU" dirty="0"/>
              <a:t>COVID related change in work hours </a:t>
            </a:r>
          </a:p>
        </p:txBody>
      </p:sp>
      <p:pic>
        <p:nvPicPr>
          <p:cNvPr id="4" name="Content Placeholder 3">
            <a:extLst>
              <a:ext uri="{FF2B5EF4-FFF2-40B4-BE49-F238E27FC236}">
                <a16:creationId xmlns:a16="http://schemas.microsoft.com/office/drawing/2014/main" id="{ED7E02EB-A50A-4BE4-AFB1-B573F48ECDB2}"/>
              </a:ext>
            </a:extLst>
          </p:cNvPr>
          <p:cNvPicPr>
            <a:picLocks noGrp="1" noChangeAspect="1"/>
          </p:cNvPicPr>
          <p:nvPr>
            <p:ph idx="1"/>
          </p:nvPr>
        </p:nvPicPr>
        <p:blipFill>
          <a:blip r:embed="rId2"/>
          <a:stretch>
            <a:fillRect/>
          </a:stretch>
        </p:blipFill>
        <p:spPr>
          <a:xfrm>
            <a:off x="1511300" y="850900"/>
            <a:ext cx="6089649" cy="4086621"/>
          </a:xfrm>
          <a:prstGeom prst="rect">
            <a:avLst/>
          </a:prstGeom>
        </p:spPr>
      </p:pic>
    </p:spTree>
    <p:extLst>
      <p:ext uri="{BB962C8B-B14F-4D97-AF65-F5344CB8AC3E}">
        <p14:creationId xmlns:p14="http://schemas.microsoft.com/office/powerpoint/2010/main" val="1992991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964A-174D-48D7-9A26-819D8F2D9175}"/>
              </a:ext>
            </a:extLst>
          </p:cNvPr>
          <p:cNvSpPr>
            <a:spLocks noGrp="1"/>
          </p:cNvSpPr>
          <p:nvPr>
            <p:ph type="title"/>
          </p:nvPr>
        </p:nvSpPr>
        <p:spPr>
          <a:xfrm>
            <a:off x="457200" y="205979"/>
            <a:ext cx="8229600" cy="600471"/>
          </a:xfrm>
        </p:spPr>
        <p:txBody>
          <a:bodyPr anchor="ctr">
            <a:normAutofit fontScale="90000"/>
          </a:bodyPr>
          <a:lstStyle/>
          <a:p>
            <a:r>
              <a:rPr lang="en-AU" dirty="0"/>
              <a:t>COVID related change in work hours </a:t>
            </a:r>
          </a:p>
        </p:txBody>
      </p:sp>
      <p:pic>
        <p:nvPicPr>
          <p:cNvPr id="5" name="Content Placeholder 4">
            <a:extLst>
              <a:ext uri="{FF2B5EF4-FFF2-40B4-BE49-F238E27FC236}">
                <a16:creationId xmlns:a16="http://schemas.microsoft.com/office/drawing/2014/main" id="{AB7CAD45-4820-4EF7-98C1-B57A1106E150}"/>
              </a:ext>
            </a:extLst>
          </p:cNvPr>
          <p:cNvPicPr>
            <a:picLocks noGrp="1" noChangeAspect="1"/>
          </p:cNvPicPr>
          <p:nvPr>
            <p:ph idx="1"/>
          </p:nvPr>
        </p:nvPicPr>
        <p:blipFill>
          <a:blip r:embed="rId2"/>
          <a:stretch>
            <a:fillRect/>
          </a:stretch>
        </p:blipFill>
        <p:spPr>
          <a:xfrm>
            <a:off x="1460500" y="806450"/>
            <a:ext cx="6267449" cy="4131071"/>
          </a:xfrm>
          <a:prstGeom prst="rect">
            <a:avLst/>
          </a:prstGeom>
        </p:spPr>
      </p:pic>
    </p:spTree>
    <p:extLst>
      <p:ext uri="{BB962C8B-B14F-4D97-AF65-F5344CB8AC3E}">
        <p14:creationId xmlns:p14="http://schemas.microsoft.com/office/powerpoint/2010/main" val="129018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F3BFE-74A5-46F4-A3C7-FF489336FEB0}"/>
              </a:ext>
            </a:extLst>
          </p:cNvPr>
          <p:cNvSpPr>
            <a:spLocks noGrp="1"/>
          </p:cNvSpPr>
          <p:nvPr>
            <p:ph type="title"/>
          </p:nvPr>
        </p:nvSpPr>
        <p:spPr>
          <a:xfrm>
            <a:off x="457200" y="205979"/>
            <a:ext cx="8229600" cy="670321"/>
          </a:xfrm>
        </p:spPr>
        <p:txBody>
          <a:bodyPr>
            <a:normAutofit/>
          </a:bodyPr>
          <a:lstStyle/>
          <a:p>
            <a:r>
              <a:rPr lang="en-AU" dirty="0"/>
              <a:t>COVID related loss of job </a:t>
            </a:r>
            <a:r>
              <a:rPr lang="en-AU" sz="1800" b="0" dirty="0"/>
              <a:t>(if job was lost) </a:t>
            </a:r>
            <a:endParaRPr lang="en-AU" b="0" dirty="0"/>
          </a:p>
        </p:txBody>
      </p:sp>
      <p:pic>
        <p:nvPicPr>
          <p:cNvPr id="4" name="Picture 3">
            <a:extLst>
              <a:ext uri="{FF2B5EF4-FFF2-40B4-BE49-F238E27FC236}">
                <a16:creationId xmlns:a16="http://schemas.microsoft.com/office/drawing/2014/main" id="{93C32F43-6D2F-48B4-91C9-18918D5FC919}"/>
              </a:ext>
            </a:extLst>
          </p:cNvPr>
          <p:cNvPicPr>
            <a:picLocks noChangeAspect="1"/>
          </p:cNvPicPr>
          <p:nvPr/>
        </p:nvPicPr>
        <p:blipFill>
          <a:blip r:embed="rId2"/>
          <a:stretch>
            <a:fillRect/>
          </a:stretch>
        </p:blipFill>
        <p:spPr>
          <a:xfrm>
            <a:off x="1155700" y="876300"/>
            <a:ext cx="6965950" cy="4082336"/>
          </a:xfrm>
          <a:prstGeom prst="rect">
            <a:avLst/>
          </a:prstGeom>
        </p:spPr>
      </p:pic>
    </p:spTree>
    <p:extLst>
      <p:ext uri="{BB962C8B-B14F-4D97-AF65-F5344CB8AC3E}">
        <p14:creationId xmlns:p14="http://schemas.microsoft.com/office/powerpoint/2010/main" val="588849861"/>
      </p:ext>
    </p:extLst>
  </p:cSld>
  <p:clrMapOvr>
    <a:masterClrMapping/>
  </p:clrMapOvr>
</p:sld>
</file>

<file path=ppt/theme/theme1.xml><?xml version="1.0" encoding="utf-8"?>
<a:theme xmlns:a="http://schemas.openxmlformats.org/drawingml/2006/main" name="FedU Footer A">
  <a:themeElements>
    <a:clrScheme name=" Federation University Theme">
      <a:dk1>
        <a:srgbClr val="003A6D"/>
      </a:dk1>
      <a:lt1>
        <a:sysClr val="window" lastClr="FFFFFF"/>
      </a:lt1>
      <a:dk2>
        <a:srgbClr val="004A8D"/>
      </a:dk2>
      <a:lt2>
        <a:srgbClr val="F0E9E4"/>
      </a:lt2>
      <a:accent1>
        <a:srgbClr val="777877"/>
      </a:accent1>
      <a:accent2>
        <a:srgbClr val="008791"/>
      </a:accent2>
      <a:accent3>
        <a:srgbClr val="66B042"/>
      </a:accent3>
      <a:accent4>
        <a:srgbClr val="421455"/>
      </a:accent4>
      <a:accent5>
        <a:srgbClr val="C0004D"/>
      </a:accent5>
      <a:accent6>
        <a:srgbClr val="EEA420"/>
      </a:accent6>
      <a:hlink>
        <a:srgbClr val="777877"/>
      </a:hlink>
      <a:folHlink>
        <a:srgbClr val="A5A6A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dU Footer B">
  <a:themeElements>
    <a:clrScheme name=" Federation University Theme">
      <a:dk1>
        <a:srgbClr val="003A6D"/>
      </a:dk1>
      <a:lt1>
        <a:sysClr val="window" lastClr="FFFFFF"/>
      </a:lt1>
      <a:dk2>
        <a:srgbClr val="004A8D"/>
      </a:dk2>
      <a:lt2>
        <a:srgbClr val="F0E9E4"/>
      </a:lt2>
      <a:accent1>
        <a:srgbClr val="777877"/>
      </a:accent1>
      <a:accent2>
        <a:srgbClr val="008791"/>
      </a:accent2>
      <a:accent3>
        <a:srgbClr val="66B042"/>
      </a:accent3>
      <a:accent4>
        <a:srgbClr val="421455"/>
      </a:accent4>
      <a:accent5>
        <a:srgbClr val="C0004D"/>
      </a:accent5>
      <a:accent6>
        <a:srgbClr val="EEA420"/>
      </a:accent6>
      <a:hlink>
        <a:srgbClr val="777877"/>
      </a:hlink>
      <a:folHlink>
        <a:srgbClr val="A5A6A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FedUni_16to9_1280x720_Template</Template>
  <TotalTime>0</TotalTime>
  <Words>514</Words>
  <Application>Microsoft Office PowerPoint</Application>
  <PresentationFormat>On-screen Show (16:9)</PresentationFormat>
  <Paragraphs>113</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Lucida Grande</vt:lpstr>
      <vt:lpstr>Times New Roman</vt:lpstr>
      <vt:lpstr>FedU Footer A</vt:lpstr>
      <vt:lpstr>FedU Footer B</vt:lpstr>
      <vt:lpstr>VET student employment outcomes during COVID-19 </vt:lpstr>
      <vt:lpstr>Student Outcome Survey</vt:lpstr>
      <vt:lpstr>Student Outcome Survey 2020</vt:lpstr>
      <vt:lpstr>SOS 2020 in context</vt:lpstr>
      <vt:lpstr>Methods used for this analysis; SOS 2020 only</vt:lpstr>
      <vt:lpstr>COVID related change in work hours </vt:lpstr>
      <vt:lpstr>COVID related change in work hours </vt:lpstr>
      <vt:lpstr>COVID related change in work hours </vt:lpstr>
      <vt:lpstr>COVID related loss of job (if job was lost) </vt:lpstr>
      <vt:lpstr>COVID related loss of job (if job was lost) </vt:lpstr>
      <vt:lpstr>COVID related loss of job (if job was lost) </vt:lpstr>
      <vt:lpstr>Methods used for this analysis; SOS 2019/2020</vt:lpstr>
      <vt:lpstr>Statistical model used to determine VET labour market outcomes </vt:lpstr>
      <vt:lpstr>Adjusted Labour market outcomes by training package</vt:lpstr>
      <vt:lpstr>Adjusted labour market outcomes for AQF graduates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2021-11-24T22:45:06Z</dcterms:created>
  <dcterms:modified xsi:type="dcterms:W3CDTF">2021-11-24T22:45:17Z</dcterms:modified>
</cp:coreProperties>
</file>