
<file path=[Content_Types].xml><?xml version="1.0" encoding="utf-8"?>
<Types xmlns="http://schemas.openxmlformats.org/package/2006/content-types">
  <Default Extension="0CD24AC0" ContentType="image/pn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69" r:id="rId6"/>
    <p:sldId id="270" r:id="rId7"/>
    <p:sldId id="283" r:id="rId8"/>
    <p:sldId id="265" r:id="rId9"/>
    <p:sldId id="268" r:id="rId10"/>
    <p:sldId id="267" r:id="rId11"/>
    <p:sldId id="266" r:id="rId12"/>
    <p:sldId id="257" r:id="rId13"/>
    <p:sldId id="263" r:id="rId14"/>
    <p:sldId id="261" r:id="rId15"/>
    <p:sldId id="284" r:id="rId16"/>
    <p:sldId id="264" r:id="rId17"/>
    <p:sldId id="262" r:id="rId18"/>
    <p:sldId id="260" r:id="rId19"/>
    <p:sldId id="258" r:id="rId20"/>
  </p:sldIdLst>
  <p:sldSz cx="12192000" cy="6858000"/>
  <p:notesSz cx="6807200" cy="99393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976EFF1-3819-475B-BD21-773E3E8416FD}" v="6" dt="2021-11-21T23:46:37.76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30" autoAdjust="0"/>
    <p:restoredTop sz="94660"/>
  </p:normalViewPr>
  <p:slideViewPr>
    <p:cSldViewPr snapToGrid="0">
      <p:cViewPr varScale="1">
        <p:scale>
          <a:sx n="87" d="100"/>
          <a:sy n="87" d="100"/>
        </p:scale>
        <p:origin x="403"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ary Workman" userId="34a3e058-7166-4be8-a005-e8a41c722d2f" providerId="ADAL" clId="{8976EFF1-3819-475B-BD21-773E3E8416FD}"/>
    <pc:docChg chg="custSel addSld delSld modSld">
      <pc:chgData name="Gary Workman" userId="34a3e058-7166-4be8-a005-e8a41c722d2f" providerId="ADAL" clId="{8976EFF1-3819-475B-BD21-773E3E8416FD}" dt="2021-11-22T21:26:12.769" v="152" actId="20577"/>
      <pc:docMkLst>
        <pc:docMk/>
      </pc:docMkLst>
      <pc:sldChg chg="modSp mod">
        <pc:chgData name="Gary Workman" userId="34a3e058-7166-4be8-a005-e8a41c722d2f" providerId="ADAL" clId="{8976EFF1-3819-475B-BD21-773E3E8416FD}" dt="2021-11-22T21:26:12.769" v="152" actId="20577"/>
        <pc:sldMkLst>
          <pc:docMk/>
          <pc:sldMk cId="1112360800" sldId="256"/>
        </pc:sldMkLst>
        <pc:spChg chg="mod">
          <ac:chgData name="Gary Workman" userId="34a3e058-7166-4be8-a005-e8a41c722d2f" providerId="ADAL" clId="{8976EFF1-3819-475B-BD21-773E3E8416FD}" dt="2021-11-22T21:26:12.769" v="152" actId="20577"/>
          <ac:spMkLst>
            <pc:docMk/>
            <pc:sldMk cId="1112360800" sldId="256"/>
            <ac:spMk id="9" creationId="{9F0DB47C-B32E-42EE-8836-76AB0A273EFA}"/>
          </ac:spMkLst>
        </pc:spChg>
      </pc:sldChg>
      <pc:sldChg chg="modSp mod">
        <pc:chgData name="Gary Workman" userId="34a3e058-7166-4be8-a005-e8a41c722d2f" providerId="ADAL" clId="{8976EFF1-3819-475B-BD21-773E3E8416FD}" dt="2021-11-21T23:48:12.273" v="146" actId="113"/>
        <pc:sldMkLst>
          <pc:docMk/>
          <pc:sldMk cId="3837102114" sldId="257"/>
        </pc:sldMkLst>
        <pc:spChg chg="mod">
          <ac:chgData name="Gary Workman" userId="34a3e058-7166-4be8-a005-e8a41c722d2f" providerId="ADAL" clId="{8976EFF1-3819-475B-BD21-773E3E8416FD}" dt="2021-11-21T23:48:12.273" v="146" actId="113"/>
          <ac:spMkLst>
            <pc:docMk/>
            <pc:sldMk cId="3837102114" sldId="257"/>
            <ac:spMk id="6" creationId="{959A4739-81F1-4486-837C-0A7C5510EF3F}"/>
          </ac:spMkLst>
        </pc:spChg>
      </pc:sldChg>
      <pc:sldChg chg="modSp mod">
        <pc:chgData name="Gary Workman" userId="34a3e058-7166-4be8-a005-e8a41c722d2f" providerId="ADAL" clId="{8976EFF1-3819-475B-BD21-773E3E8416FD}" dt="2021-11-21T23:48:46.093" v="149" actId="1076"/>
        <pc:sldMkLst>
          <pc:docMk/>
          <pc:sldMk cId="2324475357" sldId="258"/>
        </pc:sldMkLst>
        <pc:picChg chg="mod">
          <ac:chgData name="Gary Workman" userId="34a3e058-7166-4be8-a005-e8a41c722d2f" providerId="ADAL" clId="{8976EFF1-3819-475B-BD21-773E3E8416FD}" dt="2021-11-21T23:48:46.093" v="149" actId="1076"/>
          <ac:picMkLst>
            <pc:docMk/>
            <pc:sldMk cId="2324475357" sldId="258"/>
            <ac:picMk id="6" creationId="{54F5581B-47C6-4C33-A528-3B810584DF4B}"/>
          </ac:picMkLst>
        </pc:picChg>
      </pc:sldChg>
      <pc:sldChg chg="del">
        <pc:chgData name="Gary Workman" userId="34a3e058-7166-4be8-a005-e8a41c722d2f" providerId="ADAL" clId="{8976EFF1-3819-475B-BD21-773E3E8416FD}" dt="2021-11-21T23:46:06.773" v="109" actId="47"/>
        <pc:sldMkLst>
          <pc:docMk/>
          <pc:sldMk cId="3955038247" sldId="259"/>
        </pc:sldMkLst>
      </pc:sldChg>
      <pc:sldChg chg="modSp mod">
        <pc:chgData name="Gary Workman" userId="34a3e058-7166-4be8-a005-e8a41c722d2f" providerId="ADAL" clId="{8976EFF1-3819-475B-BD21-773E3E8416FD}" dt="2021-11-21T23:48:32.556" v="147" actId="20577"/>
        <pc:sldMkLst>
          <pc:docMk/>
          <pc:sldMk cId="1424165276" sldId="260"/>
        </pc:sldMkLst>
        <pc:spChg chg="mod">
          <ac:chgData name="Gary Workman" userId="34a3e058-7166-4be8-a005-e8a41c722d2f" providerId="ADAL" clId="{8976EFF1-3819-475B-BD21-773E3E8416FD}" dt="2021-11-21T23:48:32.556" v="147" actId="20577"/>
          <ac:spMkLst>
            <pc:docMk/>
            <pc:sldMk cId="1424165276" sldId="260"/>
            <ac:spMk id="4" creationId="{EF743A2A-086B-4397-952B-85E6AF77B55A}"/>
          </ac:spMkLst>
        </pc:spChg>
      </pc:sldChg>
      <pc:sldChg chg="addSp delSp modSp mod">
        <pc:chgData name="Gary Workman" userId="34a3e058-7166-4be8-a005-e8a41c722d2f" providerId="ADAL" clId="{8976EFF1-3819-475B-BD21-773E3E8416FD}" dt="2021-11-21T23:46:52.084" v="118" actId="1076"/>
        <pc:sldMkLst>
          <pc:docMk/>
          <pc:sldMk cId="1200961295" sldId="261"/>
        </pc:sldMkLst>
        <pc:spChg chg="add mod">
          <ac:chgData name="Gary Workman" userId="34a3e058-7166-4be8-a005-e8a41c722d2f" providerId="ADAL" clId="{8976EFF1-3819-475B-BD21-773E3E8416FD}" dt="2021-11-21T23:46:45.156" v="116" actId="1076"/>
          <ac:spMkLst>
            <pc:docMk/>
            <pc:sldMk cId="1200961295" sldId="261"/>
            <ac:spMk id="4" creationId="{8063A13E-71E4-40D1-B9D2-79C586E8212E}"/>
          </ac:spMkLst>
        </pc:spChg>
        <pc:spChg chg="del">
          <ac:chgData name="Gary Workman" userId="34a3e058-7166-4be8-a005-e8a41c722d2f" providerId="ADAL" clId="{8976EFF1-3819-475B-BD21-773E3E8416FD}" dt="2021-11-21T23:40:57.160" v="71" actId="478"/>
          <ac:spMkLst>
            <pc:docMk/>
            <pc:sldMk cId="1200961295" sldId="261"/>
            <ac:spMk id="6" creationId="{959A4739-81F1-4486-837C-0A7C5510EF3F}"/>
          </ac:spMkLst>
        </pc:spChg>
        <pc:spChg chg="add mod">
          <ac:chgData name="Gary Workman" userId="34a3e058-7166-4be8-a005-e8a41c722d2f" providerId="ADAL" clId="{8976EFF1-3819-475B-BD21-773E3E8416FD}" dt="2021-11-21T23:46:52.084" v="118" actId="1076"/>
          <ac:spMkLst>
            <pc:docMk/>
            <pc:sldMk cId="1200961295" sldId="261"/>
            <ac:spMk id="7" creationId="{C1031194-6A0D-4907-8E29-989634230B9B}"/>
          </ac:spMkLst>
        </pc:spChg>
        <pc:picChg chg="add mod">
          <ac:chgData name="Gary Workman" userId="34a3e058-7166-4be8-a005-e8a41c722d2f" providerId="ADAL" clId="{8976EFF1-3819-475B-BD21-773E3E8416FD}" dt="2021-11-21T23:46:48.372" v="117" actId="14100"/>
          <ac:picMkLst>
            <pc:docMk/>
            <pc:sldMk cId="1200961295" sldId="261"/>
            <ac:picMk id="8" creationId="{D65DDE59-452D-43F2-A009-4187FF13E170}"/>
          </ac:picMkLst>
        </pc:picChg>
      </pc:sldChg>
      <pc:sldChg chg="addSp modSp mod">
        <pc:chgData name="Gary Workman" userId="34a3e058-7166-4be8-a005-e8a41c722d2f" providerId="ADAL" clId="{8976EFF1-3819-475B-BD21-773E3E8416FD}" dt="2021-10-20T22:55:46.001" v="25" actId="14100"/>
        <pc:sldMkLst>
          <pc:docMk/>
          <pc:sldMk cId="646520498" sldId="267"/>
        </pc:sldMkLst>
        <pc:spChg chg="mod">
          <ac:chgData name="Gary Workman" userId="34a3e058-7166-4be8-a005-e8a41c722d2f" providerId="ADAL" clId="{8976EFF1-3819-475B-BD21-773E3E8416FD}" dt="2021-10-20T22:55:17.614" v="14" actId="1076"/>
          <ac:spMkLst>
            <pc:docMk/>
            <pc:sldMk cId="646520498" sldId="267"/>
            <ac:spMk id="5" creationId="{19971F95-3ADD-4D6A-9B8D-0DEF46D5EED1}"/>
          </ac:spMkLst>
        </pc:spChg>
        <pc:picChg chg="mod">
          <ac:chgData name="Gary Workman" userId="34a3e058-7166-4be8-a005-e8a41c722d2f" providerId="ADAL" clId="{8976EFF1-3819-475B-BD21-773E3E8416FD}" dt="2021-10-20T22:55:46.001" v="25" actId="14100"/>
          <ac:picMkLst>
            <pc:docMk/>
            <pc:sldMk cId="646520498" sldId="267"/>
            <ac:picMk id="2" creationId="{DA7C4F87-3AA4-4B51-B34A-8B107F5A19FB}"/>
          </ac:picMkLst>
        </pc:picChg>
        <pc:picChg chg="add mod">
          <ac:chgData name="Gary Workman" userId="34a3e058-7166-4be8-a005-e8a41c722d2f" providerId="ADAL" clId="{8976EFF1-3819-475B-BD21-773E3E8416FD}" dt="2021-10-20T22:55:41.327" v="23" actId="1076"/>
          <ac:picMkLst>
            <pc:docMk/>
            <pc:sldMk cId="646520498" sldId="267"/>
            <ac:picMk id="6" creationId="{53D48C2A-ABB4-46F7-B34F-F988A02334E9}"/>
          </ac:picMkLst>
        </pc:picChg>
        <pc:picChg chg="add mod">
          <ac:chgData name="Gary Workman" userId="34a3e058-7166-4be8-a005-e8a41c722d2f" providerId="ADAL" clId="{8976EFF1-3819-475B-BD21-773E3E8416FD}" dt="2021-10-20T22:55:38.464" v="22" actId="1076"/>
          <ac:picMkLst>
            <pc:docMk/>
            <pc:sldMk cId="646520498" sldId="267"/>
            <ac:picMk id="8" creationId="{0DEE0DC9-8181-4BEF-A598-8FD52B15508F}"/>
          </ac:picMkLst>
        </pc:picChg>
      </pc:sldChg>
      <pc:sldChg chg="modSp mod">
        <pc:chgData name="Gary Workman" userId="34a3e058-7166-4be8-a005-e8a41c722d2f" providerId="ADAL" clId="{8976EFF1-3819-475B-BD21-773E3E8416FD}" dt="2021-10-25T01:03:57.826" v="53"/>
        <pc:sldMkLst>
          <pc:docMk/>
          <pc:sldMk cId="376834302" sldId="268"/>
        </pc:sldMkLst>
        <pc:spChg chg="mod">
          <ac:chgData name="Gary Workman" userId="34a3e058-7166-4be8-a005-e8a41c722d2f" providerId="ADAL" clId="{8976EFF1-3819-475B-BD21-773E3E8416FD}" dt="2021-10-25T01:03:57.826" v="53"/>
          <ac:spMkLst>
            <pc:docMk/>
            <pc:sldMk cId="376834302" sldId="268"/>
            <ac:spMk id="3" creationId="{987A7125-2884-4365-82A8-24DEC74059CD}"/>
          </ac:spMkLst>
        </pc:spChg>
      </pc:sldChg>
      <pc:sldChg chg="add">
        <pc:chgData name="Gary Workman" userId="34a3e058-7166-4be8-a005-e8a41c722d2f" providerId="ADAL" clId="{8976EFF1-3819-475B-BD21-773E3E8416FD}" dt="2021-11-16T04:27:59.147" v="54"/>
        <pc:sldMkLst>
          <pc:docMk/>
          <pc:sldMk cId="1099493578" sldId="270"/>
        </pc:sldMkLst>
      </pc:sldChg>
      <pc:sldChg chg="addSp modSp add mod">
        <pc:chgData name="Gary Workman" userId="34a3e058-7166-4be8-a005-e8a41c722d2f" providerId="ADAL" clId="{8976EFF1-3819-475B-BD21-773E3E8416FD}" dt="2021-11-16T04:30:47.036" v="70" actId="1076"/>
        <pc:sldMkLst>
          <pc:docMk/>
          <pc:sldMk cId="704450992" sldId="283"/>
        </pc:sldMkLst>
        <pc:picChg chg="add mod">
          <ac:chgData name="Gary Workman" userId="34a3e058-7166-4be8-a005-e8a41c722d2f" providerId="ADAL" clId="{8976EFF1-3819-475B-BD21-773E3E8416FD}" dt="2021-11-16T04:30:44.374" v="69" actId="1076"/>
          <ac:picMkLst>
            <pc:docMk/>
            <pc:sldMk cId="704450992" sldId="283"/>
            <ac:picMk id="2" creationId="{60DF7F56-D2F1-4204-8D41-7F1E23350EA1}"/>
          </ac:picMkLst>
        </pc:picChg>
        <pc:picChg chg="mod">
          <ac:chgData name="Gary Workman" userId="34a3e058-7166-4be8-a005-e8a41c722d2f" providerId="ADAL" clId="{8976EFF1-3819-475B-BD21-773E3E8416FD}" dt="2021-11-16T04:29:29.890" v="62" actId="1035"/>
          <ac:picMkLst>
            <pc:docMk/>
            <pc:sldMk cId="704450992" sldId="283"/>
            <ac:picMk id="3" creationId="{F658A3E0-473A-4EC6-8710-3F6521C59F53}"/>
          </ac:picMkLst>
        </pc:picChg>
        <pc:picChg chg="mod">
          <ac:chgData name="Gary Workman" userId="34a3e058-7166-4be8-a005-e8a41c722d2f" providerId="ADAL" clId="{8976EFF1-3819-475B-BD21-773E3E8416FD}" dt="2021-11-16T04:29:35.974" v="64" actId="1076"/>
          <ac:picMkLst>
            <pc:docMk/>
            <pc:sldMk cId="704450992" sldId="283"/>
            <ac:picMk id="4" creationId="{649EBE2B-7345-477C-B33B-3490A4DEAF26}"/>
          </ac:picMkLst>
        </pc:picChg>
        <pc:picChg chg="mod">
          <ac:chgData name="Gary Workman" userId="34a3e058-7166-4be8-a005-e8a41c722d2f" providerId="ADAL" clId="{8976EFF1-3819-475B-BD21-773E3E8416FD}" dt="2021-11-16T04:29:23.331" v="55" actId="1076"/>
          <ac:picMkLst>
            <pc:docMk/>
            <pc:sldMk cId="704450992" sldId="283"/>
            <ac:picMk id="5" creationId="{BD326662-9CBD-4D17-AEC8-4C496D019417}"/>
          </ac:picMkLst>
        </pc:picChg>
        <pc:picChg chg="mod">
          <ac:chgData name="Gary Workman" userId="34a3e058-7166-4be8-a005-e8a41c722d2f" providerId="ADAL" clId="{8976EFF1-3819-475B-BD21-773E3E8416FD}" dt="2021-11-16T04:30:47.036" v="70" actId="1076"/>
          <ac:picMkLst>
            <pc:docMk/>
            <pc:sldMk cId="704450992" sldId="283"/>
            <ac:picMk id="7" creationId="{C5BAA16F-6ADB-4BFA-BC35-2F29EC312B02}"/>
          </ac:picMkLst>
        </pc:picChg>
      </pc:sldChg>
      <pc:sldChg chg="addSp modSp add mod">
        <pc:chgData name="Gary Workman" userId="34a3e058-7166-4be8-a005-e8a41c722d2f" providerId="ADAL" clId="{8976EFF1-3819-475B-BD21-773E3E8416FD}" dt="2021-11-21T23:46:19.701" v="112" actId="1076"/>
        <pc:sldMkLst>
          <pc:docMk/>
          <pc:sldMk cId="3034960395" sldId="284"/>
        </pc:sldMkLst>
        <pc:spChg chg="mod">
          <ac:chgData name="Gary Workman" userId="34a3e058-7166-4be8-a005-e8a41c722d2f" providerId="ADAL" clId="{8976EFF1-3819-475B-BD21-773E3E8416FD}" dt="2021-11-21T23:46:16.724" v="111" actId="1076"/>
          <ac:spMkLst>
            <pc:docMk/>
            <pc:sldMk cId="3034960395" sldId="284"/>
            <ac:spMk id="4" creationId="{8063A13E-71E4-40D1-B9D2-79C586E8212E}"/>
          </ac:spMkLst>
        </pc:spChg>
        <pc:spChg chg="mod">
          <ac:chgData name="Gary Workman" userId="34a3e058-7166-4be8-a005-e8a41c722d2f" providerId="ADAL" clId="{8976EFF1-3819-475B-BD21-773E3E8416FD}" dt="2021-11-21T23:46:14.564" v="110" actId="1076"/>
          <ac:spMkLst>
            <pc:docMk/>
            <pc:sldMk cId="3034960395" sldId="284"/>
            <ac:spMk id="7" creationId="{C1031194-6A0D-4907-8E29-989634230B9B}"/>
          </ac:spMkLst>
        </pc:spChg>
        <pc:picChg chg="add mod">
          <ac:chgData name="Gary Workman" userId="34a3e058-7166-4be8-a005-e8a41c722d2f" providerId="ADAL" clId="{8976EFF1-3819-475B-BD21-773E3E8416FD}" dt="2021-11-21T23:46:19.701" v="112" actId="1076"/>
          <ac:picMkLst>
            <pc:docMk/>
            <pc:sldMk cId="3034960395" sldId="284"/>
            <ac:picMk id="5" creationId="{B0CE8A64-9B9F-41B6-89DD-F6F2A2227515}"/>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00713E-2199-4EAC-8C54-4FF7216B0C5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F0816481-FD27-44B7-8D25-B1A4B64FFE7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C483F75A-C826-4B86-82E4-A6C57C88DABE}"/>
              </a:ext>
            </a:extLst>
          </p:cNvPr>
          <p:cNvSpPr>
            <a:spLocks noGrp="1"/>
          </p:cNvSpPr>
          <p:nvPr>
            <p:ph type="dt" sz="half" idx="10"/>
          </p:nvPr>
        </p:nvSpPr>
        <p:spPr/>
        <p:txBody>
          <a:bodyPr/>
          <a:lstStyle/>
          <a:p>
            <a:fld id="{F4CDF515-EF98-4D8B-9803-D1F65D234E5D}" type="datetimeFigureOut">
              <a:rPr lang="en-AU" smtClean="0"/>
              <a:t>23/11/2021</a:t>
            </a:fld>
            <a:endParaRPr lang="en-AU"/>
          </a:p>
        </p:txBody>
      </p:sp>
      <p:sp>
        <p:nvSpPr>
          <p:cNvPr id="5" name="Footer Placeholder 4">
            <a:extLst>
              <a:ext uri="{FF2B5EF4-FFF2-40B4-BE49-F238E27FC236}">
                <a16:creationId xmlns:a16="http://schemas.microsoft.com/office/drawing/2014/main" id="{847AE749-2F8F-4D0D-89D8-75E14541AF7F}"/>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2CEB13C1-1FF8-4C68-B82A-AD155E7B2FF2}"/>
              </a:ext>
            </a:extLst>
          </p:cNvPr>
          <p:cNvSpPr>
            <a:spLocks noGrp="1"/>
          </p:cNvSpPr>
          <p:nvPr>
            <p:ph type="sldNum" sz="quarter" idx="12"/>
          </p:nvPr>
        </p:nvSpPr>
        <p:spPr/>
        <p:txBody>
          <a:bodyPr/>
          <a:lstStyle/>
          <a:p>
            <a:fld id="{F0F4AE2E-1CC5-41A2-AF81-3FA124AF64A0}" type="slidenum">
              <a:rPr lang="en-AU" smtClean="0"/>
              <a:t>‹#›</a:t>
            </a:fld>
            <a:endParaRPr lang="en-AU"/>
          </a:p>
        </p:txBody>
      </p:sp>
    </p:spTree>
    <p:extLst>
      <p:ext uri="{BB962C8B-B14F-4D97-AF65-F5344CB8AC3E}">
        <p14:creationId xmlns:p14="http://schemas.microsoft.com/office/powerpoint/2010/main" val="22619530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22EB96-0DAD-4285-8523-DA3450B98C72}"/>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5204576B-3145-4FEA-90C1-5050B74D6A2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DB00C573-4E56-41A2-8A1A-62765564E4E6}"/>
              </a:ext>
            </a:extLst>
          </p:cNvPr>
          <p:cNvSpPr>
            <a:spLocks noGrp="1"/>
          </p:cNvSpPr>
          <p:nvPr>
            <p:ph type="dt" sz="half" idx="10"/>
          </p:nvPr>
        </p:nvSpPr>
        <p:spPr/>
        <p:txBody>
          <a:bodyPr/>
          <a:lstStyle/>
          <a:p>
            <a:fld id="{F4CDF515-EF98-4D8B-9803-D1F65D234E5D}" type="datetimeFigureOut">
              <a:rPr lang="en-AU" smtClean="0"/>
              <a:t>23/11/2021</a:t>
            </a:fld>
            <a:endParaRPr lang="en-AU"/>
          </a:p>
        </p:txBody>
      </p:sp>
      <p:sp>
        <p:nvSpPr>
          <p:cNvPr id="5" name="Footer Placeholder 4">
            <a:extLst>
              <a:ext uri="{FF2B5EF4-FFF2-40B4-BE49-F238E27FC236}">
                <a16:creationId xmlns:a16="http://schemas.microsoft.com/office/drawing/2014/main" id="{9D7FB358-2CFF-47D0-BC22-2B773BC897DC}"/>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70BFE150-38A7-4B3E-9B9C-3EFBE33A76B5}"/>
              </a:ext>
            </a:extLst>
          </p:cNvPr>
          <p:cNvSpPr>
            <a:spLocks noGrp="1"/>
          </p:cNvSpPr>
          <p:nvPr>
            <p:ph type="sldNum" sz="quarter" idx="12"/>
          </p:nvPr>
        </p:nvSpPr>
        <p:spPr/>
        <p:txBody>
          <a:bodyPr/>
          <a:lstStyle/>
          <a:p>
            <a:fld id="{F0F4AE2E-1CC5-41A2-AF81-3FA124AF64A0}" type="slidenum">
              <a:rPr lang="en-AU" smtClean="0"/>
              <a:t>‹#›</a:t>
            </a:fld>
            <a:endParaRPr lang="en-AU"/>
          </a:p>
        </p:txBody>
      </p:sp>
    </p:spTree>
    <p:extLst>
      <p:ext uri="{BB962C8B-B14F-4D97-AF65-F5344CB8AC3E}">
        <p14:creationId xmlns:p14="http://schemas.microsoft.com/office/powerpoint/2010/main" val="26974452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3E7E6F8-D79B-4388-A505-DD751A31DF1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37A13F56-4F01-4AEF-8507-2723A7FCAF9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20C91C2B-6D6D-4E05-9B54-CDAB174B1AAE}"/>
              </a:ext>
            </a:extLst>
          </p:cNvPr>
          <p:cNvSpPr>
            <a:spLocks noGrp="1"/>
          </p:cNvSpPr>
          <p:nvPr>
            <p:ph type="dt" sz="half" idx="10"/>
          </p:nvPr>
        </p:nvSpPr>
        <p:spPr/>
        <p:txBody>
          <a:bodyPr/>
          <a:lstStyle/>
          <a:p>
            <a:fld id="{F4CDF515-EF98-4D8B-9803-D1F65D234E5D}" type="datetimeFigureOut">
              <a:rPr lang="en-AU" smtClean="0"/>
              <a:t>23/11/2021</a:t>
            </a:fld>
            <a:endParaRPr lang="en-AU"/>
          </a:p>
        </p:txBody>
      </p:sp>
      <p:sp>
        <p:nvSpPr>
          <p:cNvPr id="5" name="Footer Placeholder 4">
            <a:extLst>
              <a:ext uri="{FF2B5EF4-FFF2-40B4-BE49-F238E27FC236}">
                <a16:creationId xmlns:a16="http://schemas.microsoft.com/office/drawing/2014/main" id="{F99FAC8F-4347-49E2-A84E-DD415069167D}"/>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AB5026D2-B3DD-4465-8E7D-7BDE0F93D1A0}"/>
              </a:ext>
            </a:extLst>
          </p:cNvPr>
          <p:cNvSpPr>
            <a:spLocks noGrp="1"/>
          </p:cNvSpPr>
          <p:nvPr>
            <p:ph type="sldNum" sz="quarter" idx="12"/>
          </p:nvPr>
        </p:nvSpPr>
        <p:spPr/>
        <p:txBody>
          <a:bodyPr/>
          <a:lstStyle/>
          <a:p>
            <a:fld id="{F0F4AE2E-1CC5-41A2-AF81-3FA124AF64A0}" type="slidenum">
              <a:rPr lang="en-AU" smtClean="0"/>
              <a:t>‹#›</a:t>
            </a:fld>
            <a:endParaRPr lang="en-AU"/>
          </a:p>
        </p:txBody>
      </p:sp>
    </p:spTree>
    <p:extLst>
      <p:ext uri="{BB962C8B-B14F-4D97-AF65-F5344CB8AC3E}">
        <p14:creationId xmlns:p14="http://schemas.microsoft.com/office/powerpoint/2010/main" val="40118710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7B973F-1149-4A02-B686-5845808E08D4}"/>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4299BD1E-8B24-4F25-AA66-B6A1A43CB45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EBBAD1E9-167E-4CB4-95B2-F327F12A6FB9}"/>
              </a:ext>
            </a:extLst>
          </p:cNvPr>
          <p:cNvSpPr>
            <a:spLocks noGrp="1"/>
          </p:cNvSpPr>
          <p:nvPr>
            <p:ph type="dt" sz="half" idx="10"/>
          </p:nvPr>
        </p:nvSpPr>
        <p:spPr/>
        <p:txBody>
          <a:bodyPr/>
          <a:lstStyle/>
          <a:p>
            <a:fld id="{F4CDF515-EF98-4D8B-9803-D1F65D234E5D}" type="datetimeFigureOut">
              <a:rPr lang="en-AU" smtClean="0"/>
              <a:t>23/11/2021</a:t>
            </a:fld>
            <a:endParaRPr lang="en-AU"/>
          </a:p>
        </p:txBody>
      </p:sp>
      <p:sp>
        <p:nvSpPr>
          <p:cNvPr id="5" name="Footer Placeholder 4">
            <a:extLst>
              <a:ext uri="{FF2B5EF4-FFF2-40B4-BE49-F238E27FC236}">
                <a16:creationId xmlns:a16="http://schemas.microsoft.com/office/drawing/2014/main" id="{07533832-D4C5-40F5-AE06-16DC8DA723CD}"/>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4A9B9A2F-6A0C-4BC6-9D12-4C753251360F}"/>
              </a:ext>
            </a:extLst>
          </p:cNvPr>
          <p:cNvSpPr>
            <a:spLocks noGrp="1"/>
          </p:cNvSpPr>
          <p:nvPr>
            <p:ph type="sldNum" sz="quarter" idx="12"/>
          </p:nvPr>
        </p:nvSpPr>
        <p:spPr/>
        <p:txBody>
          <a:bodyPr/>
          <a:lstStyle/>
          <a:p>
            <a:fld id="{F0F4AE2E-1CC5-41A2-AF81-3FA124AF64A0}" type="slidenum">
              <a:rPr lang="en-AU" smtClean="0"/>
              <a:t>‹#›</a:t>
            </a:fld>
            <a:endParaRPr lang="en-AU"/>
          </a:p>
        </p:txBody>
      </p:sp>
    </p:spTree>
    <p:extLst>
      <p:ext uri="{BB962C8B-B14F-4D97-AF65-F5344CB8AC3E}">
        <p14:creationId xmlns:p14="http://schemas.microsoft.com/office/powerpoint/2010/main" val="36013631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B1587E-3D64-41EA-AF4B-4FAA1C1201C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F735764D-F42E-4BB9-B93D-6C69E0688CA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76F5D3C-F1DE-4E67-B544-1902552B57EA}"/>
              </a:ext>
            </a:extLst>
          </p:cNvPr>
          <p:cNvSpPr>
            <a:spLocks noGrp="1"/>
          </p:cNvSpPr>
          <p:nvPr>
            <p:ph type="dt" sz="half" idx="10"/>
          </p:nvPr>
        </p:nvSpPr>
        <p:spPr/>
        <p:txBody>
          <a:bodyPr/>
          <a:lstStyle/>
          <a:p>
            <a:fld id="{F4CDF515-EF98-4D8B-9803-D1F65D234E5D}" type="datetimeFigureOut">
              <a:rPr lang="en-AU" smtClean="0"/>
              <a:t>23/11/2021</a:t>
            </a:fld>
            <a:endParaRPr lang="en-AU"/>
          </a:p>
        </p:txBody>
      </p:sp>
      <p:sp>
        <p:nvSpPr>
          <p:cNvPr id="5" name="Footer Placeholder 4">
            <a:extLst>
              <a:ext uri="{FF2B5EF4-FFF2-40B4-BE49-F238E27FC236}">
                <a16:creationId xmlns:a16="http://schemas.microsoft.com/office/drawing/2014/main" id="{364BC140-B05F-45BE-8237-04570C30E97C}"/>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9E07CFD6-54F4-4642-83E2-E4475C43DA3F}"/>
              </a:ext>
            </a:extLst>
          </p:cNvPr>
          <p:cNvSpPr>
            <a:spLocks noGrp="1"/>
          </p:cNvSpPr>
          <p:nvPr>
            <p:ph type="sldNum" sz="quarter" idx="12"/>
          </p:nvPr>
        </p:nvSpPr>
        <p:spPr/>
        <p:txBody>
          <a:bodyPr/>
          <a:lstStyle/>
          <a:p>
            <a:fld id="{F0F4AE2E-1CC5-41A2-AF81-3FA124AF64A0}" type="slidenum">
              <a:rPr lang="en-AU" smtClean="0"/>
              <a:t>‹#›</a:t>
            </a:fld>
            <a:endParaRPr lang="en-AU"/>
          </a:p>
        </p:txBody>
      </p:sp>
    </p:spTree>
    <p:extLst>
      <p:ext uri="{BB962C8B-B14F-4D97-AF65-F5344CB8AC3E}">
        <p14:creationId xmlns:p14="http://schemas.microsoft.com/office/powerpoint/2010/main" val="24467276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97D80C-6548-4250-A92A-05DD893337D9}"/>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F17E3481-3E3E-487C-A2B7-A82EB78DE1C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1F793D36-28BA-4234-A707-5C07CE50841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03AB18EE-D19D-46D8-8EC3-CD3B53A2E1CA}"/>
              </a:ext>
            </a:extLst>
          </p:cNvPr>
          <p:cNvSpPr>
            <a:spLocks noGrp="1"/>
          </p:cNvSpPr>
          <p:nvPr>
            <p:ph type="dt" sz="half" idx="10"/>
          </p:nvPr>
        </p:nvSpPr>
        <p:spPr/>
        <p:txBody>
          <a:bodyPr/>
          <a:lstStyle/>
          <a:p>
            <a:fld id="{F4CDF515-EF98-4D8B-9803-D1F65D234E5D}" type="datetimeFigureOut">
              <a:rPr lang="en-AU" smtClean="0"/>
              <a:t>23/11/2021</a:t>
            </a:fld>
            <a:endParaRPr lang="en-AU"/>
          </a:p>
        </p:txBody>
      </p:sp>
      <p:sp>
        <p:nvSpPr>
          <p:cNvPr id="6" name="Footer Placeholder 5">
            <a:extLst>
              <a:ext uri="{FF2B5EF4-FFF2-40B4-BE49-F238E27FC236}">
                <a16:creationId xmlns:a16="http://schemas.microsoft.com/office/drawing/2014/main" id="{BC486122-FD8B-4B94-B885-15C0DE8DC1A4}"/>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7B34EEB5-A8FD-4491-8D63-957FF4F4FD06}"/>
              </a:ext>
            </a:extLst>
          </p:cNvPr>
          <p:cNvSpPr>
            <a:spLocks noGrp="1"/>
          </p:cNvSpPr>
          <p:nvPr>
            <p:ph type="sldNum" sz="quarter" idx="12"/>
          </p:nvPr>
        </p:nvSpPr>
        <p:spPr/>
        <p:txBody>
          <a:bodyPr/>
          <a:lstStyle/>
          <a:p>
            <a:fld id="{F0F4AE2E-1CC5-41A2-AF81-3FA124AF64A0}" type="slidenum">
              <a:rPr lang="en-AU" smtClean="0"/>
              <a:t>‹#›</a:t>
            </a:fld>
            <a:endParaRPr lang="en-AU"/>
          </a:p>
        </p:txBody>
      </p:sp>
    </p:spTree>
    <p:extLst>
      <p:ext uri="{BB962C8B-B14F-4D97-AF65-F5344CB8AC3E}">
        <p14:creationId xmlns:p14="http://schemas.microsoft.com/office/powerpoint/2010/main" val="7050302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E7E8D5-F43B-4BC1-8F5D-DDA2578A5C83}"/>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83DCFE8C-093B-44E6-B4E0-1BD1D34A287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EA3497D-FD8E-4679-B5C0-458A28D6B47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A4D55B3B-E9EE-4278-BFC9-A76E70BC873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BA3F74C-64A2-4DEB-AB69-6C7C6DBFCE2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8B5CB785-57B0-4B22-ACE1-2912C9AD17B3}"/>
              </a:ext>
            </a:extLst>
          </p:cNvPr>
          <p:cNvSpPr>
            <a:spLocks noGrp="1"/>
          </p:cNvSpPr>
          <p:nvPr>
            <p:ph type="dt" sz="half" idx="10"/>
          </p:nvPr>
        </p:nvSpPr>
        <p:spPr/>
        <p:txBody>
          <a:bodyPr/>
          <a:lstStyle/>
          <a:p>
            <a:fld id="{F4CDF515-EF98-4D8B-9803-D1F65D234E5D}" type="datetimeFigureOut">
              <a:rPr lang="en-AU" smtClean="0"/>
              <a:t>23/11/2021</a:t>
            </a:fld>
            <a:endParaRPr lang="en-AU"/>
          </a:p>
        </p:txBody>
      </p:sp>
      <p:sp>
        <p:nvSpPr>
          <p:cNvPr id="8" name="Footer Placeholder 7">
            <a:extLst>
              <a:ext uri="{FF2B5EF4-FFF2-40B4-BE49-F238E27FC236}">
                <a16:creationId xmlns:a16="http://schemas.microsoft.com/office/drawing/2014/main" id="{80E3E4D0-DD60-4356-B3FF-9AA438C96271}"/>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858CE4C7-154C-4727-A7F9-93C93D3E81D7}"/>
              </a:ext>
            </a:extLst>
          </p:cNvPr>
          <p:cNvSpPr>
            <a:spLocks noGrp="1"/>
          </p:cNvSpPr>
          <p:nvPr>
            <p:ph type="sldNum" sz="quarter" idx="12"/>
          </p:nvPr>
        </p:nvSpPr>
        <p:spPr/>
        <p:txBody>
          <a:bodyPr/>
          <a:lstStyle/>
          <a:p>
            <a:fld id="{F0F4AE2E-1CC5-41A2-AF81-3FA124AF64A0}" type="slidenum">
              <a:rPr lang="en-AU" smtClean="0"/>
              <a:t>‹#›</a:t>
            </a:fld>
            <a:endParaRPr lang="en-AU"/>
          </a:p>
        </p:txBody>
      </p:sp>
    </p:spTree>
    <p:extLst>
      <p:ext uri="{BB962C8B-B14F-4D97-AF65-F5344CB8AC3E}">
        <p14:creationId xmlns:p14="http://schemas.microsoft.com/office/powerpoint/2010/main" val="25143862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C31D93-C6C9-4BC6-BFE5-E604FD30BAE1}"/>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813B3569-8017-48F1-B012-FD27EEE05C7B}"/>
              </a:ext>
            </a:extLst>
          </p:cNvPr>
          <p:cNvSpPr>
            <a:spLocks noGrp="1"/>
          </p:cNvSpPr>
          <p:nvPr>
            <p:ph type="dt" sz="half" idx="10"/>
          </p:nvPr>
        </p:nvSpPr>
        <p:spPr/>
        <p:txBody>
          <a:bodyPr/>
          <a:lstStyle/>
          <a:p>
            <a:fld id="{F4CDF515-EF98-4D8B-9803-D1F65D234E5D}" type="datetimeFigureOut">
              <a:rPr lang="en-AU" smtClean="0"/>
              <a:t>23/11/2021</a:t>
            </a:fld>
            <a:endParaRPr lang="en-AU"/>
          </a:p>
        </p:txBody>
      </p:sp>
      <p:sp>
        <p:nvSpPr>
          <p:cNvPr id="4" name="Footer Placeholder 3">
            <a:extLst>
              <a:ext uri="{FF2B5EF4-FFF2-40B4-BE49-F238E27FC236}">
                <a16:creationId xmlns:a16="http://schemas.microsoft.com/office/drawing/2014/main" id="{DEB859DC-42FE-4912-9426-540BB371858F}"/>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606AE39C-EE87-4EBF-9D8A-78FFE5385C2E}"/>
              </a:ext>
            </a:extLst>
          </p:cNvPr>
          <p:cNvSpPr>
            <a:spLocks noGrp="1"/>
          </p:cNvSpPr>
          <p:nvPr>
            <p:ph type="sldNum" sz="quarter" idx="12"/>
          </p:nvPr>
        </p:nvSpPr>
        <p:spPr/>
        <p:txBody>
          <a:bodyPr/>
          <a:lstStyle/>
          <a:p>
            <a:fld id="{F0F4AE2E-1CC5-41A2-AF81-3FA124AF64A0}" type="slidenum">
              <a:rPr lang="en-AU" smtClean="0"/>
              <a:t>‹#›</a:t>
            </a:fld>
            <a:endParaRPr lang="en-AU"/>
          </a:p>
        </p:txBody>
      </p:sp>
    </p:spTree>
    <p:extLst>
      <p:ext uri="{BB962C8B-B14F-4D97-AF65-F5344CB8AC3E}">
        <p14:creationId xmlns:p14="http://schemas.microsoft.com/office/powerpoint/2010/main" val="1746468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5548874-2826-4C91-9215-B8A54B81F77D}"/>
              </a:ext>
            </a:extLst>
          </p:cNvPr>
          <p:cNvSpPr>
            <a:spLocks noGrp="1"/>
          </p:cNvSpPr>
          <p:nvPr>
            <p:ph type="dt" sz="half" idx="10"/>
          </p:nvPr>
        </p:nvSpPr>
        <p:spPr/>
        <p:txBody>
          <a:bodyPr/>
          <a:lstStyle/>
          <a:p>
            <a:fld id="{F4CDF515-EF98-4D8B-9803-D1F65D234E5D}" type="datetimeFigureOut">
              <a:rPr lang="en-AU" smtClean="0"/>
              <a:t>23/11/2021</a:t>
            </a:fld>
            <a:endParaRPr lang="en-AU"/>
          </a:p>
        </p:txBody>
      </p:sp>
      <p:sp>
        <p:nvSpPr>
          <p:cNvPr id="3" name="Footer Placeholder 2">
            <a:extLst>
              <a:ext uri="{FF2B5EF4-FFF2-40B4-BE49-F238E27FC236}">
                <a16:creationId xmlns:a16="http://schemas.microsoft.com/office/drawing/2014/main" id="{FFFE89EB-5F85-4AC0-AC72-0D804A67329A}"/>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6B4CFA9F-C446-4F56-97C9-F6DC7C960F92}"/>
              </a:ext>
            </a:extLst>
          </p:cNvPr>
          <p:cNvSpPr>
            <a:spLocks noGrp="1"/>
          </p:cNvSpPr>
          <p:nvPr>
            <p:ph type="sldNum" sz="quarter" idx="12"/>
          </p:nvPr>
        </p:nvSpPr>
        <p:spPr/>
        <p:txBody>
          <a:bodyPr/>
          <a:lstStyle/>
          <a:p>
            <a:fld id="{F0F4AE2E-1CC5-41A2-AF81-3FA124AF64A0}" type="slidenum">
              <a:rPr lang="en-AU" smtClean="0"/>
              <a:t>‹#›</a:t>
            </a:fld>
            <a:endParaRPr lang="en-AU"/>
          </a:p>
        </p:txBody>
      </p:sp>
    </p:spTree>
    <p:extLst>
      <p:ext uri="{BB962C8B-B14F-4D97-AF65-F5344CB8AC3E}">
        <p14:creationId xmlns:p14="http://schemas.microsoft.com/office/powerpoint/2010/main" val="24044911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2303A4-AF0C-4A58-A6BE-C31FE5A9D18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DDA20520-F969-46F8-A82C-EF076BB75B3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6C2563C9-30FB-4804-B20D-5BBB98F7246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6E3059B-7800-44BE-9871-5385EBEEBE66}"/>
              </a:ext>
            </a:extLst>
          </p:cNvPr>
          <p:cNvSpPr>
            <a:spLocks noGrp="1"/>
          </p:cNvSpPr>
          <p:nvPr>
            <p:ph type="dt" sz="half" idx="10"/>
          </p:nvPr>
        </p:nvSpPr>
        <p:spPr/>
        <p:txBody>
          <a:bodyPr/>
          <a:lstStyle/>
          <a:p>
            <a:fld id="{F4CDF515-EF98-4D8B-9803-D1F65D234E5D}" type="datetimeFigureOut">
              <a:rPr lang="en-AU" smtClean="0"/>
              <a:t>23/11/2021</a:t>
            </a:fld>
            <a:endParaRPr lang="en-AU"/>
          </a:p>
        </p:txBody>
      </p:sp>
      <p:sp>
        <p:nvSpPr>
          <p:cNvPr id="6" name="Footer Placeholder 5">
            <a:extLst>
              <a:ext uri="{FF2B5EF4-FFF2-40B4-BE49-F238E27FC236}">
                <a16:creationId xmlns:a16="http://schemas.microsoft.com/office/drawing/2014/main" id="{3C181F20-1416-44D9-AC02-F0B9D88D33A9}"/>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D1FE4A69-3367-4F38-884C-D67054AE57E2}"/>
              </a:ext>
            </a:extLst>
          </p:cNvPr>
          <p:cNvSpPr>
            <a:spLocks noGrp="1"/>
          </p:cNvSpPr>
          <p:nvPr>
            <p:ph type="sldNum" sz="quarter" idx="12"/>
          </p:nvPr>
        </p:nvSpPr>
        <p:spPr/>
        <p:txBody>
          <a:bodyPr/>
          <a:lstStyle/>
          <a:p>
            <a:fld id="{F0F4AE2E-1CC5-41A2-AF81-3FA124AF64A0}" type="slidenum">
              <a:rPr lang="en-AU" smtClean="0"/>
              <a:t>‹#›</a:t>
            </a:fld>
            <a:endParaRPr lang="en-AU"/>
          </a:p>
        </p:txBody>
      </p:sp>
    </p:spTree>
    <p:extLst>
      <p:ext uri="{BB962C8B-B14F-4D97-AF65-F5344CB8AC3E}">
        <p14:creationId xmlns:p14="http://schemas.microsoft.com/office/powerpoint/2010/main" val="3286257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395B5C-3EB7-4A62-B742-9FC0D3B5AE9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41C08940-1A6F-4C3C-92FB-23565B4A7C7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8B8F2A95-F478-4B19-B3D2-5E957CD6E10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71BBF14-74F0-467D-B74A-87A44BE152EE}"/>
              </a:ext>
            </a:extLst>
          </p:cNvPr>
          <p:cNvSpPr>
            <a:spLocks noGrp="1"/>
          </p:cNvSpPr>
          <p:nvPr>
            <p:ph type="dt" sz="half" idx="10"/>
          </p:nvPr>
        </p:nvSpPr>
        <p:spPr/>
        <p:txBody>
          <a:bodyPr/>
          <a:lstStyle/>
          <a:p>
            <a:fld id="{F4CDF515-EF98-4D8B-9803-D1F65D234E5D}" type="datetimeFigureOut">
              <a:rPr lang="en-AU" smtClean="0"/>
              <a:t>23/11/2021</a:t>
            </a:fld>
            <a:endParaRPr lang="en-AU"/>
          </a:p>
        </p:txBody>
      </p:sp>
      <p:sp>
        <p:nvSpPr>
          <p:cNvPr id="6" name="Footer Placeholder 5">
            <a:extLst>
              <a:ext uri="{FF2B5EF4-FFF2-40B4-BE49-F238E27FC236}">
                <a16:creationId xmlns:a16="http://schemas.microsoft.com/office/drawing/2014/main" id="{80F8C724-C8C8-433D-9F62-8DBDC19EDE04}"/>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50787E33-7FC0-4E0C-A862-829B3EC4B746}"/>
              </a:ext>
            </a:extLst>
          </p:cNvPr>
          <p:cNvSpPr>
            <a:spLocks noGrp="1"/>
          </p:cNvSpPr>
          <p:nvPr>
            <p:ph type="sldNum" sz="quarter" idx="12"/>
          </p:nvPr>
        </p:nvSpPr>
        <p:spPr/>
        <p:txBody>
          <a:bodyPr/>
          <a:lstStyle/>
          <a:p>
            <a:fld id="{F0F4AE2E-1CC5-41A2-AF81-3FA124AF64A0}" type="slidenum">
              <a:rPr lang="en-AU" smtClean="0"/>
              <a:t>‹#›</a:t>
            </a:fld>
            <a:endParaRPr lang="en-AU"/>
          </a:p>
        </p:txBody>
      </p:sp>
    </p:spTree>
    <p:extLst>
      <p:ext uri="{BB962C8B-B14F-4D97-AF65-F5344CB8AC3E}">
        <p14:creationId xmlns:p14="http://schemas.microsoft.com/office/powerpoint/2010/main" val="11706551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E811CF5-D50E-45C7-A7F1-8C070A4B8AD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A3A346AD-CC4C-44BA-A788-C4E79D538D6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69254D7F-C579-442C-A0E2-05A1441A79A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CDF515-EF98-4D8B-9803-D1F65D234E5D}" type="datetimeFigureOut">
              <a:rPr lang="en-AU" smtClean="0"/>
              <a:t>23/11/2021</a:t>
            </a:fld>
            <a:endParaRPr lang="en-AU"/>
          </a:p>
        </p:txBody>
      </p:sp>
      <p:sp>
        <p:nvSpPr>
          <p:cNvPr id="5" name="Footer Placeholder 4">
            <a:extLst>
              <a:ext uri="{FF2B5EF4-FFF2-40B4-BE49-F238E27FC236}">
                <a16:creationId xmlns:a16="http://schemas.microsoft.com/office/drawing/2014/main" id="{CA1C6AEB-9213-4342-A046-F7AD33A7F51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a:extLst>
              <a:ext uri="{FF2B5EF4-FFF2-40B4-BE49-F238E27FC236}">
                <a16:creationId xmlns:a16="http://schemas.microsoft.com/office/drawing/2014/main" id="{D852DBDC-6357-48FF-8119-2A1C819EAC3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F4AE2E-1CC5-41A2-AF81-3FA124AF64A0}" type="slidenum">
              <a:rPr lang="en-AU" smtClean="0"/>
              <a:t>‹#›</a:t>
            </a:fld>
            <a:endParaRPr lang="en-AU"/>
          </a:p>
        </p:txBody>
      </p:sp>
    </p:spTree>
    <p:extLst>
      <p:ext uri="{BB962C8B-B14F-4D97-AF65-F5344CB8AC3E}">
        <p14:creationId xmlns:p14="http://schemas.microsoft.com/office/powerpoint/2010/main" val="36149883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hyperlink" Target="mailto:gary@aen.org.au" TargetMode="External"/><Relationship Id="rId2" Type="http://schemas.openxmlformats.org/officeDocument/2006/relationships/image" Target="../media/image2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www.gan-australia.org/" TargetMode="External"/><Relationship Id="rId4" Type="http://schemas.openxmlformats.org/officeDocument/2006/relationships/hyperlink" Target="http://www.aen.org.au/"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6.png"/><Relationship Id="rId7"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hyperlink" Target="https://localjobsfirst.vic.gov.au/agency-guidance/major-project-skills-guarantee" TargetMode="Externa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0CD24AC0"/><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7C0BC4D-52A2-42B3-909B-C52D7B3A331B}"/>
              </a:ext>
            </a:extLst>
          </p:cNvPr>
          <p:cNvPicPr>
            <a:picLocks noChangeAspect="1"/>
          </p:cNvPicPr>
          <p:nvPr/>
        </p:nvPicPr>
        <p:blipFill>
          <a:blip r:embed="rId2"/>
          <a:stretch>
            <a:fillRect/>
          </a:stretch>
        </p:blipFill>
        <p:spPr>
          <a:xfrm>
            <a:off x="7795493" y="622748"/>
            <a:ext cx="3723824" cy="2055797"/>
          </a:xfrm>
          <a:prstGeom prst="rect">
            <a:avLst/>
          </a:prstGeom>
          <a:ln>
            <a:solidFill>
              <a:schemeClr val="tx1"/>
            </a:solidFill>
          </a:ln>
        </p:spPr>
      </p:pic>
      <p:sp>
        <p:nvSpPr>
          <p:cNvPr id="9" name="TextBox 8">
            <a:extLst>
              <a:ext uri="{FF2B5EF4-FFF2-40B4-BE49-F238E27FC236}">
                <a16:creationId xmlns:a16="http://schemas.microsoft.com/office/drawing/2014/main" id="{9F0DB47C-B32E-42EE-8836-76AB0A273EFA}"/>
              </a:ext>
            </a:extLst>
          </p:cNvPr>
          <p:cNvSpPr txBox="1"/>
          <p:nvPr/>
        </p:nvSpPr>
        <p:spPr>
          <a:xfrm>
            <a:off x="1163782" y="2748248"/>
            <a:ext cx="6853382" cy="3016210"/>
          </a:xfrm>
          <a:prstGeom prst="rect">
            <a:avLst/>
          </a:prstGeom>
          <a:noFill/>
        </p:spPr>
        <p:txBody>
          <a:bodyPr wrap="square">
            <a:spAutoFit/>
          </a:bodyPr>
          <a:lstStyle/>
          <a:p>
            <a:r>
              <a:rPr lang="en-GB" sz="3200" b="1" dirty="0" err="1"/>
              <a:t>OctoberVET</a:t>
            </a:r>
            <a:r>
              <a:rPr lang="en-GB" sz="3200" b="1" dirty="0"/>
              <a:t> </a:t>
            </a:r>
          </a:p>
          <a:p>
            <a:r>
              <a:rPr lang="en-GB" dirty="0"/>
              <a:t>25 November 2021 </a:t>
            </a:r>
          </a:p>
          <a:p>
            <a:endParaRPr lang="en-GB" dirty="0"/>
          </a:p>
          <a:p>
            <a:endParaRPr lang="en-GB" dirty="0"/>
          </a:p>
          <a:p>
            <a:r>
              <a:rPr lang="en-GB" sz="2400" dirty="0"/>
              <a:t>Gary Workman </a:t>
            </a:r>
          </a:p>
          <a:p>
            <a:r>
              <a:rPr lang="en-GB" sz="2000" dirty="0"/>
              <a:t>Executive Director </a:t>
            </a:r>
          </a:p>
          <a:p>
            <a:endParaRPr lang="en-GB" sz="2000" dirty="0"/>
          </a:p>
          <a:p>
            <a:endParaRPr lang="en-GB" sz="2000" dirty="0"/>
          </a:p>
          <a:p>
            <a:r>
              <a:rPr lang="en-GB" sz="2000" dirty="0"/>
              <a:t>www.aen.org.au                     www.gan-Australia.org  </a:t>
            </a:r>
          </a:p>
        </p:txBody>
      </p:sp>
      <p:pic>
        <p:nvPicPr>
          <p:cNvPr id="10" name="Picture 9">
            <a:extLst>
              <a:ext uri="{FF2B5EF4-FFF2-40B4-BE49-F238E27FC236}">
                <a16:creationId xmlns:a16="http://schemas.microsoft.com/office/drawing/2014/main" id="{B417B3C5-F28F-444D-A104-C40346D7D561}"/>
              </a:ext>
            </a:extLst>
          </p:cNvPr>
          <p:cNvPicPr>
            <a:picLocks noChangeAspect="1"/>
          </p:cNvPicPr>
          <p:nvPr/>
        </p:nvPicPr>
        <p:blipFill>
          <a:blip r:embed="rId3"/>
          <a:stretch>
            <a:fillRect/>
          </a:stretch>
        </p:blipFill>
        <p:spPr>
          <a:xfrm>
            <a:off x="305293" y="233962"/>
            <a:ext cx="4968671" cy="1993565"/>
          </a:xfrm>
          <a:prstGeom prst="rect">
            <a:avLst/>
          </a:prstGeom>
        </p:spPr>
      </p:pic>
    </p:spTree>
    <p:extLst>
      <p:ext uri="{BB962C8B-B14F-4D97-AF65-F5344CB8AC3E}">
        <p14:creationId xmlns:p14="http://schemas.microsoft.com/office/powerpoint/2010/main" val="11123608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69A6A55-0440-4A3D-93E4-5853B219F645}"/>
              </a:ext>
            </a:extLst>
          </p:cNvPr>
          <p:cNvPicPr>
            <a:picLocks noChangeAspect="1"/>
          </p:cNvPicPr>
          <p:nvPr/>
        </p:nvPicPr>
        <p:blipFill>
          <a:blip r:embed="rId2"/>
          <a:stretch>
            <a:fillRect/>
          </a:stretch>
        </p:blipFill>
        <p:spPr>
          <a:xfrm>
            <a:off x="538162" y="1190625"/>
            <a:ext cx="11115675" cy="4476750"/>
          </a:xfrm>
          <a:prstGeom prst="rect">
            <a:avLst/>
          </a:prstGeom>
        </p:spPr>
      </p:pic>
    </p:spTree>
    <p:extLst>
      <p:ext uri="{BB962C8B-B14F-4D97-AF65-F5344CB8AC3E}">
        <p14:creationId xmlns:p14="http://schemas.microsoft.com/office/powerpoint/2010/main" val="29259288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063A13E-71E4-40D1-B9D2-79C586E8212E}"/>
              </a:ext>
            </a:extLst>
          </p:cNvPr>
          <p:cNvSpPr txBox="1"/>
          <p:nvPr/>
        </p:nvSpPr>
        <p:spPr>
          <a:xfrm>
            <a:off x="561191" y="2083964"/>
            <a:ext cx="8839199" cy="4093428"/>
          </a:xfrm>
          <a:prstGeom prst="rect">
            <a:avLst/>
          </a:prstGeom>
          <a:noFill/>
        </p:spPr>
        <p:txBody>
          <a:bodyPr wrap="square">
            <a:spAutoFit/>
          </a:bodyPr>
          <a:lstStyle/>
          <a:p>
            <a:pPr marL="457200" indent="-457200">
              <a:buAutoNum type="arabicPeriod"/>
            </a:pPr>
            <a:r>
              <a:rPr lang="en-AU" sz="2000" dirty="0"/>
              <a:t>Number of full time entry level positions has declined</a:t>
            </a:r>
          </a:p>
          <a:p>
            <a:pPr marL="457200" indent="-457200">
              <a:buAutoNum type="arabicPeriod"/>
            </a:pPr>
            <a:r>
              <a:rPr lang="en-AU" sz="2000" dirty="0"/>
              <a:t>Employer contribution to training has been falling</a:t>
            </a:r>
          </a:p>
          <a:p>
            <a:pPr marL="457200" indent="-457200">
              <a:buAutoNum type="arabicPeriod"/>
            </a:pPr>
            <a:r>
              <a:rPr lang="en-AU" sz="2000" dirty="0"/>
              <a:t>Employer perceptions of young people and lack of sense of responsibility to nurture new entrants, contributes</a:t>
            </a:r>
          </a:p>
          <a:p>
            <a:pPr marL="457200" indent="-457200">
              <a:buAutoNum type="arabicPeriod"/>
            </a:pPr>
            <a:r>
              <a:rPr lang="en-AU" sz="2000" dirty="0"/>
              <a:t>Reduction in recruitment pathways in larger public sector (privatisation, corporatisation) and private sector (increased use of contractors, labour hire) employers. More fragmented labour market.</a:t>
            </a:r>
          </a:p>
          <a:p>
            <a:pPr marL="457200" indent="-457200">
              <a:buAutoNum type="arabicPeriod"/>
            </a:pPr>
            <a:r>
              <a:rPr lang="en-AU" sz="2000" dirty="0"/>
              <a:t>Employer demand for experience/qualifications, even in ‘entry level’ roles.</a:t>
            </a:r>
          </a:p>
          <a:p>
            <a:pPr marL="457200" indent="-457200">
              <a:buAutoNum type="arabicPeriod"/>
            </a:pPr>
            <a:r>
              <a:rPr lang="en-AU" sz="2000" dirty="0"/>
              <a:t>Lack (loss?) of expertise &amp; internal structure to bring in young people. </a:t>
            </a:r>
          </a:p>
          <a:p>
            <a:pPr marL="457200" indent="-457200">
              <a:buAutoNum type="arabicPeriod"/>
            </a:pPr>
            <a:r>
              <a:rPr lang="en-AU" sz="2000" dirty="0"/>
              <a:t>Challenges in employers engaging with employment programs (</a:t>
            </a:r>
            <a:r>
              <a:rPr lang="en-AU" sz="2000" dirty="0" err="1"/>
              <a:t>eg</a:t>
            </a:r>
            <a:r>
              <a:rPr lang="en-AU" sz="2000" dirty="0"/>
              <a:t>, </a:t>
            </a:r>
            <a:r>
              <a:rPr lang="en-AU" sz="2000" dirty="0" err="1"/>
              <a:t>jobactive</a:t>
            </a:r>
            <a:r>
              <a:rPr lang="en-AU" sz="2000" dirty="0"/>
              <a:t>) around career pathways – misalignment of objectives and expectations.</a:t>
            </a:r>
          </a:p>
          <a:p>
            <a:pPr marL="457200" indent="-457200">
              <a:buAutoNum type="arabicPeriod"/>
            </a:pPr>
            <a:r>
              <a:rPr lang="en-AU" sz="2000" dirty="0"/>
              <a:t>Initiatives to improve pathways are often ad hoc/short term, no reliable, consistent support.     </a:t>
            </a:r>
          </a:p>
        </p:txBody>
      </p:sp>
      <p:sp>
        <p:nvSpPr>
          <p:cNvPr id="7" name="TextBox 6">
            <a:extLst>
              <a:ext uri="{FF2B5EF4-FFF2-40B4-BE49-F238E27FC236}">
                <a16:creationId xmlns:a16="http://schemas.microsoft.com/office/drawing/2014/main" id="{C1031194-6A0D-4907-8E29-989634230B9B}"/>
              </a:ext>
            </a:extLst>
          </p:cNvPr>
          <p:cNvSpPr txBox="1"/>
          <p:nvPr/>
        </p:nvSpPr>
        <p:spPr>
          <a:xfrm>
            <a:off x="704028" y="835218"/>
            <a:ext cx="6096000" cy="523220"/>
          </a:xfrm>
          <a:prstGeom prst="rect">
            <a:avLst/>
          </a:prstGeom>
          <a:noFill/>
        </p:spPr>
        <p:txBody>
          <a:bodyPr wrap="square">
            <a:spAutoFit/>
          </a:bodyPr>
          <a:lstStyle/>
          <a:p>
            <a:r>
              <a:rPr lang="en-AU" sz="2800" dirty="0"/>
              <a:t>Themes from literature</a:t>
            </a:r>
            <a:endParaRPr lang="en-AU" sz="1400" b="1" dirty="0"/>
          </a:p>
        </p:txBody>
      </p:sp>
      <p:pic>
        <p:nvPicPr>
          <p:cNvPr id="8" name="Picture 7">
            <a:extLst>
              <a:ext uri="{FF2B5EF4-FFF2-40B4-BE49-F238E27FC236}">
                <a16:creationId xmlns:a16="http://schemas.microsoft.com/office/drawing/2014/main" id="{D65DDE59-452D-43F2-A009-4187FF13E170}"/>
              </a:ext>
            </a:extLst>
          </p:cNvPr>
          <p:cNvPicPr>
            <a:picLocks noChangeAspect="1"/>
          </p:cNvPicPr>
          <p:nvPr/>
        </p:nvPicPr>
        <p:blipFill>
          <a:blip r:embed="rId2"/>
          <a:stretch>
            <a:fillRect/>
          </a:stretch>
        </p:blipFill>
        <p:spPr>
          <a:xfrm>
            <a:off x="7914640" y="195671"/>
            <a:ext cx="3938075" cy="2174078"/>
          </a:xfrm>
          <a:prstGeom prst="rect">
            <a:avLst/>
          </a:prstGeom>
          <a:ln>
            <a:solidFill>
              <a:schemeClr val="tx1"/>
            </a:solidFill>
          </a:ln>
        </p:spPr>
      </p:pic>
    </p:spTree>
    <p:extLst>
      <p:ext uri="{BB962C8B-B14F-4D97-AF65-F5344CB8AC3E}">
        <p14:creationId xmlns:p14="http://schemas.microsoft.com/office/powerpoint/2010/main" val="12009612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063A13E-71E4-40D1-B9D2-79C586E8212E}"/>
              </a:ext>
            </a:extLst>
          </p:cNvPr>
          <p:cNvSpPr txBox="1"/>
          <p:nvPr/>
        </p:nvSpPr>
        <p:spPr>
          <a:xfrm>
            <a:off x="663389" y="935884"/>
            <a:ext cx="7566212" cy="5355312"/>
          </a:xfrm>
          <a:prstGeom prst="rect">
            <a:avLst/>
          </a:prstGeom>
          <a:noFill/>
        </p:spPr>
        <p:txBody>
          <a:bodyPr wrap="square">
            <a:spAutoFit/>
          </a:bodyPr>
          <a:lstStyle/>
          <a:p>
            <a:r>
              <a:rPr lang="en-GB" dirty="0"/>
              <a:t>There are some exceptional employer initiatives and examples of ‘what works’. </a:t>
            </a:r>
          </a:p>
          <a:p>
            <a:r>
              <a:rPr lang="en-GB" dirty="0"/>
              <a:t>But not enough to address the problem.</a:t>
            </a:r>
          </a:p>
          <a:p>
            <a:endParaRPr lang="en-GB" dirty="0"/>
          </a:p>
          <a:p>
            <a:r>
              <a:rPr lang="en-GB" b="1" dirty="0"/>
              <a:t>Many employers are not set up to engage and support young workers:</a:t>
            </a:r>
          </a:p>
          <a:p>
            <a:r>
              <a:rPr lang="en-GB" dirty="0"/>
              <a:t>Identify need for workers who are ‘productive from day 1’ (half say their staff don’t have time to supervise young workers)</a:t>
            </a:r>
          </a:p>
          <a:p>
            <a:r>
              <a:rPr lang="en-GB" dirty="0"/>
              <a:t>Say that young workers need more mentoring/support than usual</a:t>
            </a:r>
          </a:p>
          <a:p>
            <a:r>
              <a:rPr lang="en-GB" dirty="0"/>
              <a:t>60% say supervisors/TL lack skills to manage &amp; support young workers</a:t>
            </a:r>
          </a:p>
          <a:p>
            <a:endParaRPr lang="en-GB" dirty="0"/>
          </a:p>
          <a:p>
            <a:r>
              <a:rPr lang="en-GB" b="1" dirty="0"/>
              <a:t>Cost is a significant factor</a:t>
            </a:r>
          </a:p>
          <a:p>
            <a:r>
              <a:rPr lang="en-GB" dirty="0"/>
              <a:t>75% say they would take on more young people if incentives higher</a:t>
            </a:r>
          </a:p>
          <a:p>
            <a:r>
              <a:rPr lang="en-GB" dirty="0"/>
              <a:t>61% say that cost is an important factor in limiting young peoples access to training</a:t>
            </a:r>
          </a:p>
          <a:p>
            <a:r>
              <a:rPr lang="en-GB" dirty="0"/>
              <a:t>But current incentives often seen as ‘more trouble than they are worth’</a:t>
            </a:r>
          </a:p>
          <a:p>
            <a:endParaRPr lang="en-GB" dirty="0"/>
          </a:p>
          <a:p>
            <a:r>
              <a:rPr lang="en-GB" dirty="0"/>
              <a:t>Intermediary support is not hitting the mark</a:t>
            </a:r>
          </a:p>
          <a:p>
            <a:endParaRPr lang="en-GB" dirty="0">
              <a:solidFill>
                <a:schemeClr val="dk1"/>
              </a:solidFill>
            </a:endParaRPr>
          </a:p>
          <a:p>
            <a:r>
              <a:rPr lang="en-GB" dirty="0">
                <a:solidFill>
                  <a:schemeClr val="dk1"/>
                </a:solidFill>
              </a:rPr>
              <a:t>Skills shortages are self-perpetuating, as more experienced workers are kept ‘on the tools’ rather than deployed to skill up future workers.</a:t>
            </a:r>
            <a:endParaRPr lang="en-GB" dirty="0"/>
          </a:p>
        </p:txBody>
      </p:sp>
      <p:sp>
        <p:nvSpPr>
          <p:cNvPr id="7" name="TextBox 6">
            <a:extLst>
              <a:ext uri="{FF2B5EF4-FFF2-40B4-BE49-F238E27FC236}">
                <a16:creationId xmlns:a16="http://schemas.microsoft.com/office/drawing/2014/main" id="{C1031194-6A0D-4907-8E29-989634230B9B}"/>
              </a:ext>
            </a:extLst>
          </p:cNvPr>
          <p:cNvSpPr txBox="1"/>
          <p:nvPr/>
        </p:nvSpPr>
        <p:spPr>
          <a:xfrm>
            <a:off x="663389" y="333124"/>
            <a:ext cx="6096000" cy="461665"/>
          </a:xfrm>
          <a:prstGeom prst="rect">
            <a:avLst/>
          </a:prstGeom>
          <a:noFill/>
        </p:spPr>
        <p:txBody>
          <a:bodyPr wrap="square">
            <a:spAutoFit/>
          </a:bodyPr>
          <a:lstStyle/>
          <a:p>
            <a:r>
              <a:rPr lang="en-GB" sz="2400" b="1" dirty="0"/>
              <a:t>Key findings from employer research</a:t>
            </a:r>
            <a:endParaRPr lang="en-AU" sz="2400" b="1" dirty="0"/>
          </a:p>
        </p:txBody>
      </p:sp>
      <p:pic>
        <p:nvPicPr>
          <p:cNvPr id="5" name="Picture 4">
            <a:extLst>
              <a:ext uri="{FF2B5EF4-FFF2-40B4-BE49-F238E27FC236}">
                <a16:creationId xmlns:a16="http://schemas.microsoft.com/office/drawing/2014/main" id="{B0CE8A64-9B9F-41B6-89DD-F6F2A2227515}"/>
              </a:ext>
            </a:extLst>
          </p:cNvPr>
          <p:cNvPicPr>
            <a:picLocks noChangeAspect="1"/>
          </p:cNvPicPr>
          <p:nvPr/>
        </p:nvPicPr>
        <p:blipFill>
          <a:blip r:embed="rId2"/>
          <a:stretch>
            <a:fillRect/>
          </a:stretch>
        </p:blipFill>
        <p:spPr>
          <a:xfrm>
            <a:off x="8442858" y="1437077"/>
            <a:ext cx="3562350" cy="4352925"/>
          </a:xfrm>
          <a:prstGeom prst="rect">
            <a:avLst/>
          </a:prstGeom>
        </p:spPr>
      </p:pic>
    </p:spTree>
    <p:extLst>
      <p:ext uri="{BB962C8B-B14F-4D97-AF65-F5344CB8AC3E}">
        <p14:creationId xmlns:p14="http://schemas.microsoft.com/office/powerpoint/2010/main" val="30349603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DA1FB81-D46B-49FA-B5BD-DA8BD4A637D6}"/>
              </a:ext>
            </a:extLst>
          </p:cNvPr>
          <p:cNvPicPr>
            <a:picLocks noChangeAspect="1"/>
          </p:cNvPicPr>
          <p:nvPr/>
        </p:nvPicPr>
        <p:blipFill>
          <a:blip r:embed="rId2"/>
          <a:stretch>
            <a:fillRect/>
          </a:stretch>
        </p:blipFill>
        <p:spPr>
          <a:xfrm>
            <a:off x="7004557" y="2274449"/>
            <a:ext cx="4410075" cy="4267200"/>
          </a:xfrm>
          <a:prstGeom prst="rect">
            <a:avLst/>
          </a:prstGeom>
        </p:spPr>
      </p:pic>
      <p:sp>
        <p:nvSpPr>
          <p:cNvPr id="3" name="TextBox 2">
            <a:extLst>
              <a:ext uri="{FF2B5EF4-FFF2-40B4-BE49-F238E27FC236}">
                <a16:creationId xmlns:a16="http://schemas.microsoft.com/office/drawing/2014/main" id="{9E1C6A0A-F4E7-4890-9521-FAD47E255E59}"/>
              </a:ext>
            </a:extLst>
          </p:cNvPr>
          <p:cNvSpPr txBox="1"/>
          <p:nvPr/>
        </p:nvSpPr>
        <p:spPr>
          <a:xfrm>
            <a:off x="7065817" y="535709"/>
            <a:ext cx="4498109" cy="1569660"/>
          </a:xfrm>
          <a:prstGeom prst="rect">
            <a:avLst/>
          </a:prstGeom>
          <a:noFill/>
        </p:spPr>
        <p:txBody>
          <a:bodyPr wrap="square" rtlCol="0">
            <a:spAutoFit/>
          </a:bodyPr>
          <a:lstStyle/>
          <a:p>
            <a:r>
              <a:rPr lang="en-GB" sz="2400" b="1" dirty="0"/>
              <a:t>What employers need!</a:t>
            </a:r>
          </a:p>
          <a:p>
            <a:endParaRPr lang="en-GB" b="1" dirty="0"/>
          </a:p>
          <a:p>
            <a:r>
              <a:rPr lang="en-GB" dirty="0"/>
              <a:t>Strong support to find and support youth</a:t>
            </a:r>
          </a:p>
          <a:p>
            <a:r>
              <a:rPr lang="en-GB" dirty="0"/>
              <a:t>Support to navigate the VET system</a:t>
            </a:r>
          </a:p>
          <a:p>
            <a:r>
              <a:rPr lang="en-GB" dirty="0"/>
              <a:t> </a:t>
            </a:r>
            <a:endParaRPr lang="en-AU" dirty="0"/>
          </a:p>
        </p:txBody>
      </p:sp>
      <p:sp>
        <p:nvSpPr>
          <p:cNvPr id="4" name="TextBox 3">
            <a:extLst>
              <a:ext uri="{FF2B5EF4-FFF2-40B4-BE49-F238E27FC236}">
                <a16:creationId xmlns:a16="http://schemas.microsoft.com/office/drawing/2014/main" id="{F4BC3C07-492B-4F33-81B8-4EC8E0DEAB5B}"/>
              </a:ext>
            </a:extLst>
          </p:cNvPr>
          <p:cNvSpPr txBox="1"/>
          <p:nvPr/>
        </p:nvSpPr>
        <p:spPr>
          <a:xfrm>
            <a:off x="715817" y="535708"/>
            <a:ext cx="4498109" cy="1569660"/>
          </a:xfrm>
          <a:prstGeom prst="rect">
            <a:avLst/>
          </a:prstGeom>
          <a:noFill/>
        </p:spPr>
        <p:txBody>
          <a:bodyPr wrap="square" rtlCol="0">
            <a:spAutoFit/>
          </a:bodyPr>
          <a:lstStyle/>
          <a:p>
            <a:r>
              <a:rPr lang="en-GB" sz="2400" b="1" dirty="0"/>
              <a:t>What has been tried</a:t>
            </a:r>
          </a:p>
          <a:p>
            <a:endParaRPr lang="en-GB" b="1" dirty="0"/>
          </a:p>
          <a:p>
            <a:r>
              <a:rPr lang="en-GB" dirty="0"/>
              <a:t>Strong focus by government on Wage subsidies and a wide range of local programs </a:t>
            </a:r>
          </a:p>
          <a:p>
            <a:r>
              <a:rPr lang="en-GB" dirty="0"/>
              <a:t> </a:t>
            </a:r>
            <a:endParaRPr lang="en-AU" dirty="0"/>
          </a:p>
        </p:txBody>
      </p:sp>
      <p:pic>
        <p:nvPicPr>
          <p:cNvPr id="6" name="Picture 5">
            <a:extLst>
              <a:ext uri="{FF2B5EF4-FFF2-40B4-BE49-F238E27FC236}">
                <a16:creationId xmlns:a16="http://schemas.microsoft.com/office/drawing/2014/main" id="{8C2573A6-15AE-4E59-A5F3-7DAA9F3B7158}"/>
              </a:ext>
            </a:extLst>
          </p:cNvPr>
          <p:cNvPicPr>
            <a:picLocks noChangeAspect="1"/>
          </p:cNvPicPr>
          <p:nvPr/>
        </p:nvPicPr>
        <p:blipFill>
          <a:blip r:embed="rId3"/>
          <a:stretch>
            <a:fillRect/>
          </a:stretch>
        </p:blipFill>
        <p:spPr>
          <a:xfrm>
            <a:off x="777368" y="2388749"/>
            <a:ext cx="4010025" cy="4038600"/>
          </a:xfrm>
          <a:prstGeom prst="rect">
            <a:avLst/>
          </a:prstGeom>
        </p:spPr>
      </p:pic>
    </p:spTree>
    <p:extLst>
      <p:ext uri="{BB962C8B-B14F-4D97-AF65-F5344CB8AC3E}">
        <p14:creationId xmlns:p14="http://schemas.microsoft.com/office/powerpoint/2010/main" val="15186408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B00EEE8-AEAB-45D1-BE19-37F63C8DE9ED}"/>
              </a:ext>
            </a:extLst>
          </p:cNvPr>
          <p:cNvSpPr txBox="1"/>
          <p:nvPr/>
        </p:nvSpPr>
        <p:spPr>
          <a:xfrm>
            <a:off x="600363" y="353740"/>
            <a:ext cx="11148291" cy="6301725"/>
          </a:xfrm>
          <a:prstGeom prst="rect">
            <a:avLst/>
          </a:prstGeom>
          <a:noFill/>
        </p:spPr>
        <p:txBody>
          <a:bodyPr wrap="square">
            <a:spAutoFit/>
          </a:bodyPr>
          <a:lstStyle/>
          <a:p>
            <a:pPr marL="0" marR="0" lvl="0" indent="0" algn="l" rtl="0">
              <a:lnSpc>
                <a:spcPct val="100000"/>
              </a:lnSpc>
              <a:spcBef>
                <a:spcPts val="0"/>
              </a:spcBef>
              <a:spcAft>
                <a:spcPts val="0"/>
              </a:spcAft>
              <a:buNone/>
            </a:pPr>
            <a:r>
              <a:rPr lang="en-GB" sz="2400" b="1" i="0" u="none" strike="noStrike" cap="none" dirty="0">
                <a:solidFill>
                  <a:schemeClr val="dk1"/>
                </a:solidFill>
                <a:ea typeface="Arial"/>
                <a:cs typeface="Arial"/>
                <a:sym typeface="Arial"/>
              </a:rPr>
              <a:t>Key Findings </a:t>
            </a:r>
          </a:p>
          <a:p>
            <a:pPr marL="0" marR="0" lvl="0" indent="0" algn="l" rtl="0">
              <a:lnSpc>
                <a:spcPct val="100000"/>
              </a:lnSpc>
              <a:spcBef>
                <a:spcPts val="0"/>
              </a:spcBef>
              <a:spcAft>
                <a:spcPts val="0"/>
              </a:spcAft>
              <a:buNone/>
            </a:pPr>
            <a:endParaRPr lang="en-GB" b="0" i="0" u="none" strike="noStrike" cap="none" dirty="0">
              <a:solidFill>
                <a:schemeClr val="dk1"/>
              </a:solidFill>
              <a:ea typeface="Arial"/>
              <a:cs typeface="Arial"/>
              <a:sym typeface="Arial"/>
            </a:endParaRPr>
          </a:p>
          <a:p>
            <a:pPr marL="0" marR="0" lvl="0" indent="0" algn="l" rtl="0">
              <a:lnSpc>
                <a:spcPct val="100000"/>
              </a:lnSpc>
              <a:spcBef>
                <a:spcPts val="300"/>
              </a:spcBef>
              <a:spcAft>
                <a:spcPts val="0"/>
              </a:spcAft>
              <a:buNone/>
            </a:pPr>
            <a:r>
              <a:rPr lang="en-GB" b="0" i="0" u="none" strike="noStrike" cap="none" dirty="0">
                <a:solidFill>
                  <a:schemeClr val="dk1"/>
                </a:solidFill>
                <a:ea typeface="Arial"/>
                <a:cs typeface="Arial"/>
                <a:sym typeface="Arial"/>
              </a:rPr>
              <a:t>It is </a:t>
            </a:r>
            <a:r>
              <a:rPr lang="en-GB" dirty="0">
                <a:solidFill>
                  <a:schemeClr val="dk1"/>
                </a:solidFill>
              </a:rPr>
              <a:t>clear from this research that a </a:t>
            </a:r>
            <a:r>
              <a:rPr lang="en-GB" b="0" i="0" u="none" strike="noStrike" cap="none" dirty="0">
                <a:solidFill>
                  <a:schemeClr val="dk1"/>
                </a:solidFill>
                <a:ea typeface="Arial"/>
                <a:cs typeface="Arial"/>
                <a:sym typeface="Arial"/>
              </a:rPr>
              <a:t>combination of measures is needed to generate change. We identified five broad approaches, some combination of which should be considered:</a:t>
            </a:r>
          </a:p>
          <a:p>
            <a:pPr marL="0" marR="0" lvl="0" indent="0" algn="l" rtl="0">
              <a:lnSpc>
                <a:spcPct val="100000"/>
              </a:lnSpc>
              <a:spcBef>
                <a:spcPts val="300"/>
              </a:spcBef>
              <a:spcAft>
                <a:spcPts val="0"/>
              </a:spcAft>
              <a:buNone/>
            </a:pPr>
            <a:endParaRPr lang="en-GB" dirty="0"/>
          </a:p>
          <a:p>
            <a:pPr marR="0" lvl="0" algn="l" rtl="0">
              <a:lnSpc>
                <a:spcPct val="100000"/>
              </a:lnSpc>
              <a:spcBef>
                <a:spcPts val="300"/>
              </a:spcBef>
              <a:spcAft>
                <a:spcPts val="0"/>
              </a:spcAft>
              <a:buClr>
                <a:schemeClr val="dk1"/>
              </a:buClr>
              <a:buSzPts val="700"/>
            </a:pPr>
            <a:endParaRPr lang="en-GB" dirty="0">
              <a:solidFill>
                <a:schemeClr val="dk1"/>
              </a:solidFill>
            </a:endParaRPr>
          </a:p>
          <a:p>
            <a:pPr marR="0" lvl="0" algn="l" rtl="0">
              <a:lnSpc>
                <a:spcPct val="100000"/>
              </a:lnSpc>
              <a:spcBef>
                <a:spcPts val="300"/>
              </a:spcBef>
              <a:spcAft>
                <a:spcPts val="0"/>
              </a:spcAft>
              <a:buClr>
                <a:schemeClr val="dk1"/>
              </a:buClr>
              <a:buSzPts val="700"/>
            </a:pPr>
            <a:endParaRPr lang="en-GB" dirty="0">
              <a:solidFill>
                <a:schemeClr val="dk1"/>
              </a:solidFill>
            </a:endParaRPr>
          </a:p>
          <a:p>
            <a:pPr marR="0" lvl="0" algn="l" rtl="0">
              <a:lnSpc>
                <a:spcPct val="100000"/>
              </a:lnSpc>
              <a:spcBef>
                <a:spcPts val="300"/>
              </a:spcBef>
              <a:spcAft>
                <a:spcPts val="0"/>
              </a:spcAft>
              <a:buClr>
                <a:schemeClr val="dk1"/>
              </a:buClr>
              <a:buSzPts val="700"/>
            </a:pPr>
            <a:endParaRPr lang="en-GB" dirty="0">
              <a:solidFill>
                <a:schemeClr val="dk1"/>
              </a:solidFill>
            </a:endParaRPr>
          </a:p>
          <a:p>
            <a:pPr marR="0" lvl="0" algn="l" rtl="0">
              <a:lnSpc>
                <a:spcPct val="100000"/>
              </a:lnSpc>
              <a:spcBef>
                <a:spcPts val="300"/>
              </a:spcBef>
              <a:spcAft>
                <a:spcPts val="0"/>
              </a:spcAft>
              <a:buClr>
                <a:schemeClr val="dk1"/>
              </a:buClr>
              <a:buSzPts val="700"/>
            </a:pPr>
            <a:endParaRPr lang="en-GB" dirty="0">
              <a:solidFill>
                <a:schemeClr val="dk1"/>
              </a:solidFill>
            </a:endParaRPr>
          </a:p>
          <a:p>
            <a:pPr marR="0" lvl="0" algn="l" rtl="0">
              <a:lnSpc>
                <a:spcPct val="100000"/>
              </a:lnSpc>
              <a:spcBef>
                <a:spcPts val="300"/>
              </a:spcBef>
              <a:spcAft>
                <a:spcPts val="0"/>
              </a:spcAft>
              <a:buClr>
                <a:schemeClr val="dk1"/>
              </a:buClr>
              <a:buSzPts val="700"/>
            </a:pPr>
            <a:endParaRPr lang="en-GB" dirty="0">
              <a:solidFill>
                <a:schemeClr val="dk1"/>
              </a:solidFill>
            </a:endParaRPr>
          </a:p>
          <a:p>
            <a:pPr marR="0" lvl="0" algn="l" rtl="0">
              <a:lnSpc>
                <a:spcPct val="100000"/>
              </a:lnSpc>
              <a:spcBef>
                <a:spcPts val="300"/>
              </a:spcBef>
              <a:spcAft>
                <a:spcPts val="0"/>
              </a:spcAft>
              <a:buClr>
                <a:schemeClr val="dk1"/>
              </a:buClr>
              <a:buSzPts val="700"/>
            </a:pPr>
            <a:endParaRPr lang="en-GB" dirty="0">
              <a:solidFill>
                <a:schemeClr val="dk1"/>
              </a:solidFill>
            </a:endParaRPr>
          </a:p>
          <a:p>
            <a:pPr marR="0" lvl="0" algn="l" rtl="0">
              <a:lnSpc>
                <a:spcPct val="100000"/>
              </a:lnSpc>
              <a:spcBef>
                <a:spcPts val="300"/>
              </a:spcBef>
              <a:spcAft>
                <a:spcPts val="0"/>
              </a:spcAft>
              <a:buClr>
                <a:schemeClr val="dk1"/>
              </a:buClr>
              <a:buSzPts val="700"/>
            </a:pPr>
            <a:endParaRPr lang="en-GB" dirty="0">
              <a:solidFill>
                <a:schemeClr val="dk1"/>
              </a:solidFill>
            </a:endParaRPr>
          </a:p>
          <a:p>
            <a:pPr marR="0" lvl="0" algn="l" rtl="0">
              <a:lnSpc>
                <a:spcPct val="100000"/>
              </a:lnSpc>
              <a:spcBef>
                <a:spcPts val="300"/>
              </a:spcBef>
              <a:spcAft>
                <a:spcPts val="0"/>
              </a:spcAft>
              <a:buClr>
                <a:schemeClr val="dk1"/>
              </a:buClr>
              <a:buSzPts val="700"/>
            </a:pPr>
            <a:endParaRPr lang="en-GB" dirty="0">
              <a:solidFill>
                <a:schemeClr val="dk1"/>
              </a:solidFill>
            </a:endParaRPr>
          </a:p>
          <a:p>
            <a:pPr marR="0" lvl="0" algn="l" rtl="0">
              <a:lnSpc>
                <a:spcPct val="100000"/>
              </a:lnSpc>
              <a:spcBef>
                <a:spcPts val="300"/>
              </a:spcBef>
              <a:spcAft>
                <a:spcPts val="0"/>
              </a:spcAft>
              <a:buClr>
                <a:schemeClr val="dk1"/>
              </a:buClr>
              <a:buSzPts val="700"/>
            </a:pPr>
            <a:endParaRPr lang="en-GB" dirty="0">
              <a:solidFill>
                <a:schemeClr val="dk1"/>
              </a:solidFill>
            </a:endParaRPr>
          </a:p>
          <a:p>
            <a:pPr marR="0" lvl="0" algn="l" rtl="0">
              <a:lnSpc>
                <a:spcPct val="100000"/>
              </a:lnSpc>
              <a:spcBef>
                <a:spcPts val="300"/>
              </a:spcBef>
              <a:spcAft>
                <a:spcPts val="0"/>
              </a:spcAft>
              <a:buClr>
                <a:schemeClr val="dk1"/>
              </a:buClr>
              <a:buSzPts val="700"/>
            </a:pPr>
            <a:endParaRPr lang="en-GB" dirty="0">
              <a:solidFill>
                <a:schemeClr val="dk1"/>
              </a:solidFill>
            </a:endParaRPr>
          </a:p>
          <a:p>
            <a:pPr marR="0" lvl="0" algn="l" rtl="0">
              <a:lnSpc>
                <a:spcPct val="100000"/>
              </a:lnSpc>
              <a:spcBef>
                <a:spcPts val="300"/>
              </a:spcBef>
              <a:spcAft>
                <a:spcPts val="0"/>
              </a:spcAft>
              <a:buClr>
                <a:schemeClr val="dk1"/>
              </a:buClr>
              <a:buSzPts val="700"/>
            </a:pPr>
            <a:endParaRPr lang="en-GB" dirty="0">
              <a:solidFill>
                <a:schemeClr val="dk1"/>
              </a:solidFill>
            </a:endParaRPr>
          </a:p>
          <a:p>
            <a:pPr marR="0" lvl="0" algn="l" rtl="0">
              <a:lnSpc>
                <a:spcPct val="100000"/>
              </a:lnSpc>
              <a:spcBef>
                <a:spcPts val="300"/>
              </a:spcBef>
              <a:spcAft>
                <a:spcPts val="0"/>
              </a:spcAft>
              <a:buClr>
                <a:schemeClr val="dk1"/>
              </a:buClr>
              <a:buSzPts val="700"/>
            </a:pPr>
            <a:endParaRPr lang="en-GB" dirty="0">
              <a:solidFill>
                <a:schemeClr val="dk1"/>
              </a:solidFill>
            </a:endParaRPr>
          </a:p>
          <a:p>
            <a:pPr marR="0" lvl="0" algn="l" rtl="0">
              <a:lnSpc>
                <a:spcPct val="100000"/>
              </a:lnSpc>
              <a:spcBef>
                <a:spcPts val="300"/>
              </a:spcBef>
              <a:spcAft>
                <a:spcPts val="0"/>
              </a:spcAft>
              <a:buClr>
                <a:schemeClr val="dk1"/>
              </a:buClr>
              <a:buSzPts val="700"/>
            </a:pPr>
            <a:r>
              <a:rPr lang="en-GB" dirty="0">
                <a:solidFill>
                  <a:schemeClr val="dk1"/>
                </a:solidFill>
              </a:rPr>
              <a:t>We have identified a number of possible next steps to test and refine these ideas. Importantly, we need to recognise the urgency of the problem and to develop a more coherent response which recognises the need to address skills development and employment together, not in isolation.</a:t>
            </a:r>
            <a:endParaRPr lang="en-GB" b="0" i="0" u="none" strike="noStrike" cap="none" dirty="0">
              <a:solidFill>
                <a:schemeClr val="dk1"/>
              </a:solidFill>
              <a:ea typeface="Arial"/>
              <a:cs typeface="Arial"/>
              <a:sym typeface="Arial"/>
            </a:endParaRPr>
          </a:p>
        </p:txBody>
      </p:sp>
      <p:pic>
        <p:nvPicPr>
          <p:cNvPr id="6" name="Picture 5">
            <a:extLst>
              <a:ext uri="{FF2B5EF4-FFF2-40B4-BE49-F238E27FC236}">
                <a16:creationId xmlns:a16="http://schemas.microsoft.com/office/drawing/2014/main" id="{4A9DB89F-741A-4F51-9185-B5D7D04CEBB9}"/>
              </a:ext>
            </a:extLst>
          </p:cNvPr>
          <p:cNvPicPr>
            <a:picLocks noChangeAspect="1"/>
          </p:cNvPicPr>
          <p:nvPr/>
        </p:nvPicPr>
        <p:blipFill>
          <a:blip r:embed="rId2"/>
          <a:stretch>
            <a:fillRect/>
          </a:stretch>
        </p:blipFill>
        <p:spPr>
          <a:xfrm>
            <a:off x="1054023" y="1772849"/>
            <a:ext cx="6916958" cy="3601730"/>
          </a:xfrm>
          <a:prstGeom prst="rect">
            <a:avLst/>
          </a:prstGeom>
        </p:spPr>
      </p:pic>
    </p:spTree>
    <p:extLst>
      <p:ext uri="{BB962C8B-B14F-4D97-AF65-F5344CB8AC3E}">
        <p14:creationId xmlns:p14="http://schemas.microsoft.com/office/powerpoint/2010/main" val="25946283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F743A2A-086B-4397-952B-85E6AF77B55A}"/>
              </a:ext>
            </a:extLst>
          </p:cNvPr>
          <p:cNvSpPr txBox="1"/>
          <p:nvPr/>
        </p:nvSpPr>
        <p:spPr>
          <a:xfrm>
            <a:off x="665018" y="803564"/>
            <a:ext cx="7934037" cy="4616648"/>
          </a:xfrm>
          <a:prstGeom prst="rect">
            <a:avLst/>
          </a:prstGeom>
          <a:noFill/>
        </p:spPr>
        <p:txBody>
          <a:bodyPr wrap="square" rtlCol="0">
            <a:spAutoFit/>
          </a:bodyPr>
          <a:lstStyle/>
          <a:p>
            <a:r>
              <a:rPr lang="en-GB" sz="2400" b="1" dirty="0"/>
              <a:t>Next Steps </a:t>
            </a:r>
          </a:p>
          <a:p>
            <a:endParaRPr lang="en-GB" dirty="0"/>
          </a:p>
          <a:p>
            <a:pPr marL="0" marR="0" lvl="0" indent="0" algn="l" rtl="0">
              <a:lnSpc>
                <a:spcPct val="100000"/>
              </a:lnSpc>
              <a:spcBef>
                <a:spcPts val="0"/>
              </a:spcBef>
              <a:spcAft>
                <a:spcPts val="0"/>
              </a:spcAft>
              <a:buNone/>
            </a:pPr>
            <a:r>
              <a:rPr lang="en-AU" sz="1800" dirty="0">
                <a:solidFill>
                  <a:schemeClr val="dk1"/>
                </a:solidFill>
                <a:latin typeface="Helvetica Neue"/>
                <a:ea typeface="Helvetica Neue"/>
                <a:cs typeface="Helvetica Neue"/>
                <a:sym typeface="Helvetica Neue"/>
              </a:rPr>
              <a:t>What we could do next: </a:t>
            </a:r>
          </a:p>
          <a:p>
            <a:pPr marL="0" marR="0" lvl="0" indent="0" algn="l" rtl="0">
              <a:lnSpc>
                <a:spcPct val="100000"/>
              </a:lnSpc>
              <a:spcBef>
                <a:spcPts val="0"/>
              </a:spcBef>
              <a:spcAft>
                <a:spcPts val="0"/>
              </a:spcAft>
              <a:buNone/>
            </a:pPr>
            <a:endParaRPr lang="en-AU" sz="1800" dirty="0">
              <a:solidFill>
                <a:schemeClr val="dk1"/>
              </a:solidFill>
              <a:latin typeface="Helvetica Neue"/>
              <a:ea typeface="Helvetica Neue"/>
              <a:cs typeface="Helvetica Neue"/>
              <a:sym typeface="Helvetica Neue"/>
            </a:endParaRPr>
          </a:p>
          <a:p>
            <a:pPr marL="171450" indent="-171450">
              <a:buFont typeface="Arial" panose="020B0604020202020204" pitchFamily="34" charset="0"/>
              <a:buChar char="•"/>
            </a:pPr>
            <a:r>
              <a:rPr lang="en-AU" sz="1800" dirty="0">
                <a:solidFill>
                  <a:schemeClr val="dk1"/>
                </a:solidFill>
                <a:latin typeface="Helvetica Neue"/>
                <a:ea typeface="Helvetica Neue"/>
                <a:cs typeface="Helvetica Neue"/>
                <a:sym typeface="Helvetica Neue"/>
              </a:rPr>
              <a:t>Using this paper as a starting point for co-design of a strategy to integrate current skill organisation pilots with support for employers who are willing to create additional entry points for young people, particularly those facing disadvantage.</a:t>
            </a:r>
          </a:p>
          <a:p>
            <a:pPr marL="171450" indent="-171450">
              <a:buFont typeface="Arial" panose="020B0604020202020204" pitchFamily="34" charset="0"/>
              <a:buChar char="•"/>
            </a:pPr>
            <a:endParaRPr lang="en-AU" sz="1800" dirty="0">
              <a:solidFill>
                <a:schemeClr val="dk1"/>
              </a:solidFill>
              <a:latin typeface="Helvetica Neue"/>
              <a:ea typeface="Helvetica Neue"/>
              <a:cs typeface="Helvetica Neue"/>
              <a:sym typeface="Helvetica Neue"/>
            </a:endParaRPr>
          </a:p>
          <a:p>
            <a:pPr marL="171450" marR="0" lvl="0" indent="-171450" algn="l" rtl="0">
              <a:lnSpc>
                <a:spcPct val="100000"/>
              </a:lnSpc>
              <a:spcBef>
                <a:spcPts val="0"/>
              </a:spcBef>
              <a:spcAft>
                <a:spcPts val="0"/>
              </a:spcAft>
              <a:buFont typeface="Arial" panose="020B0604020202020204" pitchFamily="34" charset="0"/>
              <a:buChar char="•"/>
            </a:pPr>
            <a:r>
              <a:rPr lang="en-AU" sz="1800" dirty="0">
                <a:solidFill>
                  <a:schemeClr val="dk1"/>
                </a:solidFill>
                <a:latin typeface="Helvetica Neue"/>
                <a:ea typeface="Helvetica Neue"/>
                <a:cs typeface="Helvetica Neue"/>
                <a:sym typeface="Helvetica Neue"/>
              </a:rPr>
              <a:t>Trialling a combination of procurement targets in large IT contracts, new training/work integrated learning models and enhanced intermediary support to accelerate creation of job pathways into the IT sector;</a:t>
            </a:r>
          </a:p>
          <a:p>
            <a:pPr marL="171450" marR="0" lvl="0" indent="-171450" algn="l" rtl="0">
              <a:lnSpc>
                <a:spcPct val="100000"/>
              </a:lnSpc>
              <a:spcBef>
                <a:spcPts val="0"/>
              </a:spcBef>
              <a:spcAft>
                <a:spcPts val="0"/>
              </a:spcAft>
              <a:buFont typeface="Arial" panose="020B0604020202020204" pitchFamily="34" charset="0"/>
              <a:buChar char="•"/>
            </a:pPr>
            <a:endParaRPr lang="en-AU" sz="1800" dirty="0">
              <a:solidFill>
                <a:schemeClr val="dk1"/>
              </a:solidFill>
              <a:latin typeface="Helvetica Neue"/>
              <a:ea typeface="Helvetica Neue"/>
              <a:cs typeface="Helvetica Neue"/>
              <a:sym typeface="Helvetica Neue"/>
            </a:endParaRPr>
          </a:p>
          <a:p>
            <a:pPr marL="171450" marR="0" lvl="0" indent="-171450" algn="l" rtl="0">
              <a:lnSpc>
                <a:spcPct val="100000"/>
              </a:lnSpc>
              <a:spcBef>
                <a:spcPts val="0"/>
              </a:spcBef>
              <a:spcAft>
                <a:spcPts val="0"/>
              </a:spcAft>
              <a:buFont typeface="Arial" panose="020B0604020202020204" pitchFamily="34" charset="0"/>
              <a:buChar char="•"/>
            </a:pPr>
            <a:r>
              <a:rPr lang="en-AU" sz="1800" dirty="0">
                <a:solidFill>
                  <a:schemeClr val="dk1"/>
                </a:solidFill>
                <a:latin typeface="Helvetica Neue"/>
                <a:ea typeface="Helvetica Neue"/>
                <a:cs typeface="Helvetica Neue"/>
                <a:sym typeface="Helvetica Neue"/>
              </a:rPr>
              <a:t>Piloting the use of an enhanced Group Training Model, with funds to deliver pre-employment and other support, to bring together employers and create better supported pathways for young people in SMEs;</a:t>
            </a:r>
          </a:p>
        </p:txBody>
      </p:sp>
      <p:pic>
        <p:nvPicPr>
          <p:cNvPr id="6" name="Picture 5">
            <a:extLst>
              <a:ext uri="{FF2B5EF4-FFF2-40B4-BE49-F238E27FC236}">
                <a16:creationId xmlns:a16="http://schemas.microsoft.com/office/drawing/2014/main" id="{2E21BB40-3681-4EE4-A7F4-3B56D3DBAD0E}"/>
              </a:ext>
            </a:extLst>
          </p:cNvPr>
          <p:cNvPicPr>
            <a:picLocks noChangeAspect="1"/>
          </p:cNvPicPr>
          <p:nvPr/>
        </p:nvPicPr>
        <p:blipFill>
          <a:blip r:embed="rId2"/>
          <a:stretch>
            <a:fillRect/>
          </a:stretch>
        </p:blipFill>
        <p:spPr>
          <a:xfrm>
            <a:off x="8802254" y="373208"/>
            <a:ext cx="3085812" cy="3847070"/>
          </a:xfrm>
          <a:prstGeom prst="rect">
            <a:avLst/>
          </a:prstGeom>
        </p:spPr>
      </p:pic>
    </p:spTree>
    <p:extLst>
      <p:ext uri="{BB962C8B-B14F-4D97-AF65-F5344CB8AC3E}">
        <p14:creationId xmlns:p14="http://schemas.microsoft.com/office/powerpoint/2010/main" val="14241652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text&#10;&#10;Description automatically generated">
            <a:extLst>
              <a:ext uri="{FF2B5EF4-FFF2-40B4-BE49-F238E27FC236}">
                <a16:creationId xmlns:a16="http://schemas.microsoft.com/office/drawing/2014/main" id="{BDC7B8FC-4AF8-44B6-9C9E-2797160E7C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9454" y="284899"/>
            <a:ext cx="4971145" cy="1996483"/>
          </a:xfrm>
          <a:prstGeom prst="rect">
            <a:avLst/>
          </a:prstGeom>
        </p:spPr>
      </p:pic>
      <p:sp>
        <p:nvSpPr>
          <p:cNvPr id="4" name="TextBox 3">
            <a:extLst>
              <a:ext uri="{FF2B5EF4-FFF2-40B4-BE49-F238E27FC236}">
                <a16:creationId xmlns:a16="http://schemas.microsoft.com/office/drawing/2014/main" id="{7D1E9257-3038-4DA7-9323-9852BF1F8391}"/>
              </a:ext>
            </a:extLst>
          </p:cNvPr>
          <p:cNvSpPr txBox="1"/>
          <p:nvPr/>
        </p:nvSpPr>
        <p:spPr>
          <a:xfrm>
            <a:off x="1219199" y="2592885"/>
            <a:ext cx="5347855" cy="3293209"/>
          </a:xfrm>
          <a:prstGeom prst="rect">
            <a:avLst/>
          </a:prstGeom>
          <a:noFill/>
        </p:spPr>
        <p:txBody>
          <a:bodyPr wrap="square" rtlCol="0">
            <a:spAutoFit/>
          </a:bodyPr>
          <a:lstStyle/>
          <a:p>
            <a:r>
              <a:rPr lang="en-GB" sz="2800" b="1" dirty="0"/>
              <a:t>Thank you for your time </a:t>
            </a:r>
          </a:p>
          <a:p>
            <a:endParaRPr lang="en-GB" dirty="0"/>
          </a:p>
          <a:p>
            <a:r>
              <a:rPr lang="en-GB" sz="2400" dirty="0"/>
              <a:t>Gary Workman </a:t>
            </a:r>
          </a:p>
          <a:p>
            <a:r>
              <a:rPr lang="en-GB" sz="2400" dirty="0"/>
              <a:t>Executive Director </a:t>
            </a:r>
          </a:p>
          <a:p>
            <a:r>
              <a:rPr lang="en-GB" sz="2400" dirty="0"/>
              <a:t>03 9639 3955  </a:t>
            </a:r>
            <a:r>
              <a:rPr lang="en-GB" sz="2400" dirty="0">
                <a:hlinkClick r:id="rId3"/>
              </a:rPr>
              <a:t>gary@aen.org.au</a:t>
            </a:r>
            <a:endParaRPr lang="en-GB" sz="2400" dirty="0"/>
          </a:p>
          <a:p>
            <a:endParaRPr lang="en-GB" dirty="0"/>
          </a:p>
          <a:p>
            <a:endParaRPr lang="en-GB" dirty="0"/>
          </a:p>
          <a:p>
            <a:r>
              <a:rPr lang="en-GB" dirty="0"/>
              <a:t>To access the full report please visit </a:t>
            </a:r>
          </a:p>
          <a:p>
            <a:r>
              <a:rPr lang="en-GB" dirty="0">
                <a:hlinkClick r:id="rId4"/>
              </a:rPr>
              <a:t>www.aen.org.au</a:t>
            </a:r>
            <a:r>
              <a:rPr lang="en-GB" dirty="0"/>
              <a:t>      </a:t>
            </a:r>
            <a:r>
              <a:rPr lang="en-GB" dirty="0">
                <a:hlinkClick r:id="rId5"/>
              </a:rPr>
              <a:t>www.gan-Australia.org</a:t>
            </a:r>
            <a:r>
              <a:rPr lang="en-GB" dirty="0"/>
              <a:t>  </a:t>
            </a:r>
          </a:p>
          <a:p>
            <a:endParaRPr lang="en-AU" dirty="0"/>
          </a:p>
        </p:txBody>
      </p:sp>
      <p:pic>
        <p:nvPicPr>
          <p:cNvPr id="6" name="Picture 5">
            <a:extLst>
              <a:ext uri="{FF2B5EF4-FFF2-40B4-BE49-F238E27FC236}">
                <a16:creationId xmlns:a16="http://schemas.microsoft.com/office/drawing/2014/main" id="{54F5581B-47C6-4C33-A528-3B810584DF4B}"/>
              </a:ext>
            </a:extLst>
          </p:cNvPr>
          <p:cNvPicPr>
            <a:picLocks noChangeAspect="1"/>
          </p:cNvPicPr>
          <p:nvPr/>
        </p:nvPicPr>
        <p:blipFill>
          <a:blip r:embed="rId6"/>
          <a:stretch>
            <a:fillRect/>
          </a:stretch>
        </p:blipFill>
        <p:spPr>
          <a:xfrm>
            <a:off x="6186335" y="2592885"/>
            <a:ext cx="5420693" cy="2992581"/>
          </a:xfrm>
          <a:prstGeom prst="rect">
            <a:avLst/>
          </a:prstGeom>
          <a:ln>
            <a:solidFill>
              <a:schemeClr val="tx1"/>
            </a:solidFill>
          </a:ln>
        </p:spPr>
      </p:pic>
    </p:spTree>
    <p:extLst>
      <p:ext uri="{BB962C8B-B14F-4D97-AF65-F5344CB8AC3E}">
        <p14:creationId xmlns:p14="http://schemas.microsoft.com/office/powerpoint/2010/main" val="23244753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7C0BC4D-52A2-42B3-909B-C52D7B3A331B}"/>
              </a:ext>
            </a:extLst>
          </p:cNvPr>
          <p:cNvPicPr>
            <a:picLocks noChangeAspect="1"/>
          </p:cNvPicPr>
          <p:nvPr/>
        </p:nvPicPr>
        <p:blipFill>
          <a:blip r:embed="rId2"/>
          <a:stretch>
            <a:fillRect/>
          </a:stretch>
        </p:blipFill>
        <p:spPr>
          <a:xfrm>
            <a:off x="7795493" y="622748"/>
            <a:ext cx="3723824" cy="2055797"/>
          </a:xfrm>
          <a:prstGeom prst="rect">
            <a:avLst/>
          </a:prstGeom>
          <a:ln>
            <a:solidFill>
              <a:schemeClr val="tx1"/>
            </a:solidFill>
          </a:ln>
        </p:spPr>
      </p:pic>
      <p:sp>
        <p:nvSpPr>
          <p:cNvPr id="9" name="TextBox 8">
            <a:extLst>
              <a:ext uri="{FF2B5EF4-FFF2-40B4-BE49-F238E27FC236}">
                <a16:creationId xmlns:a16="http://schemas.microsoft.com/office/drawing/2014/main" id="{9F0DB47C-B32E-42EE-8836-76AB0A273EFA}"/>
              </a:ext>
            </a:extLst>
          </p:cNvPr>
          <p:cNvSpPr txBox="1"/>
          <p:nvPr/>
        </p:nvSpPr>
        <p:spPr>
          <a:xfrm>
            <a:off x="942111" y="2812903"/>
            <a:ext cx="6853382" cy="1692771"/>
          </a:xfrm>
          <a:prstGeom prst="rect">
            <a:avLst/>
          </a:prstGeom>
          <a:noFill/>
        </p:spPr>
        <p:txBody>
          <a:bodyPr wrap="square">
            <a:spAutoFit/>
          </a:bodyPr>
          <a:lstStyle/>
          <a:p>
            <a:r>
              <a:rPr lang="en-GB" sz="3200" b="1" dirty="0"/>
              <a:t>Agenda </a:t>
            </a:r>
          </a:p>
          <a:p>
            <a:r>
              <a:rPr lang="en-GB" sz="2400" dirty="0"/>
              <a:t>Recent Apprenticeship Environment </a:t>
            </a:r>
          </a:p>
          <a:p>
            <a:r>
              <a:rPr lang="en-GB" sz="2400" dirty="0"/>
              <a:t>Support Programs </a:t>
            </a:r>
          </a:p>
          <a:p>
            <a:r>
              <a:rPr lang="en-GB" sz="2400" dirty="0"/>
              <a:t>“What will it take” report </a:t>
            </a:r>
            <a:endParaRPr lang="en-GB" sz="1600" dirty="0"/>
          </a:p>
        </p:txBody>
      </p:sp>
      <p:pic>
        <p:nvPicPr>
          <p:cNvPr id="10" name="Picture 9">
            <a:extLst>
              <a:ext uri="{FF2B5EF4-FFF2-40B4-BE49-F238E27FC236}">
                <a16:creationId xmlns:a16="http://schemas.microsoft.com/office/drawing/2014/main" id="{B417B3C5-F28F-444D-A104-C40346D7D561}"/>
              </a:ext>
            </a:extLst>
          </p:cNvPr>
          <p:cNvPicPr>
            <a:picLocks noChangeAspect="1"/>
          </p:cNvPicPr>
          <p:nvPr/>
        </p:nvPicPr>
        <p:blipFill>
          <a:blip r:embed="rId3"/>
          <a:stretch>
            <a:fillRect/>
          </a:stretch>
        </p:blipFill>
        <p:spPr>
          <a:xfrm>
            <a:off x="305293" y="233962"/>
            <a:ext cx="4968671" cy="1993565"/>
          </a:xfrm>
          <a:prstGeom prst="rect">
            <a:avLst/>
          </a:prstGeom>
        </p:spPr>
      </p:pic>
    </p:spTree>
    <p:extLst>
      <p:ext uri="{BB962C8B-B14F-4D97-AF65-F5344CB8AC3E}">
        <p14:creationId xmlns:p14="http://schemas.microsoft.com/office/powerpoint/2010/main" val="23097734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What is Group Training">
            <a:extLst>
              <a:ext uri="{FF2B5EF4-FFF2-40B4-BE49-F238E27FC236}">
                <a16:creationId xmlns:a16="http://schemas.microsoft.com/office/drawing/2014/main" id="{6B569608-89E6-4B6A-96F1-10C77BCAAF25}"/>
              </a:ext>
            </a:extLst>
          </p:cNvPr>
          <p:cNvPicPr>
            <a:picLocks noChangeAspect="1" noChangeArrowheads="1"/>
          </p:cNvPicPr>
          <p:nvPr/>
        </p:nvPicPr>
        <p:blipFill>
          <a:blip r:embed="rId2" cstate="print"/>
          <a:srcRect/>
          <a:stretch>
            <a:fillRect/>
          </a:stretch>
        </p:blipFill>
        <p:spPr bwMode="auto">
          <a:xfrm>
            <a:off x="3626657" y="2434363"/>
            <a:ext cx="3996072" cy="3476581"/>
          </a:xfrm>
          <a:prstGeom prst="rect">
            <a:avLst/>
          </a:prstGeom>
          <a:noFill/>
        </p:spPr>
      </p:pic>
      <p:sp>
        <p:nvSpPr>
          <p:cNvPr id="5" name="TextBox 4">
            <a:extLst>
              <a:ext uri="{FF2B5EF4-FFF2-40B4-BE49-F238E27FC236}">
                <a16:creationId xmlns:a16="http://schemas.microsoft.com/office/drawing/2014/main" id="{6DD2045E-4937-44C6-9B51-50E99C72C6A9}"/>
              </a:ext>
            </a:extLst>
          </p:cNvPr>
          <p:cNvSpPr txBox="1"/>
          <p:nvPr/>
        </p:nvSpPr>
        <p:spPr>
          <a:xfrm>
            <a:off x="752112" y="474345"/>
            <a:ext cx="5025366" cy="4555093"/>
          </a:xfrm>
          <a:prstGeom prst="rect">
            <a:avLst/>
          </a:prstGeom>
          <a:noFill/>
        </p:spPr>
        <p:txBody>
          <a:bodyPr wrap="square" rtlCol="0">
            <a:spAutoFit/>
          </a:bodyPr>
          <a:lstStyle/>
          <a:p>
            <a:r>
              <a:rPr lang="en-AU" sz="2400" b="1" dirty="0"/>
              <a:t>Group Training Organisations are an alternative way to start an apprenticeship</a:t>
            </a:r>
          </a:p>
          <a:p>
            <a:endParaRPr lang="en-AU" sz="2000" dirty="0"/>
          </a:p>
          <a:p>
            <a:r>
              <a:rPr lang="en-AU" sz="2000" dirty="0"/>
              <a:t>GTO benefits include;</a:t>
            </a:r>
          </a:p>
          <a:p>
            <a:endParaRPr lang="en-AU" sz="2000" dirty="0"/>
          </a:p>
          <a:p>
            <a:r>
              <a:rPr lang="en-AU" sz="2000" dirty="0"/>
              <a:t>Recruitment </a:t>
            </a:r>
          </a:p>
          <a:p>
            <a:r>
              <a:rPr lang="en-AU" sz="2000" dirty="0"/>
              <a:t>Provides flexibility / rotations </a:t>
            </a:r>
          </a:p>
          <a:p>
            <a:r>
              <a:rPr lang="en-AU" sz="2000" dirty="0"/>
              <a:t>Payroll and IR</a:t>
            </a:r>
          </a:p>
          <a:p>
            <a:r>
              <a:rPr lang="en-AU" sz="2000" dirty="0"/>
              <a:t>Arrange the training</a:t>
            </a:r>
          </a:p>
          <a:p>
            <a:r>
              <a:rPr lang="en-AU" sz="2000" dirty="0"/>
              <a:t>Apprentice mentoring</a:t>
            </a:r>
          </a:p>
          <a:p>
            <a:r>
              <a:rPr lang="en-AU" sz="2000" dirty="0"/>
              <a:t>OH&amp;S and PPE</a:t>
            </a:r>
          </a:p>
          <a:p>
            <a:endParaRPr lang="en-AU" sz="2000" dirty="0"/>
          </a:p>
          <a:p>
            <a:endParaRPr lang="en-AU" dirty="0"/>
          </a:p>
        </p:txBody>
      </p:sp>
      <p:pic>
        <p:nvPicPr>
          <p:cNvPr id="4" name="Picture 3">
            <a:extLst>
              <a:ext uri="{FF2B5EF4-FFF2-40B4-BE49-F238E27FC236}">
                <a16:creationId xmlns:a16="http://schemas.microsoft.com/office/drawing/2014/main" id="{8F1FA356-C225-40FE-A5B9-D89932FF5CA3}"/>
              </a:ext>
            </a:extLst>
          </p:cNvPr>
          <p:cNvPicPr>
            <a:picLocks noChangeAspect="1"/>
          </p:cNvPicPr>
          <p:nvPr/>
        </p:nvPicPr>
        <p:blipFill>
          <a:blip r:embed="rId3"/>
          <a:stretch>
            <a:fillRect/>
          </a:stretch>
        </p:blipFill>
        <p:spPr>
          <a:xfrm>
            <a:off x="8848299" y="0"/>
            <a:ext cx="3343701" cy="6858000"/>
          </a:xfrm>
          <a:prstGeom prst="rect">
            <a:avLst/>
          </a:prstGeom>
        </p:spPr>
      </p:pic>
    </p:spTree>
    <p:extLst>
      <p:ext uri="{BB962C8B-B14F-4D97-AF65-F5344CB8AC3E}">
        <p14:creationId xmlns:p14="http://schemas.microsoft.com/office/powerpoint/2010/main" val="10994935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58A3E0-473A-4EC6-8710-3F6521C59F53}"/>
              </a:ext>
            </a:extLst>
          </p:cNvPr>
          <p:cNvPicPr>
            <a:picLocks noChangeAspect="1"/>
          </p:cNvPicPr>
          <p:nvPr/>
        </p:nvPicPr>
        <p:blipFill>
          <a:blip r:embed="rId2"/>
          <a:stretch>
            <a:fillRect/>
          </a:stretch>
        </p:blipFill>
        <p:spPr>
          <a:xfrm>
            <a:off x="7665236" y="12691"/>
            <a:ext cx="4147517" cy="5365267"/>
          </a:xfrm>
          <a:prstGeom prst="rect">
            <a:avLst/>
          </a:prstGeom>
        </p:spPr>
      </p:pic>
      <p:pic>
        <p:nvPicPr>
          <p:cNvPr id="5" name="Picture 4">
            <a:extLst>
              <a:ext uri="{FF2B5EF4-FFF2-40B4-BE49-F238E27FC236}">
                <a16:creationId xmlns:a16="http://schemas.microsoft.com/office/drawing/2014/main" id="{BD326662-9CBD-4D17-AEC8-4C496D019417}"/>
              </a:ext>
            </a:extLst>
          </p:cNvPr>
          <p:cNvPicPr>
            <a:picLocks noChangeAspect="1"/>
          </p:cNvPicPr>
          <p:nvPr/>
        </p:nvPicPr>
        <p:blipFill>
          <a:blip r:embed="rId3"/>
          <a:stretch>
            <a:fillRect/>
          </a:stretch>
        </p:blipFill>
        <p:spPr>
          <a:xfrm>
            <a:off x="7928893" y="5591223"/>
            <a:ext cx="4008565" cy="1199796"/>
          </a:xfrm>
          <a:prstGeom prst="rect">
            <a:avLst/>
          </a:prstGeom>
        </p:spPr>
      </p:pic>
      <p:pic>
        <p:nvPicPr>
          <p:cNvPr id="6" name="Picture 5">
            <a:extLst>
              <a:ext uri="{FF2B5EF4-FFF2-40B4-BE49-F238E27FC236}">
                <a16:creationId xmlns:a16="http://schemas.microsoft.com/office/drawing/2014/main" id="{0B243EC1-F149-4175-857F-3F50C0D0799D}"/>
              </a:ext>
            </a:extLst>
          </p:cNvPr>
          <p:cNvPicPr>
            <a:picLocks noChangeAspect="1"/>
          </p:cNvPicPr>
          <p:nvPr/>
        </p:nvPicPr>
        <p:blipFill rotWithShape="1">
          <a:blip r:embed="rId4"/>
          <a:srcRect l="21152" t="21150" r="21813" b="21229"/>
          <a:stretch/>
        </p:blipFill>
        <p:spPr>
          <a:xfrm>
            <a:off x="7682335" y="6148088"/>
            <a:ext cx="1136409" cy="642931"/>
          </a:xfrm>
          <a:prstGeom prst="rect">
            <a:avLst/>
          </a:prstGeom>
        </p:spPr>
      </p:pic>
      <p:pic>
        <p:nvPicPr>
          <p:cNvPr id="7" name="Picture 6">
            <a:extLst>
              <a:ext uri="{FF2B5EF4-FFF2-40B4-BE49-F238E27FC236}">
                <a16:creationId xmlns:a16="http://schemas.microsoft.com/office/drawing/2014/main" id="{C5BAA16F-6ADB-4BFA-BC35-2F29EC312B02}"/>
              </a:ext>
            </a:extLst>
          </p:cNvPr>
          <p:cNvPicPr>
            <a:picLocks noChangeAspect="1"/>
          </p:cNvPicPr>
          <p:nvPr/>
        </p:nvPicPr>
        <p:blipFill>
          <a:blip r:embed="rId5"/>
          <a:stretch>
            <a:fillRect/>
          </a:stretch>
        </p:blipFill>
        <p:spPr>
          <a:xfrm>
            <a:off x="10370348" y="4890695"/>
            <a:ext cx="531527" cy="531527"/>
          </a:xfrm>
          <a:prstGeom prst="rect">
            <a:avLst/>
          </a:prstGeom>
        </p:spPr>
      </p:pic>
      <p:sp>
        <p:nvSpPr>
          <p:cNvPr id="8" name="TextBox 7">
            <a:extLst>
              <a:ext uri="{FF2B5EF4-FFF2-40B4-BE49-F238E27FC236}">
                <a16:creationId xmlns:a16="http://schemas.microsoft.com/office/drawing/2014/main" id="{C090FAE5-7B0E-4007-8644-C7C45188BBDC}"/>
              </a:ext>
            </a:extLst>
          </p:cNvPr>
          <p:cNvSpPr txBox="1"/>
          <p:nvPr/>
        </p:nvSpPr>
        <p:spPr>
          <a:xfrm>
            <a:off x="3825051" y="1277331"/>
            <a:ext cx="3279655" cy="5324535"/>
          </a:xfrm>
          <a:prstGeom prst="rect">
            <a:avLst/>
          </a:prstGeom>
          <a:noFill/>
        </p:spPr>
        <p:txBody>
          <a:bodyPr wrap="square" rtlCol="0">
            <a:spAutoFit/>
          </a:bodyPr>
          <a:lstStyle/>
          <a:p>
            <a:r>
              <a:rPr lang="en-AU" sz="2400" b="1" dirty="0"/>
              <a:t>Our members support a wide range of people across the State and employ over 6000 apprentices each year </a:t>
            </a:r>
          </a:p>
          <a:p>
            <a:endParaRPr lang="en-AU" sz="2400" b="1" dirty="0"/>
          </a:p>
          <a:p>
            <a:endParaRPr lang="en-AU" sz="2400" b="1" dirty="0"/>
          </a:p>
          <a:p>
            <a:endParaRPr lang="en-AU" sz="2400" b="1" dirty="0"/>
          </a:p>
          <a:p>
            <a:endParaRPr lang="en-AU" sz="2400" b="1" dirty="0"/>
          </a:p>
          <a:p>
            <a:endParaRPr lang="en-AU" sz="2400" b="1" dirty="0"/>
          </a:p>
          <a:p>
            <a:endParaRPr lang="en-AU" sz="2400" b="1" dirty="0"/>
          </a:p>
          <a:p>
            <a:endParaRPr lang="en-AU" sz="2400" b="1" dirty="0"/>
          </a:p>
          <a:p>
            <a:r>
              <a:rPr lang="en-AU" sz="2400" b="1" dirty="0"/>
              <a:t>www.aen.org.au </a:t>
            </a:r>
          </a:p>
          <a:p>
            <a:endParaRPr lang="en-AU" sz="2800" b="1" dirty="0"/>
          </a:p>
        </p:txBody>
      </p:sp>
      <p:pic>
        <p:nvPicPr>
          <p:cNvPr id="9" name="Picture 8">
            <a:extLst>
              <a:ext uri="{FF2B5EF4-FFF2-40B4-BE49-F238E27FC236}">
                <a16:creationId xmlns:a16="http://schemas.microsoft.com/office/drawing/2014/main" id="{2AF8F5F6-9533-4F42-B103-1F43B2CFDBB0}"/>
              </a:ext>
            </a:extLst>
          </p:cNvPr>
          <p:cNvPicPr>
            <a:picLocks noChangeAspect="1"/>
          </p:cNvPicPr>
          <p:nvPr/>
        </p:nvPicPr>
        <p:blipFill>
          <a:blip r:embed="rId6"/>
          <a:stretch>
            <a:fillRect/>
          </a:stretch>
        </p:blipFill>
        <p:spPr>
          <a:xfrm>
            <a:off x="0" y="0"/>
            <a:ext cx="3343701" cy="6858000"/>
          </a:xfrm>
          <a:prstGeom prst="rect">
            <a:avLst/>
          </a:prstGeom>
        </p:spPr>
      </p:pic>
      <p:pic>
        <p:nvPicPr>
          <p:cNvPr id="4" name="Picture 3" descr="A picture containing shape&#10;&#10;Description automatically generated">
            <a:extLst>
              <a:ext uri="{FF2B5EF4-FFF2-40B4-BE49-F238E27FC236}">
                <a16:creationId xmlns:a16="http://schemas.microsoft.com/office/drawing/2014/main" id="{649EBE2B-7345-477C-B33B-3490A4DEAF26}"/>
              </a:ext>
            </a:extLst>
          </p:cNvPr>
          <p:cNvPicPr>
            <a:picLocks noChangeAspect="1"/>
          </p:cNvPicPr>
          <p:nvPr/>
        </p:nvPicPr>
        <p:blipFill>
          <a:blip r:embed="rId7"/>
          <a:stretch>
            <a:fillRect/>
          </a:stretch>
        </p:blipFill>
        <p:spPr>
          <a:xfrm>
            <a:off x="7928893" y="5112194"/>
            <a:ext cx="999786" cy="354293"/>
          </a:xfrm>
          <a:prstGeom prst="rect">
            <a:avLst/>
          </a:prstGeom>
        </p:spPr>
      </p:pic>
      <p:pic>
        <p:nvPicPr>
          <p:cNvPr id="2" name="Picture 1">
            <a:extLst>
              <a:ext uri="{FF2B5EF4-FFF2-40B4-BE49-F238E27FC236}">
                <a16:creationId xmlns:a16="http://schemas.microsoft.com/office/drawing/2014/main" id="{60DF7F56-D2F1-4204-8D41-7F1E23350EA1}"/>
              </a:ext>
            </a:extLst>
          </p:cNvPr>
          <p:cNvPicPr>
            <a:picLocks noChangeAspect="1"/>
          </p:cNvPicPr>
          <p:nvPr/>
        </p:nvPicPr>
        <p:blipFill>
          <a:blip r:embed="rId8"/>
          <a:stretch>
            <a:fillRect/>
          </a:stretch>
        </p:blipFill>
        <p:spPr>
          <a:xfrm>
            <a:off x="11074400" y="5023576"/>
            <a:ext cx="910878" cy="396500"/>
          </a:xfrm>
          <a:prstGeom prst="rect">
            <a:avLst/>
          </a:prstGeom>
        </p:spPr>
      </p:pic>
    </p:spTree>
    <p:extLst>
      <p:ext uri="{BB962C8B-B14F-4D97-AF65-F5344CB8AC3E}">
        <p14:creationId xmlns:p14="http://schemas.microsoft.com/office/powerpoint/2010/main" val="7044509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4B4586D-3CD8-4B5E-B39E-0C6171D1FABB}"/>
              </a:ext>
            </a:extLst>
          </p:cNvPr>
          <p:cNvSpPr txBox="1"/>
          <p:nvPr/>
        </p:nvSpPr>
        <p:spPr>
          <a:xfrm>
            <a:off x="307941" y="221304"/>
            <a:ext cx="5727099" cy="5724644"/>
          </a:xfrm>
          <a:prstGeom prst="rect">
            <a:avLst/>
          </a:prstGeom>
          <a:noFill/>
        </p:spPr>
        <p:txBody>
          <a:bodyPr wrap="square" rtlCol="0">
            <a:spAutoFit/>
          </a:bodyPr>
          <a:lstStyle/>
          <a:p>
            <a:r>
              <a:rPr lang="en-GB" sz="2400" b="1" dirty="0"/>
              <a:t>Current Apprenticeship environment </a:t>
            </a:r>
          </a:p>
          <a:p>
            <a:endParaRPr lang="en-GB" dirty="0"/>
          </a:p>
          <a:p>
            <a:r>
              <a:rPr lang="en-GB" b="1" dirty="0"/>
              <a:t>Recent challenges </a:t>
            </a:r>
          </a:p>
          <a:p>
            <a:endParaRPr lang="en-GB" dirty="0"/>
          </a:p>
          <a:p>
            <a:r>
              <a:rPr lang="en-GB" dirty="0"/>
              <a:t>Workplace / community lockdowns between April 2020 – October 2021</a:t>
            </a:r>
          </a:p>
          <a:p>
            <a:endParaRPr lang="en-GB" dirty="0"/>
          </a:p>
          <a:p>
            <a:r>
              <a:rPr lang="en-GB" dirty="0"/>
              <a:t>Apprenticeship suspensions / cancellations </a:t>
            </a:r>
          </a:p>
          <a:p>
            <a:r>
              <a:rPr lang="en-GB" dirty="0"/>
              <a:t>Most effected  include Hairdressing, Chefs, Automotive, Childcare, </a:t>
            </a:r>
          </a:p>
          <a:p>
            <a:r>
              <a:rPr lang="en-GB" dirty="0"/>
              <a:t>Metropolitan Melbourne, Geelong, Gippsland, Shepperton </a:t>
            </a:r>
          </a:p>
          <a:p>
            <a:endParaRPr lang="en-GB" dirty="0"/>
          </a:p>
          <a:p>
            <a:r>
              <a:rPr lang="en-GB" dirty="0"/>
              <a:t>Mandatory workplace vaccinations </a:t>
            </a:r>
          </a:p>
          <a:p>
            <a:r>
              <a:rPr lang="en-GB" dirty="0"/>
              <a:t>(reduced access to vaccinations for youth)</a:t>
            </a:r>
          </a:p>
          <a:p>
            <a:endParaRPr lang="en-GB" dirty="0"/>
          </a:p>
          <a:p>
            <a:r>
              <a:rPr lang="en-GB" dirty="0"/>
              <a:t>AEN providing a support service for retrenched apprentices and trainees </a:t>
            </a:r>
          </a:p>
          <a:p>
            <a:endParaRPr lang="en-GB" dirty="0"/>
          </a:p>
          <a:p>
            <a:r>
              <a:rPr lang="en-GB" dirty="0"/>
              <a:t>Hands-on training has been limited during COVID, creating delays in completing qualifications </a:t>
            </a:r>
            <a:endParaRPr lang="en-AU" dirty="0"/>
          </a:p>
        </p:txBody>
      </p:sp>
      <p:pic>
        <p:nvPicPr>
          <p:cNvPr id="4" name="Picture 3">
            <a:extLst>
              <a:ext uri="{FF2B5EF4-FFF2-40B4-BE49-F238E27FC236}">
                <a16:creationId xmlns:a16="http://schemas.microsoft.com/office/drawing/2014/main" id="{A1E8017C-7015-4B64-A8C6-AF624FFC8C96}"/>
              </a:ext>
            </a:extLst>
          </p:cNvPr>
          <p:cNvPicPr>
            <a:picLocks noChangeAspect="1"/>
          </p:cNvPicPr>
          <p:nvPr/>
        </p:nvPicPr>
        <p:blipFill>
          <a:blip r:embed="rId2"/>
          <a:stretch>
            <a:fillRect/>
          </a:stretch>
        </p:blipFill>
        <p:spPr>
          <a:xfrm>
            <a:off x="6293920" y="2054352"/>
            <a:ext cx="5529496" cy="4293432"/>
          </a:xfrm>
          <a:prstGeom prst="rect">
            <a:avLst/>
          </a:prstGeom>
        </p:spPr>
      </p:pic>
      <p:sp>
        <p:nvSpPr>
          <p:cNvPr id="6" name="TextBox 5">
            <a:extLst>
              <a:ext uri="{FF2B5EF4-FFF2-40B4-BE49-F238E27FC236}">
                <a16:creationId xmlns:a16="http://schemas.microsoft.com/office/drawing/2014/main" id="{DDAA4559-5A83-43EB-8A5A-D45E154D0FF2}"/>
              </a:ext>
            </a:extLst>
          </p:cNvPr>
          <p:cNvSpPr txBox="1"/>
          <p:nvPr/>
        </p:nvSpPr>
        <p:spPr>
          <a:xfrm>
            <a:off x="6193146" y="6465270"/>
            <a:ext cx="2909455" cy="276999"/>
          </a:xfrm>
          <a:prstGeom prst="rect">
            <a:avLst/>
          </a:prstGeom>
          <a:noFill/>
        </p:spPr>
        <p:txBody>
          <a:bodyPr wrap="square" rtlCol="0">
            <a:spAutoFit/>
          </a:bodyPr>
          <a:lstStyle/>
          <a:p>
            <a:r>
              <a:rPr lang="en-GB" sz="1200" dirty="0"/>
              <a:t>Source: AEN Power BI report dashboard</a:t>
            </a:r>
            <a:endParaRPr lang="en-AU" sz="1200" dirty="0"/>
          </a:p>
        </p:txBody>
      </p:sp>
    </p:spTree>
    <p:extLst>
      <p:ext uri="{BB962C8B-B14F-4D97-AF65-F5344CB8AC3E}">
        <p14:creationId xmlns:p14="http://schemas.microsoft.com/office/powerpoint/2010/main" val="40499897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87A7125-2884-4365-82A8-24DEC74059CD}"/>
              </a:ext>
            </a:extLst>
          </p:cNvPr>
          <p:cNvSpPr txBox="1"/>
          <p:nvPr/>
        </p:nvSpPr>
        <p:spPr>
          <a:xfrm>
            <a:off x="517234" y="512679"/>
            <a:ext cx="10067637" cy="5170646"/>
          </a:xfrm>
          <a:prstGeom prst="rect">
            <a:avLst/>
          </a:prstGeom>
          <a:noFill/>
        </p:spPr>
        <p:txBody>
          <a:bodyPr wrap="square">
            <a:spAutoFit/>
          </a:bodyPr>
          <a:lstStyle/>
          <a:p>
            <a:r>
              <a:rPr lang="en-GB" sz="2400" b="1" dirty="0"/>
              <a:t>Recent programs to support youth </a:t>
            </a:r>
          </a:p>
          <a:p>
            <a:endParaRPr lang="en-GB" dirty="0"/>
          </a:p>
          <a:p>
            <a:r>
              <a:rPr lang="en-GB" sz="1800" dirty="0"/>
              <a:t>Job seeker, </a:t>
            </a:r>
            <a:r>
              <a:rPr lang="en-GB" sz="1800" dirty="0" err="1"/>
              <a:t>Jobkeeper</a:t>
            </a:r>
            <a:r>
              <a:rPr lang="en-GB" sz="1800" dirty="0"/>
              <a:t>, Job Trainer programs </a:t>
            </a:r>
          </a:p>
          <a:p>
            <a:endParaRPr lang="en-GB" dirty="0"/>
          </a:p>
          <a:p>
            <a:r>
              <a:rPr lang="en-GB" sz="1800" dirty="0"/>
              <a:t>Boosting Apprenticeship Commencements  50% wage subsidy (Oct 2020 – March 2021) </a:t>
            </a:r>
          </a:p>
          <a:p>
            <a:r>
              <a:rPr lang="en-GB" dirty="0"/>
              <a:t>Completing Apprenticeships 10% 2</a:t>
            </a:r>
            <a:r>
              <a:rPr lang="en-GB" baseline="30000" dirty="0"/>
              <a:t>nd</a:t>
            </a:r>
            <a:r>
              <a:rPr lang="en-GB" dirty="0"/>
              <a:t> year, 5% third year wage subsidies (March 2022 – 30 June 2024) </a:t>
            </a:r>
            <a:r>
              <a:rPr lang="en-GB" sz="1800" dirty="0"/>
              <a:t> </a:t>
            </a:r>
          </a:p>
          <a:p>
            <a:r>
              <a:rPr lang="en-GB" dirty="0"/>
              <a:t>Local Employment Facilitators (54 regions across Australia) </a:t>
            </a:r>
          </a:p>
          <a:p>
            <a:endParaRPr lang="en-GB" sz="1800" dirty="0"/>
          </a:p>
          <a:p>
            <a:r>
              <a:rPr lang="en-GB" b="1" dirty="0"/>
              <a:t>Victorian Government </a:t>
            </a:r>
          </a:p>
          <a:p>
            <a:r>
              <a:rPr lang="en-GB" sz="1800" dirty="0"/>
              <a:t>Victorian Apprenticeship Recovery Program (local government agencies &amp; bush fire effected regions).</a:t>
            </a:r>
          </a:p>
          <a:p>
            <a:endParaRPr lang="en-GB" dirty="0"/>
          </a:p>
          <a:p>
            <a:r>
              <a:rPr lang="en-GB" sz="1800" dirty="0"/>
              <a:t>Jobs Victoria – Employment Facilitators, specific Jobs Victoria programs</a:t>
            </a:r>
          </a:p>
          <a:p>
            <a:endParaRPr lang="en-GB" dirty="0"/>
          </a:p>
          <a:p>
            <a:r>
              <a:rPr lang="en-GB" sz="1800" dirty="0"/>
              <a:t>New Apprenticeships Victoria – Victorian Major Projects (over $20m) – 1500 apprentices, Social Procurement requirements, MPSG 10% of the workforce to be apprentices/ trainees/ cadets. </a:t>
            </a:r>
          </a:p>
          <a:p>
            <a:r>
              <a:rPr lang="en-GB" dirty="0">
                <a:hlinkClick r:id="rId2"/>
              </a:rPr>
              <a:t>Local Jobs First - Major Projects Skills Guarantee</a:t>
            </a:r>
            <a:endParaRPr lang="en-GB" sz="1800" dirty="0"/>
          </a:p>
          <a:p>
            <a:endParaRPr lang="en-GB" sz="1800" dirty="0"/>
          </a:p>
          <a:p>
            <a:endParaRPr lang="en-GB" sz="1800" dirty="0"/>
          </a:p>
        </p:txBody>
      </p:sp>
    </p:spTree>
    <p:extLst>
      <p:ext uri="{BB962C8B-B14F-4D97-AF65-F5344CB8AC3E}">
        <p14:creationId xmlns:p14="http://schemas.microsoft.com/office/powerpoint/2010/main" val="3768343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A7C4F87-3AA4-4B51-B34A-8B107F5A19F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973084" y="173839"/>
            <a:ext cx="4859251" cy="6146089"/>
          </a:xfrm>
          <a:prstGeom prst="rect">
            <a:avLst/>
          </a:prstGeom>
          <a:noFill/>
          <a:ln>
            <a:noFill/>
          </a:ln>
        </p:spPr>
      </p:pic>
      <p:sp>
        <p:nvSpPr>
          <p:cNvPr id="3" name="TextBox 2">
            <a:extLst>
              <a:ext uri="{FF2B5EF4-FFF2-40B4-BE49-F238E27FC236}">
                <a16:creationId xmlns:a16="http://schemas.microsoft.com/office/drawing/2014/main" id="{5BD6F158-C911-46F9-8BCA-B8E40488406B}"/>
              </a:ext>
            </a:extLst>
          </p:cNvPr>
          <p:cNvSpPr txBox="1"/>
          <p:nvPr/>
        </p:nvSpPr>
        <p:spPr>
          <a:xfrm>
            <a:off x="6834910" y="6436432"/>
            <a:ext cx="3509818" cy="276999"/>
          </a:xfrm>
          <a:prstGeom prst="rect">
            <a:avLst/>
          </a:prstGeom>
          <a:noFill/>
        </p:spPr>
        <p:txBody>
          <a:bodyPr wrap="square" rtlCol="0">
            <a:spAutoFit/>
          </a:bodyPr>
          <a:lstStyle/>
          <a:p>
            <a:r>
              <a:rPr lang="en-GB" sz="1200" dirty="0"/>
              <a:t>Source: NCVER March Quarter 2021 Apprenticeships</a:t>
            </a:r>
            <a:endParaRPr lang="en-AU" sz="1200" dirty="0"/>
          </a:p>
        </p:txBody>
      </p:sp>
      <p:sp>
        <p:nvSpPr>
          <p:cNvPr id="5" name="TextBox 4">
            <a:extLst>
              <a:ext uri="{FF2B5EF4-FFF2-40B4-BE49-F238E27FC236}">
                <a16:creationId xmlns:a16="http://schemas.microsoft.com/office/drawing/2014/main" id="{19971F95-3ADD-4D6A-9B8D-0DEF46D5EED1}"/>
              </a:ext>
            </a:extLst>
          </p:cNvPr>
          <p:cNvSpPr txBox="1"/>
          <p:nvPr/>
        </p:nvSpPr>
        <p:spPr>
          <a:xfrm>
            <a:off x="291059" y="168762"/>
            <a:ext cx="5939791" cy="2862322"/>
          </a:xfrm>
          <a:prstGeom prst="rect">
            <a:avLst/>
          </a:prstGeom>
          <a:noFill/>
        </p:spPr>
        <p:txBody>
          <a:bodyPr wrap="square">
            <a:spAutoFit/>
          </a:bodyPr>
          <a:lstStyle/>
          <a:p>
            <a:r>
              <a:rPr lang="en-GB" sz="2000" dirty="0"/>
              <a:t>In-training as at 31 March 2021</a:t>
            </a:r>
          </a:p>
          <a:p>
            <a:endParaRPr lang="en-GB" sz="1600" dirty="0"/>
          </a:p>
          <a:p>
            <a:r>
              <a:rPr lang="en-GB" sz="1600" dirty="0"/>
              <a:t>There were 329 585 apprentices and trainees in-training as at 31 March 2021, an increase of 20.7% from 31 March 2020.</a:t>
            </a:r>
          </a:p>
          <a:p>
            <a:endParaRPr lang="en-GB" sz="1600" dirty="0"/>
          </a:p>
          <a:p>
            <a:r>
              <a:rPr lang="en-GB" sz="1600" dirty="0"/>
              <a:t>Quarterly training activity</a:t>
            </a:r>
          </a:p>
          <a:p>
            <a:r>
              <a:rPr lang="en-GB" sz="1600" dirty="0"/>
              <a:t>In the March quarter 2021, compared with the March quarter 2020:</a:t>
            </a:r>
          </a:p>
          <a:p>
            <a:endParaRPr lang="en-GB" sz="1600" dirty="0"/>
          </a:p>
          <a:p>
            <a:r>
              <a:rPr lang="en-GB" sz="1600" dirty="0"/>
              <a:t>• commencements increased by 35.4%, to 66 635</a:t>
            </a:r>
          </a:p>
          <a:p>
            <a:r>
              <a:rPr lang="en-GB" sz="1600" dirty="0"/>
              <a:t>• completions decreased by 9.4%, to 20 010</a:t>
            </a:r>
          </a:p>
          <a:p>
            <a:r>
              <a:rPr lang="en-GB" sz="1600" dirty="0"/>
              <a:t>• cancellations and withdrawals increased by 5%, to 22 140</a:t>
            </a:r>
          </a:p>
        </p:txBody>
      </p:sp>
      <p:pic>
        <p:nvPicPr>
          <p:cNvPr id="6" name="Picture 5">
            <a:extLst>
              <a:ext uri="{FF2B5EF4-FFF2-40B4-BE49-F238E27FC236}">
                <a16:creationId xmlns:a16="http://schemas.microsoft.com/office/drawing/2014/main" id="{53D48C2A-ABB4-46F7-B34F-F988A02334E9}"/>
              </a:ext>
            </a:extLst>
          </p:cNvPr>
          <p:cNvPicPr>
            <a:picLocks noChangeAspect="1"/>
          </p:cNvPicPr>
          <p:nvPr/>
        </p:nvPicPr>
        <p:blipFill>
          <a:blip r:embed="rId3"/>
          <a:stretch>
            <a:fillRect/>
          </a:stretch>
        </p:blipFill>
        <p:spPr>
          <a:xfrm>
            <a:off x="2260807" y="4831841"/>
            <a:ext cx="3970043" cy="1801307"/>
          </a:xfrm>
          <a:prstGeom prst="rect">
            <a:avLst/>
          </a:prstGeom>
        </p:spPr>
      </p:pic>
      <p:pic>
        <p:nvPicPr>
          <p:cNvPr id="8" name="Picture 7">
            <a:extLst>
              <a:ext uri="{FF2B5EF4-FFF2-40B4-BE49-F238E27FC236}">
                <a16:creationId xmlns:a16="http://schemas.microsoft.com/office/drawing/2014/main" id="{0DEE0DC9-8181-4BEF-A598-8FD52B15508F}"/>
              </a:ext>
            </a:extLst>
          </p:cNvPr>
          <p:cNvPicPr>
            <a:picLocks noChangeAspect="1"/>
          </p:cNvPicPr>
          <p:nvPr/>
        </p:nvPicPr>
        <p:blipFill>
          <a:blip r:embed="rId4"/>
          <a:stretch>
            <a:fillRect/>
          </a:stretch>
        </p:blipFill>
        <p:spPr>
          <a:xfrm>
            <a:off x="582894" y="3087173"/>
            <a:ext cx="3886247" cy="1744668"/>
          </a:xfrm>
          <a:prstGeom prst="rect">
            <a:avLst/>
          </a:prstGeom>
        </p:spPr>
      </p:pic>
    </p:spTree>
    <p:extLst>
      <p:ext uri="{BB962C8B-B14F-4D97-AF65-F5344CB8AC3E}">
        <p14:creationId xmlns:p14="http://schemas.microsoft.com/office/powerpoint/2010/main" val="6465204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7C0BC4D-52A2-42B3-909B-C52D7B3A331B}"/>
              </a:ext>
            </a:extLst>
          </p:cNvPr>
          <p:cNvPicPr>
            <a:picLocks noChangeAspect="1"/>
          </p:cNvPicPr>
          <p:nvPr/>
        </p:nvPicPr>
        <p:blipFill>
          <a:blip r:embed="rId2"/>
          <a:stretch>
            <a:fillRect/>
          </a:stretch>
        </p:blipFill>
        <p:spPr>
          <a:xfrm>
            <a:off x="729674" y="567330"/>
            <a:ext cx="7688961" cy="4244815"/>
          </a:xfrm>
          <a:prstGeom prst="rect">
            <a:avLst/>
          </a:prstGeom>
          <a:ln>
            <a:solidFill>
              <a:schemeClr val="tx1"/>
            </a:solidFill>
          </a:ln>
        </p:spPr>
      </p:pic>
      <p:pic>
        <p:nvPicPr>
          <p:cNvPr id="7" name="Picture 6">
            <a:extLst>
              <a:ext uri="{FF2B5EF4-FFF2-40B4-BE49-F238E27FC236}">
                <a16:creationId xmlns:a16="http://schemas.microsoft.com/office/drawing/2014/main" id="{3D6C6C09-577F-4494-BC44-3A03E48429BB}"/>
              </a:ext>
            </a:extLst>
          </p:cNvPr>
          <p:cNvPicPr>
            <a:picLocks noChangeAspect="1"/>
          </p:cNvPicPr>
          <p:nvPr/>
        </p:nvPicPr>
        <p:blipFill>
          <a:blip r:embed="rId3"/>
          <a:stretch>
            <a:fillRect/>
          </a:stretch>
        </p:blipFill>
        <p:spPr>
          <a:xfrm>
            <a:off x="6642964" y="4082473"/>
            <a:ext cx="4819361" cy="2519837"/>
          </a:xfrm>
          <a:prstGeom prst="rect">
            <a:avLst/>
          </a:prstGeom>
        </p:spPr>
      </p:pic>
    </p:spTree>
    <p:extLst>
      <p:ext uri="{BB962C8B-B14F-4D97-AF65-F5344CB8AC3E}">
        <p14:creationId xmlns:p14="http://schemas.microsoft.com/office/powerpoint/2010/main" val="13473554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59A4739-81F1-4486-837C-0A7C5510EF3F}"/>
              </a:ext>
            </a:extLst>
          </p:cNvPr>
          <p:cNvSpPr txBox="1"/>
          <p:nvPr/>
        </p:nvSpPr>
        <p:spPr>
          <a:xfrm>
            <a:off x="355600" y="295564"/>
            <a:ext cx="11480800" cy="6194003"/>
          </a:xfrm>
          <a:prstGeom prst="rect">
            <a:avLst/>
          </a:prstGeom>
          <a:noFill/>
        </p:spPr>
        <p:txBody>
          <a:bodyPr wrap="square">
            <a:spAutoFit/>
          </a:bodyPr>
          <a:lstStyle/>
          <a:p>
            <a:pPr lvl="0">
              <a:spcBef>
                <a:spcPts val="300"/>
              </a:spcBef>
            </a:pPr>
            <a:r>
              <a:rPr lang="en-AU" sz="2400" b="1" dirty="0">
                <a:solidFill>
                  <a:schemeClr val="dk1"/>
                </a:solidFill>
              </a:rPr>
              <a:t>The challenge </a:t>
            </a:r>
          </a:p>
          <a:p>
            <a:pPr lvl="0">
              <a:spcBef>
                <a:spcPts val="300"/>
              </a:spcBef>
            </a:pPr>
            <a:endParaRPr lang="en-AU" dirty="0">
              <a:solidFill>
                <a:schemeClr val="dk1"/>
              </a:solidFill>
            </a:endParaRPr>
          </a:p>
          <a:p>
            <a:pPr lvl="0">
              <a:spcBef>
                <a:spcPts val="300"/>
              </a:spcBef>
            </a:pPr>
            <a:r>
              <a:rPr lang="en-AU" sz="2000" b="1" dirty="0">
                <a:solidFill>
                  <a:schemeClr val="dk1"/>
                </a:solidFill>
              </a:rPr>
              <a:t>Over the last decade quality job opportunities for young people in Australia have declined. </a:t>
            </a:r>
          </a:p>
          <a:p>
            <a:pPr lvl="0">
              <a:spcBef>
                <a:spcPts val="300"/>
              </a:spcBef>
            </a:pPr>
            <a:r>
              <a:rPr lang="en-AU" sz="2000" b="1" dirty="0">
                <a:solidFill>
                  <a:schemeClr val="dk1"/>
                </a:solidFill>
              </a:rPr>
              <a:t>Underemployment has increased, average working hours reduced. Young peoples’ wages have gone backwards. In 2020 the Productivity Commission found that young people are starting further down the career ladder and climbing it more slowly. </a:t>
            </a:r>
          </a:p>
          <a:p>
            <a:pPr lvl="0">
              <a:spcBef>
                <a:spcPts val="300"/>
              </a:spcBef>
            </a:pPr>
            <a:endParaRPr lang="en-AU" dirty="0">
              <a:solidFill>
                <a:schemeClr val="dk1"/>
              </a:solidFill>
            </a:endParaRPr>
          </a:p>
          <a:p>
            <a:pPr lvl="0">
              <a:spcBef>
                <a:spcPts val="300"/>
              </a:spcBef>
            </a:pPr>
            <a:r>
              <a:rPr lang="en-AU" dirty="0">
                <a:solidFill>
                  <a:schemeClr val="dk1"/>
                </a:solidFill>
              </a:rPr>
              <a:t>It suggested that rather than focussing on unemployment, we need to start talking about the types of jobs young people are getting. Despite long term skills shortages across many parts of the labour market, there is a lack of employment </a:t>
            </a:r>
            <a:r>
              <a:rPr lang="en-AU" b="0" i="0" u="none" strike="noStrike" cap="none" dirty="0">
                <a:solidFill>
                  <a:schemeClr val="dk1"/>
                </a:solidFill>
                <a:ea typeface="Arial"/>
                <a:cs typeface="Arial"/>
                <a:sym typeface="Arial"/>
              </a:rPr>
              <a:t>pathways for young people that allow them to apply and develop their skills.</a:t>
            </a:r>
          </a:p>
          <a:p>
            <a:pPr marL="0" marR="0" lvl="0" indent="0" algn="l" rtl="0">
              <a:lnSpc>
                <a:spcPct val="100000"/>
              </a:lnSpc>
              <a:spcBef>
                <a:spcPts val="300"/>
              </a:spcBef>
              <a:spcAft>
                <a:spcPts val="0"/>
              </a:spcAft>
              <a:buNone/>
            </a:pPr>
            <a:endParaRPr lang="en" dirty="0">
              <a:solidFill>
                <a:schemeClr val="dk1"/>
              </a:solidFill>
            </a:endParaRPr>
          </a:p>
          <a:p>
            <a:pPr marL="0" marR="0" lvl="0" indent="0" algn="l" rtl="0">
              <a:lnSpc>
                <a:spcPct val="100000"/>
              </a:lnSpc>
              <a:spcBef>
                <a:spcPts val="300"/>
              </a:spcBef>
              <a:spcAft>
                <a:spcPts val="0"/>
              </a:spcAft>
              <a:buNone/>
            </a:pPr>
            <a:r>
              <a:rPr lang="en" dirty="0">
                <a:solidFill>
                  <a:schemeClr val="dk1"/>
                </a:solidFill>
              </a:rPr>
              <a:t>We shou</a:t>
            </a:r>
            <a:r>
              <a:rPr lang="en-AU" dirty="0" err="1">
                <a:solidFill>
                  <a:schemeClr val="dk1"/>
                </a:solidFill>
              </a:rPr>
              <a:t>ld</a:t>
            </a:r>
            <a:r>
              <a:rPr lang="en-AU" dirty="0">
                <a:solidFill>
                  <a:schemeClr val="dk1"/>
                </a:solidFill>
              </a:rPr>
              <a:t> expect this to worsen in response to COVID-19, as it has in response to past economic shocks. Uncertain economic times make employers reluctant to make long term commitments to new recruits and reduce their inclination to hire inexperienced workers. Training budgets are often the first to be cut. </a:t>
            </a:r>
          </a:p>
          <a:p>
            <a:pPr marL="0" marR="0" lvl="0" indent="0" algn="l" rtl="0">
              <a:lnSpc>
                <a:spcPct val="100000"/>
              </a:lnSpc>
              <a:spcBef>
                <a:spcPts val="300"/>
              </a:spcBef>
              <a:spcAft>
                <a:spcPts val="0"/>
              </a:spcAft>
              <a:buNone/>
            </a:pPr>
            <a:endParaRPr lang="en-AU" b="0" i="0" u="none" strike="noStrike" cap="none" dirty="0">
              <a:solidFill>
                <a:schemeClr val="dk1"/>
              </a:solidFill>
              <a:ea typeface="Arial"/>
              <a:cs typeface="Arial"/>
              <a:sym typeface="Arial"/>
            </a:endParaRPr>
          </a:p>
          <a:p>
            <a:pPr marL="0" marR="0" lvl="0" indent="0" algn="l" rtl="0">
              <a:lnSpc>
                <a:spcPct val="100000"/>
              </a:lnSpc>
              <a:spcBef>
                <a:spcPts val="300"/>
              </a:spcBef>
              <a:spcAft>
                <a:spcPts val="0"/>
              </a:spcAft>
              <a:buNone/>
            </a:pPr>
            <a:r>
              <a:rPr lang="en-AU" b="0" i="0" u="none" strike="noStrike" cap="none" dirty="0">
                <a:solidFill>
                  <a:schemeClr val="dk1"/>
                </a:solidFill>
                <a:ea typeface="Arial"/>
                <a:cs typeface="Arial"/>
                <a:sym typeface="Arial"/>
              </a:rPr>
              <a:t>It is clear that </a:t>
            </a:r>
            <a:r>
              <a:rPr lang="en-AU" dirty="0">
                <a:solidFill>
                  <a:schemeClr val="dk1"/>
                </a:solidFill>
              </a:rPr>
              <a:t>Government action can make a difference. </a:t>
            </a:r>
            <a:r>
              <a:rPr lang="en-AU" b="0" i="0" u="none" strike="noStrike" cap="none" dirty="0">
                <a:solidFill>
                  <a:schemeClr val="dk1"/>
                </a:solidFill>
                <a:ea typeface="Arial"/>
                <a:cs typeface="Arial"/>
                <a:sym typeface="Arial"/>
              </a:rPr>
              <a:t>The </a:t>
            </a:r>
            <a:r>
              <a:rPr lang="en" b="0" i="0" u="none" strike="noStrike" cap="none" dirty="0">
                <a:solidFill>
                  <a:schemeClr val="dk1"/>
                </a:solidFill>
                <a:ea typeface="Arial"/>
                <a:cs typeface="Arial"/>
                <a:sym typeface="Arial"/>
              </a:rPr>
              <a:t>Boosting Apprenticeship Commencements scheme </a:t>
            </a:r>
            <a:r>
              <a:rPr lang="en" b="1" i="0" u="none" strike="noStrike" cap="none" dirty="0">
                <a:solidFill>
                  <a:schemeClr val="dk1"/>
                </a:solidFill>
                <a:ea typeface="Arial"/>
                <a:cs typeface="Arial"/>
                <a:sym typeface="Arial"/>
              </a:rPr>
              <a:t>(BAC)</a:t>
            </a:r>
            <a:r>
              <a:rPr lang="en" b="0" i="0" u="none" strike="noStrike" cap="none" dirty="0">
                <a:solidFill>
                  <a:schemeClr val="dk1"/>
                </a:solidFill>
                <a:ea typeface="Arial"/>
                <a:cs typeface="Arial"/>
                <a:sym typeface="Arial"/>
              </a:rPr>
              <a:t> 217,000 (Nov 2021) </a:t>
            </a:r>
            <a:r>
              <a:rPr lang="en-AU" dirty="0">
                <a:solidFill>
                  <a:schemeClr val="dk1"/>
                </a:solidFill>
              </a:rPr>
              <a:t>has been effective in increasing the number of apprentices and trainees hired, including amongst employers new to the apprenticeship system. Governments have successfully used major infrastructure projects to drive investment in construction skills. Individual employers, too, have developed innovative new pathways for young people into and within their organisations, proactively engaging with low income and marginalised groups.</a:t>
            </a:r>
          </a:p>
        </p:txBody>
      </p:sp>
    </p:spTree>
    <p:extLst>
      <p:ext uri="{BB962C8B-B14F-4D97-AF65-F5344CB8AC3E}">
        <p14:creationId xmlns:p14="http://schemas.microsoft.com/office/powerpoint/2010/main" val="383710211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95B4032B140304CA05553F2A5B776EA" ma:contentTypeVersion="10" ma:contentTypeDescription="Create a new document." ma:contentTypeScope="" ma:versionID="a5aa61b4d94b17a6ab23ecb9cdb3c500">
  <xsd:schema xmlns:xsd="http://www.w3.org/2001/XMLSchema" xmlns:xs="http://www.w3.org/2001/XMLSchema" xmlns:p="http://schemas.microsoft.com/office/2006/metadata/properties" xmlns:ns2="4a89a974-6aa2-4cd5-8616-bcd3612f23a0" targetNamespace="http://schemas.microsoft.com/office/2006/metadata/properties" ma:root="true" ma:fieldsID="12f39e3a4c6b003d83752496ae14818f" ns2:_="">
    <xsd:import namespace="4a89a974-6aa2-4cd5-8616-bcd3612f23a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a89a974-6aa2-4cd5-8616-bcd3612f23a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8C65187-AA71-422A-930C-F1D62CE1FADC}">
  <ds:schemaRefs>
    <ds:schemaRef ds:uri="http://purl.org/dc/terms/"/>
    <ds:schemaRef ds:uri="http://schemas.openxmlformats.org/package/2006/metadata/core-properties"/>
    <ds:schemaRef ds:uri="http://schemas.microsoft.com/office/2006/documentManagement/types"/>
    <ds:schemaRef ds:uri="http://www.w3.org/XML/1998/namespace"/>
    <ds:schemaRef ds:uri="http://schemas.microsoft.com/office/2006/metadata/properties"/>
    <ds:schemaRef ds:uri="http://schemas.microsoft.com/office/infopath/2007/PartnerControls"/>
    <ds:schemaRef ds:uri="4a89a974-6aa2-4cd5-8616-bcd3612f23a0"/>
    <ds:schemaRef ds:uri="http://purl.org/dc/dcmitype/"/>
    <ds:schemaRef ds:uri="http://purl.org/dc/elements/1.1/"/>
  </ds:schemaRefs>
</ds:datastoreItem>
</file>

<file path=customXml/itemProps2.xml><?xml version="1.0" encoding="utf-8"?>
<ds:datastoreItem xmlns:ds="http://schemas.openxmlformats.org/officeDocument/2006/customXml" ds:itemID="{44F4FFD3-FD61-417C-BC03-A2A2A6A93E9A}">
  <ds:schemaRefs>
    <ds:schemaRef ds:uri="http://schemas.microsoft.com/sharepoint/v3/contenttype/forms"/>
  </ds:schemaRefs>
</ds:datastoreItem>
</file>

<file path=customXml/itemProps3.xml><?xml version="1.0" encoding="utf-8"?>
<ds:datastoreItem xmlns:ds="http://schemas.openxmlformats.org/officeDocument/2006/customXml" ds:itemID="{B18C51A9-11C5-494C-9E39-D79F5803D81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a89a974-6aa2-4cd5-8616-bcd3612f23a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238</TotalTime>
  <Words>1212</Words>
  <Application>Microsoft Office PowerPoint</Application>
  <PresentationFormat>Widescreen</PresentationFormat>
  <Paragraphs>155</Paragraphs>
  <Slides>16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Calibri Light</vt:lpstr>
      <vt:lpstr>Helvetica Neue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Gary Workman</dc:creator>
  <cp:lastModifiedBy>Gary Workman</cp:lastModifiedBy>
  <cp:revision>4</cp:revision>
  <cp:lastPrinted>2021-11-22T21:26:33Z</cp:lastPrinted>
  <dcterms:created xsi:type="dcterms:W3CDTF">2021-10-20T00:40:59Z</dcterms:created>
  <dcterms:modified xsi:type="dcterms:W3CDTF">2021-11-22T21:26:35Z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0x010100595B4032B140304CA05553F2A5B776EA</vt:lpwstr>
  </property>
</Properties>
</file>