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63" r:id="rId3"/>
    <p:sldId id="264" r:id="rId4"/>
    <p:sldId id="265" r:id="rId5"/>
    <p:sldId id="260" r:id="rId6"/>
    <p:sldId id="259" r:id="rId7"/>
    <p:sldId id="262" r:id="rId8"/>
    <p:sldId id="258" r:id="rId9"/>
    <p:sldId id="267" r:id="rId1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3" d="100"/>
          <a:sy n="73" d="100"/>
        </p:scale>
        <p:origin x="7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AU" sz="2400" b="1" i="0" baseline="0" dirty="0"/>
              <a:t>The effects of different emphases in national systems: </a:t>
            </a:r>
          </a:p>
          <a:p>
            <a:pPr>
              <a:defRPr b="1"/>
            </a:pPr>
            <a:r>
              <a:rPr lang="en-AU" sz="2400" b="1" i="0" baseline="0" dirty="0"/>
              <a:t>A tentative model</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206825539093438"/>
          <c:y val="0.3198698439214866"/>
          <c:w val="0.35863489218131234"/>
          <c:h val="0.62307845716553423"/>
        </c:manualLayout>
      </c:layout>
      <c:radarChart>
        <c:radarStyle val="marker"/>
        <c:varyColors val="0"/>
        <c:ser>
          <c:idx val="0"/>
          <c:order val="0"/>
          <c:tx>
            <c:strRef>
              <c:f>Sheet1!$B$1</c:f>
              <c:strCache>
                <c:ptCount val="1"/>
                <c:pt idx="0">
                  <c:v>Emphasis on youth employment</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Youth employment</c:v>
                </c:pt>
                <c:pt idx="1">
                  <c:v>Skill development</c:v>
                </c:pt>
                <c:pt idx="2">
                  <c:v>Labour market matching  </c:v>
                </c:pt>
                <c:pt idx="3">
                  <c:v>Access to all</c:v>
                </c:pt>
                <c:pt idx="4">
                  <c:v>Individual company needs</c:v>
                </c:pt>
              </c:strCache>
            </c:strRef>
          </c:cat>
          <c:val>
            <c:numRef>
              <c:f>Sheet1!$B$2:$B$6</c:f>
              <c:numCache>
                <c:formatCode>General</c:formatCode>
                <c:ptCount val="5"/>
                <c:pt idx="0">
                  <c:v>30</c:v>
                </c:pt>
                <c:pt idx="1">
                  <c:v>20</c:v>
                </c:pt>
                <c:pt idx="2">
                  <c:v>20</c:v>
                </c:pt>
                <c:pt idx="3">
                  <c:v>25</c:v>
                </c:pt>
                <c:pt idx="4">
                  <c:v>10</c:v>
                </c:pt>
              </c:numCache>
            </c:numRef>
          </c:val>
          <c:extLst>
            <c:ext xmlns:c16="http://schemas.microsoft.com/office/drawing/2014/chart" uri="{C3380CC4-5D6E-409C-BE32-E72D297353CC}">
              <c16:uniqueId val="{00000000-4655-49E0-A77B-F64C253D33CC}"/>
            </c:ext>
          </c:extLst>
        </c:ser>
        <c:ser>
          <c:idx val="1"/>
          <c:order val="1"/>
          <c:tx>
            <c:strRef>
              <c:f>Sheet1!$C$1</c:f>
              <c:strCache>
                <c:ptCount val="1"/>
                <c:pt idx="0">
                  <c:v>Emphasis on skill development</c:v>
                </c:pt>
              </c:strCache>
            </c:strRef>
          </c:tx>
          <c:spPr>
            <a:ln w="28575" cap="rnd">
              <a:solidFill>
                <a:schemeClr val="bg2">
                  <a:lumMod val="5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Youth employment</c:v>
                </c:pt>
                <c:pt idx="1">
                  <c:v>Skill development</c:v>
                </c:pt>
                <c:pt idx="2">
                  <c:v>Labour market matching  </c:v>
                </c:pt>
                <c:pt idx="3">
                  <c:v>Access to all</c:v>
                </c:pt>
                <c:pt idx="4">
                  <c:v>Individual company needs</c:v>
                </c:pt>
              </c:strCache>
            </c:strRef>
          </c:cat>
          <c:val>
            <c:numRef>
              <c:f>Sheet1!$C$2:$C$6</c:f>
              <c:numCache>
                <c:formatCode>General</c:formatCode>
                <c:ptCount val="5"/>
                <c:pt idx="0">
                  <c:v>12</c:v>
                </c:pt>
                <c:pt idx="1">
                  <c:v>30</c:v>
                </c:pt>
                <c:pt idx="2">
                  <c:v>25</c:v>
                </c:pt>
                <c:pt idx="3">
                  <c:v>5</c:v>
                </c:pt>
                <c:pt idx="4">
                  <c:v>20</c:v>
                </c:pt>
              </c:numCache>
            </c:numRef>
          </c:val>
          <c:extLst>
            <c:ext xmlns:c16="http://schemas.microsoft.com/office/drawing/2014/chart" uri="{C3380CC4-5D6E-409C-BE32-E72D297353CC}">
              <c16:uniqueId val="{00000001-4655-49E0-A77B-F64C253D33CC}"/>
            </c:ext>
          </c:extLst>
        </c:ser>
        <c:dLbls>
          <c:showLegendKey val="0"/>
          <c:showVal val="1"/>
          <c:showCatName val="0"/>
          <c:showSerName val="0"/>
          <c:showPercent val="0"/>
          <c:showBubbleSize val="0"/>
        </c:dLbls>
        <c:axId val="290817944"/>
        <c:axId val="290818336"/>
      </c:radarChart>
      <c:catAx>
        <c:axId val="290817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90818336"/>
        <c:crosses val="autoZero"/>
        <c:auto val="1"/>
        <c:lblAlgn val="ctr"/>
        <c:lblOffset val="100"/>
        <c:noMultiLvlLbl val="0"/>
      </c:catAx>
      <c:valAx>
        <c:axId val="2908183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0817944"/>
        <c:crosses val="autoZero"/>
        <c:crossBetween val="between"/>
      </c:valAx>
      <c:spPr>
        <a:noFill/>
        <a:ln>
          <a:noFill/>
        </a:ln>
        <a:effectLst/>
      </c:spPr>
    </c:plotArea>
    <c:legend>
      <c:legendPos val="t"/>
      <c:legendEntry>
        <c:idx val="0"/>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5.9946985838048875E-2"/>
          <c:y val="0.17171273583601271"/>
          <c:w val="0.81049424053107344"/>
          <c:h val="5.8922948927400881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E72D584F-F067-4102-BA09-8722C0E84ADA}" type="datetimeFigureOut">
              <a:rPr lang="en-AU" smtClean="0"/>
              <a:t>9/11/2017</a:t>
            </a:fld>
            <a:endParaRPr lang="en-AU"/>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530DF07-B387-4BE3-B5DF-A44886FB543C}" type="slidenum">
              <a:rPr lang="en-AU" smtClean="0"/>
              <a:t>‹#›</a:t>
            </a:fld>
            <a:endParaRPr lang="en-AU"/>
          </a:p>
        </p:txBody>
      </p:sp>
    </p:spTree>
    <p:extLst>
      <p:ext uri="{BB962C8B-B14F-4D97-AF65-F5344CB8AC3E}">
        <p14:creationId xmlns:p14="http://schemas.microsoft.com/office/powerpoint/2010/main" val="12028865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4CFE73A7-923F-4FBD-A8AC-53856C7114BC}" type="datetimeFigureOut">
              <a:rPr lang="en-AU" smtClean="0"/>
              <a:t>9/11/2017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688EB5B-E1FB-496B-8292-7FE4DB2F79F2}" type="slidenum">
              <a:rPr lang="en-AU" smtClean="0"/>
              <a:t>‹#›</a:t>
            </a:fld>
            <a:endParaRPr lang="en-AU"/>
          </a:p>
        </p:txBody>
      </p:sp>
    </p:spTree>
    <p:extLst>
      <p:ext uri="{BB962C8B-B14F-4D97-AF65-F5344CB8AC3E}">
        <p14:creationId xmlns:p14="http://schemas.microsoft.com/office/powerpoint/2010/main" val="3203282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CFE73A7-923F-4FBD-A8AC-53856C7114BC}" type="datetimeFigureOut">
              <a:rPr lang="en-AU" smtClean="0"/>
              <a:t>9/11/2017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688EB5B-E1FB-496B-8292-7FE4DB2F79F2}" type="slidenum">
              <a:rPr lang="en-AU" smtClean="0"/>
              <a:t>‹#›</a:t>
            </a:fld>
            <a:endParaRPr lang="en-AU"/>
          </a:p>
        </p:txBody>
      </p:sp>
    </p:spTree>
    <p:extLst>
      <p:ext uri="{BB962C8B-B14F-4D97-AF65-F5344CB8AC3E}">
        <p14:creationId xmlns:p14="http://schemas.microsoft.com/office/powerpoint/2010/main" val="4042816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CFE73A7-923F-4FBD-A8AC-53856C7114BC}" type="datetimeFigureOut">
              <a:rPr lang="en-AU" smtClean="0"/>
              <a:t>9/11/2017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688EB5B-E1FB-496B-8292-7FE4DB2F79F2}" type="slidenum">
              <a:rPr lang="en-AU" smtClean="0"/>
              <a:t>‹#›</a:t>
            </a:fld>
            <a:endParaRPr lang="en-AU"/>
          </a:p>
        </p:txBody>
      </p:sp>
    </p:spTree>
    <p:extLst>
      <p:ext uri="{BB962C8B-B14F-4D97-AF65-F5344CB8AC3E}">
        <p14:creationId xmlns:p14="http://schemas.microsoft.com/office/powerpoint/2010/main" val="2460696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CFE73A7-923F-4FBD-A8AC-53856C7114BC}" type="datetimeFigureOut">
              <a:rPr lang="en-AU" smtClean="0"/>
              <a:t>9/11/2017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688EB5B-E1FB-496B-8292-7FE4DB2F79F2}" type="slidenum">
              <a:rPr lang="en-AU" smtClean="0"/>
              <a:t>‹#›</a:t>
            </a:fld>
            <a:endParaRPr lang="en-AU"/>
          </a:p>
        </p:txBody>
      </p:sp>
    </p:spTree>
    <p:extLst>
      <p:ext uri="{BB962C8B-B14F-4D97-AF65-F5344CB8AC3E}">
        <p14:creationId xmlns:p14="http://schemas.microsoft.com/office/powerpoint/2010/main" val="3226029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CFE73A7-923F-4FBD-A8AC-53856C7114BC}" type="datetimeFigureOut">
              <a:rPr lang="en-AU" smtClean="0"/>
              <a:t>9/11/2017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688EB5B-E1FB-496B-8292-7FE4DB2F79F2}" type="slidenum">
              <a:rPr lang="en-AU" smtClean="0"/>
              <a:t>‹#›</a:t>
            </a:fld>
            <a:endParaRPr lang="en-AU"/>
          </a:p>
        </p:txBody>
      </p:sp>
    </p:spTree>
    <p:extLst>
      <p:ext uri="{BB962C8B-B14F-4D97-AF65-F5344CB8AC3E}">
        <p14:creationId xmlns:p14="http://schemas.microsoft.com/office/powerpoint/2010/main" val="2447920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4CFE73A7-923F-4FBD-A8AC-53856C7114BC}" type="datetimeFigureOut">
              <a:rPr lang="en-AU" smtClean="0"/>
              <a:t>9/11/2017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688EB5B-E1FB-496B-8292-7FE4DB2F79F2}" type="slidenum">
              <a:rPr lang="en-AU" smtClean="0"/>
              <a:t>‹#›</a:t>
            </a:fld>
            <a:endParaRPr lang="en-AU"/>
          </a:p>
        </p:txBody>
      </p:sp>
    </p:spTree>
    <p:extLst>
      <p:ext uri="{BB962C8B-B14F-4D97-AF65-F5344CB8AC3E}">
        <p14:creationId xmlns:p14="http://schemas.microsoft.com/office/powerpoint/2010/main" val="3312479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4CFE73A7-923F-4FBD-A8AC-53856C7114BC}" type="datetimeFigureOut">
              <a:rPr lang="en-AU" smtClean="0"/>
              <a:t>9/11/2017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688EB5B-E1FB-496B-8292-7FE4DB2F79F2}" type="slidenum">
              <a:rPr lang="en-AU" smtClean="0"/>
              <a:t>‹#›</a:t>
            </a:fld>
            <a:endParaRPr lang="en-AU"/>
          </a:p>
        </p:txBody>
      </p:sp>
    </p:spTree>
    <p:extLst>
      <p:ext uri="{BB962C8B-B14F-4D97-AF65-F5344CB8AC3E}">
        <p14:creationId xmlns:p14="http://schemas.microsoft.com/office/powerpoint/2010/main" val="1797101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4CFE73A7-923F-4FBD-A8AC-53856C7114BC}" type="datetimeFigureOut">
              <a:rPr lang="en-AU" smtClean="0"/>
              <a:t>9/11/2017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688EB5B-E1FB-496B-8292-7FE4DB2F79F2}" type="slidenum">
              <a:rPr lang="en-AU" smtClean="0"/>
              <a:t>‹#›</a:t>
            </a:fld>
            <a:endParaRPr lang="en-AU"/>
          </a:p>
        </p:txBody>
      </p:sp>
    </p:spTree>
    <p:extLst>
      <p:ext uri="{BB962C8B-B14F-4D97-AF65-F5344CB8AC3E}">
        <p14:creationId xmlns:p14="http://schemas.microsoft.com/office/powerpoint/2010/main" val="2623765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FE73A7-923F-4FBD-A8AC-53856C7114BC}" type="datetimeFigureOut">
              <a:rPr lang="en-AU" smtClean="0"/>
              <a:t>9/11/2017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688EB5B-E1FB-496B-8292-7FE4DB2F79F2}" type="slidenum">
              <a:rPr lang="en-AU" smtClean="0"/>
              <a:t>‹#›</a:t>
            </a:fld>
            <a:endParaRPr lang="en-AU"/>
          </a:p>
        </p:txBody>
      </p:sp>
    </p:spTree>
    <p:extLst>
      <p:ext uri="{BB962C8B-B14F-4D97-AF65-F5344CB8AC3E}">
        <p14:creationId xmlns:p14="http://schemas.microsoft.com/office/powerpoint/2010/main" val="3066418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CFE73A7-923F-4FBD-A8AC-53856C7114BC}" type="datetimeFigureOut">
              <a:rPr lang="en-AU" smtClean="0"/>
              <a:t>9/11/2017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688EB5B-E1FB-496B-8292-7FE4DB2F79F2}" type="slidenum">
              <a:rPr lang="en-AU" smtClean="0"/>
              <a:t>‹#›</a:t>
            </a:fld>
            <a:endParaRPr lang="en-AU"/>
          </a:p>
        </p:txBody>
      </p:sp>
    </p:spTree>
    <p:extLst>
      <p:ext uri="{BB962C8B-B14F-4D97-AF65-F5344CB8AC3E}">
        <p14:creationId xmlns:p14="http://schemas.microsoft.com/office/powerpoint/2010/main" val="2481764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CFE73A7-923F-4FBD-A8AC-53856C7114BC}" type="datetimeFigureOut">
              <a:rPr lang="en-AU" smtClean="0"/>
              <a:t>9/11/2017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688EB5B-E1FB-496B-8292-7FE4DB2F79F2}" type="slidenum">
              <a:rPr lang="en-AU" smtClean="0"/>
              <a:t>‹#›</a:t>
            </a:fld>
            <a:endParaRPr lang="en-AU"/>
          </a:p>
        </p:txBody>
      </p:sp>
    </p:spTree>
    <p:extLst>
      <p:ext uri="{BB962C8B-B14F-4D97-AF65-F5344CB8AC3E}">
        <p14:creationId xmlns:p14="http://schemas.microsoft.com/office/powerpoint/2010/main" val="1888204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FE73A7-923F-4FBD-A8AC-53856C7114BC}" type="datetimeFigureOut">
              <a:rPr lang="en-AU" smtClean="0"/>
              <a:t>9/11/2017</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88EB5B-E1FB-496B-8292-7FE4DB2F79F2}" type="slidenum">
              <a:rPr lang="en-AU" smtClean="0"/>
              <a:t>‹#›</a:t>
            </a:fld>
            <a:endParaRPr lang="en-AU"/>
          </a:p>
        </p:txBody>
      </p:sp>
    </p:spTree>
    <p:extLst>
      <p:ext uri="{BB962C8B-B14F-4D97-AF65-F5344CB8AC3E}">
        <p14:creationId xmlns:p14="http://schemas.microsoft.com/office/powerpoint/2010/main" val="3397459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hyperlink" Target="http://www.youth.gc.ca/img/jeunesse-youth/commun-common/sa_ag/sa_ag_600.jp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europa.eu/rapid/press-release_STATEMENT-16-2967_en.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53050"/>
            <a:ext cx="9144000" cy="1348988"/>
          </a:xfrm>
        </p:spPr>
        <p:txBody>
          <a:bodyPr>
            <a:normAutofit fontScale="90000"/>
          </a:bodyPr>
          <a:lstStyle/>
          <a:p>
            <a:r>
              <a:rPr lang="en-AU" b="1" cap="small" dirty="0"/>
              <a:t>Fed Uni’s international research on </a:t>
            </a:r>
            <a:r>
              <a:rPr lang="en-AU" b="1" cap="small" dirty="0" smtClean="0"/>
              <a:t>Apprenticeship</a:t>
            </a:r>
            <a:endParaRPr lang="en-AU" b="1" cap="small" dirty="0"/>
          </a:p>
        </p:txBody>
      </p:sp>
      <p:sp>
        <p:nvSpPr>
          <p:cNvPr id="4" name="Subtitle 3"/>
          <p:cNvSpPr>
            <a:spLocks noGrp="1"/>
          </p:cNvSpPr>
          <p:nvPr>
            <p:ph type="subTitle" idx="1"/>
          </p:nvPr>
        </p:nvSpPr>
        <p:spPr/>
        <p:txBody>
          <a:bodyPr>
            <a:normAutofit lnSpcReduction="10000"/>
          </a:bodyPr>
          <a:lstStyle/>
          <a:p>
            <a:r>
              <a:rPr lang="en-AU" b="1" smtClean="0"/>
              <a:t>Research</a:t>
            </a:r>
            <a:r>
              <a:rPr lang="en-AU" b="1" smtClean="0"/>
              <a:t> </a:t>
            </a:r>
            <a:r>
              <a:rPr lang="en-AU" b="1" dirty="0" smtClean="0"/>
              <a:t>undertaken for the International Labour Organization</a:t>
            </a:r>
            <a:r>
              <a:rPr lang="en-AU" dirty="0" smtClean="0"/>
              <a:t/>
            </a:r>
            <a:br>
              <a:rPr lang="en-AU" dirty="0" smtClean="0"/>
            </a:br>
            <a:endParaRPr lang="en-AU" dirty="0" smtClean="0"/>
          </a:p>
          <a:p>
            <a:r>
              <a:rPr lang="en-AU" dirty="0" smtClean="0"/>
              <a:t>Professor Erica Smith</a:t>
            </a:r>
          </a:p>
          <a:p>
            <a:r>
              <a:rPr lang="en-AU" dirty="0" smtClean="0"/>
              <a:t>e.smith@federation.edu.au</a:t>
            </a:r>
            <a:endParaRPr lang="en-AU" dirty="0"/>
          </a:p>
        </p:txBody>
      </p:sp>
    </p:spTree>
    <p:extLst>
      <p:ext uri="{BB962C8B-B14F-4D97-AF65-F5344CB8AC3E}">
        <p14:creationId xmlns:p14="http://schemas.microsoft.com/office/powerpoint/2010/main" val="157963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8641"/>
            <a:ext cx="9144000" cy="1080119"/>
          </a:xfrm>
        </p:spPr>
        <p:txBody>
          <a:bodyPr>
            <a:normAutofit/>
          </a:bodyPr>
          <a:lstStyle/>
          <a:p>
            <a:r>
              <a:rPr lang="en-AU" sz="3600" dirty="0"/>
              <a:t>Societal expectations</a:t>
            </a:r>
          </a:p>
        </p:txBody>
      </p:sp>
      <p:pic>
        <p:nvPicPr>
          <p:cNvPr id="1028" name="Picture 4" descr="F:\avetra slide\secure jo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8268" y="4465190"/>
            <a:ext cx="2066408" cy="154980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857963" y="5762446"/>
            <a:ext cx="2753233" cy="646331"/>
          </a:xfrm>
          <a:prstGeom prst="rect">
            <a:avLst/>
          </a:prstGeom>
          <a:noFill/>
        </p:spPr>
        <p:txBody>
          <a:bodyPr wrap="square" rtlCol="0">
            <a:spAutoFit/>
          </a:bodyPr>
          <a:lstStyle/>
          <a:p>
            <a:r>
              <a:rPr lang="en-AU" b="1" dirty="0"/>
              <a:t>Parents: Get children into a secure job.</a:t>
            </a:r>
          </a:p>
        </p:txBody>
      </p:sp>
      <p:pic>
        <p:nvPicPr>
          <p:cNvPr id="1029" name="Picture 5" descr="F:\avetra slide\trade unions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2046" y="3879366"/>
            <a:ext cx="2228111" cy="167108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352513" y="5502355"/>
            <a:ext cx="3052029" cy="923330"/>
          </a:xfrm>
          <a:prstGeom prst="rect">
            <a:avLst/>
          </a:prstGeom>
          <a:noFill/>
        </p:spPr>
        <p:txBody>
          <a:bodyPr wrap="square" rtlCol="0">
            <a:spAutoFit/>
          </a:bodyPr>
          <a:lstStyle/>
          <a:p>
            <a:r>
              <a:rPr lang="en-AU" b="1" dirty="0"/>
              <a:t>Trade unions: Improve working conditions through apprenticeships</a:t>
            </a:r>
          </a:p>
        </p:txBody>
      </p:sp>
      <p:pic>
        <p:nvPicPr>
          <p:cNvPr id="1030" name="Picture 6" descr="F:\avetra slide\secure job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2045" y="1131590"/>
            <a:ext cx="2286000" cy="17145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945485" y="2954715"/>
            <a:ext cx="2278307" cy="646331"/>
          </a:xfrm>
          <a:prstGeom prst="rect">
            <a:avLst/>
          </a:prstGeom>
          <a:noFill/>
        </p:spPr>
        <p:txBody>
          <a:bodyPr wrap="square" rtlCol="0">
            <a:spAutoFit/>
          </a:bodyPr>
          <a:lstStyle/>
          <a:p>
            <a:r>
              <a:rPr lang="en-AU" b="1" dirty="0"/>
              <a:t>Countries: Solve youth unemployment</a:t>
            </a:r>
          </a:p>
        </p:txBody>
      </p:sp>
      <p:pic>
        <p:nvPicPr>
          <p:cNvPr id="1031" name="Picture 7" descr="F:\avetra slide\addressing youth unrest and crim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87653" y="1071228"/>
            <a:ext cx="1917034" cy="188348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8087653" y="3039240"/>
            <a:ext cx="1917034" cy="923330"/>
          </a:xfrm>
          <a:prstGeom prst="rect">
            <a:avLst/>
          </a:prstGeom>
          <a:noFill/>
        </p:spPr>
        <p:txBody>
          <a:bodyPr wrap="square" rtlCol="0">
            <a:spAutoFit/>
          </a:bodyPr>
          <a:lstStyle/>
          <a:p>
            <a:r>
              <a:rPr lang="en-AU" b="1" dirty="0"/>
              <a:t>Countries: Address youth disengagement</a:t>
            </a:r>
          </a:p>
        </p:txBody>
      </p:sp>
      <p:sp>
        <p:nvSpPr>
          <p:cNvPr id="3" name="Oval 2"/>
          <p:cNvSpPr/>
          <p:nvPr/>
        </p:nvSpPr>
        <p:spPr>
          <a:xfrm>
            <a:off x="4583832" y="1412776"/>
            <a:ext cx="2914570" cy="330213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6" name="TextBox 5"/>
          <p:cNvSpPr txBox="1"/>
          <p:nvPr/>
        </p:nvSpPr>
        <p:spPr>
          <a:xfrm>
            <a:off x="4432255" y="1734386"/>
            <a:ext cx="3066146" cy="584775"/>
          </a:xfrm>
          <a:prstGeom prst="rect">
            <a:avLst/>
          </a:prstGeom>
          <a:noFill/>
        </p:spPr>
        <p:txBody>
          <a:bodyPr wrap="square" rtlCol="0">
            <a:spAutoFit/>
          </a:bodyPr>
          <a:lstStyle/>
          <a:p>
            <a:pPr algn="ctr"/>
            <a:r>
              <a:rPr lang="en-AU" sz="3200" dirty="0"/>
              <a:t>Apprentices</a:t>
            </a:r>
          </a:p>
        </p:txBody>
      </p:sp>
      <p:pic>
        <p:nvPicPr>
          <p:cNvPr id="1027" name="Picture 3" descr="F:\avetra slide\Male apprentice\male 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43319" y="2390734"/>
            <a:ext cx="1222009" cy="183035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F:\avetra slide\Female apprentice\female 3.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66446" y="2390733"/>
            <a:ext cx="1644751" cy="10965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924110" y="4454979"/>
            <a:ext cx="1122061" cy="1674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9130413" y="4451259"/>
            <a:ext cx="1367934" cy="1754326"/>
          </a:xfrm>
          <a:prstGeom prst="rect">
            <a:avLst/>
          </a:prstGeom>
          <a:noFill/>
        </p:spPr>
        <p:txBody>
          <a:bodyPr wrap="square" rtlCol="0">
            <a:spAutoFit/>
          </a:bodyPr>
          <a:lstStyle/>
          <a:p>
            <a:r>
              <a:rPr lang="en-AU" b="1" dirty="0"/>
              <a:t>Help </a:t>
            </a:r>
            <a:r>
              <a:rPr lang="en-AU" b="1" dirty="0" smtClean="0"/>
              <a:t>women;  </a:t>
            </a:r>
            <a:r>
              <a:rPr lang="en-AU" b="1" dirty="0"/>
              <a:t>and workers in the informal economy</a:t>
            </a:r>
          </a:p>
        </p:txBody>
      </p:sp>
    </p:spTree>
    <p:extLst>
      <p:ext uri="{BB962C8B-B14F-4D97-AF65-F5344CB8AC3E}">
        <p14:creationId xmlns:p14="http://schemas.microsoft.com/office/powerpoint/2010/main" val="509941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8641"/>
            <a:ext cx="9144000" cy="1080119"/>
          </a:xfrm>
        </p:spPr>
        <p:txBody>
          <a:bodyPr>
            <a:normAutofit/>
          </a:bodyPr>
          <a:lstStyle/>
          <a:p>
            <a:r>
              <a:rPr lang="en-AU" sz="3600" dirty="0"/>
              <a:t>Economic expectations</a:t>
            </a:r>
          </a:p>
        </p:txBody>
      </p:sp>
      <p:sp>
        <p:nvSpPr>
          <p:cNvPr id="4" name="TextBox 3"/>
          <p:cNvSpPr txBox="1"/>
          <p:nvPr/>
        </p:nvSpPr>
        <p:spPr>
          <a:xfrm>
            <a:off x="7248127" y="5693435"/>
            <a:ext cx="3077691" cy="646331"/>
          </a:xfrm>
          <a:prstGeom prst="rect">
            <a:avLst/>
          </a:prstGeom>
          <a:noFill/>
        </p:spPr>
        <p:txBody>
          <a:bodyPr wrap="square" rtlCol="0">
            <a:spAutoFit/>
          </a:bodyPr>
          <a:lstStyle/>
          <a:p>
            <a:r>
              <a:rPr lang="en-AU" b="1" dirty="0"/>
              <a:t>Companies: Improve productivity and profits</a:t>
            </a:r>
          </a:p>
        </p:txBody>
      </p:sp>
      <p:sp>
        <p:nvSpPr>
          <p:cNvPr id="5" name="TextBox 4"/>
          <p:cNvSpPr txBox="1"/>
          <p:nvPr/>
        </p:nvSpPr>
        <p:spPr>
          <a:xfrm>
            <a:off x="1687266" y="5982881"/>
            <a:ext cx="4100738" cy="369332"/>
          </a:xfrm>
          <a:prstGeom prst="rect">
            <a:avLst/>
          </a:prstGeom>
          <a:noFill/>
        </p:spPr>
        <p:txBody>
          <a:bodyPr wrap="none" rtlCol="0">
            <a:spAutoFit/>
          </a:bodyPr>
          <a:lstStyle/>
          <a:p>
            <a:r>
              <a:rPr lang="en-AU" b="1" dirty="0"/>
              <a:t>Countries: International Competitiveness</a:t>
            </a:r>
          </a:p>
        </p:txBody>
      </p:sp>
      <p:sp>
        <p:nvSpPr>
          <p:cNvPr id="7" name="TextBox 6"/>
          <p:cNvSpPr txBox="1"/>
          <p:nvPr/>
        </p:nvSpPr>
        <p:spPr>
          <a:xfrm>
            <a:off x="1803213" y="3201871"/>
            <a:ext cx="1999120" cy="923330"/>
          </a:xfrm>
          <a:prstGeom prst="rect">
            <a:avLst/>
          </a:prstGeom>
          <a:noFill/>
        </p:spPr>
        <p:txBody>
          <a:bodyPr wrap="square" rtlCol="0">
            <a:spAutoFit/>
          </a:bodyPr>
          <a:lstStyle/>
          <a:p>
            <a:r>
              <a:rPr lang="en-AU" b="1" dirty="0"/>
              <a:t>Companies: Develop future managers</a:t>
            </a:r>
          </a:p>
        </p:txBody>
      </p:sp>
      <p:sp>
        <p:nvSpPr>
          <p:cNvPr id="8" name="TextBox 7"/>
          <p:cNvSpPr txBox="1"/>
          <p:nvPr/>
        </p:nvSpPr>
        <p:spPr>
          <a:xfrm>
            <a:off x="8211632" y="2951860"/>
            <a:ext cx="1963576" cy="646331"/>
          </a:xfrm>
          <a:prstGeom prst="rect">
            <a:avLst/>
          </a:prstGeom>
          <a:noFill/>
        </p:spPr>
        <p:txBody>
          <a:bodyPr wrap="square" rtlCol="0">
            <a:spAutoFit/>
          </a:bodyPr>
          <a:lstStyle/>
          <a:p>
            <a:r>
              <a:rPr lang="en-AU" b="1" dirty="0"/>
              <a:t>Companies: A well trained workforce</a:t>
            </a:r>
          </a:p>
        </p:txBody>
      </p:sp>
      <p:pic>
        <p:nvPicPr>
          <p:cNvPr id="1033" name="Picture 9" descr="F:\avetra slide\international competitvenes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0947" y="4347340"/>
            <a:ext cx="2483165" cy="170142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F:\avetra slide\Develop future manager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4841" y="1289007"/>
            <a:ext cx="2258733" cy="1912865"/>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F:\avetra slide\improve productivity 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32008" y="4125202"/>
            <a:ext cx="2743200" cy="1666875"/>
          </a:xfrm>
          <a:prstGeom prst="rect">
            <a:avLst/>
          </a:prstGeom>
          <a:noFill/>
          <a:extLst>
            <a:ext uri="{909E8E84-426E-40DD-AFC4-6F175D3DCCD1}">
              <a14:hiddenFill xmlns:a14="http://schemas.microsoft.com/office/drawing/2010/main">
                <a:solidFill>
                  <a:srgbClr val="FFFFFF"/>
                </a:solidFill>
              </a14:hiddenFill>
            </a:ext>
          </a:extLst>
        </p:spPr>
      </p:pic>
      <p:sp>
        <p:nvSpPr>
          <p:cNvPr id="14" name="Oval 13"/>
          <p:cNvSpPr/>
          <p:nvPr/>
        </p:nvSpPr>
        <p:spPr>
          <a:xfrm>
            <a:off x="4553708" y="1700809"/>
            <a:ext cx="2878300" cy="3672407"/>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5" name="TextBox 14"/>
          <p:cNvSpPr txBox="1"/>
          <p:nvPr/>
        </p:nvSpPr>
        <p:spPr>
          <a:xfrm>
            <a:off x="4399466" y="2359921"/>
            <a:ext cx="3401322" cy="584775"/>
          </a:xfrm>
          <a:prstGeom prst="rect">
            <a:avLst/>
          </a:prstGeom>
          <a:noFill/>
        </p:spPr>
        <p:txBody>
          <a:bodyPr wrap="square" rtlCol="0">
            <a:spAutoFit/>
          </a:bodyPr>
          <a:lstStyle/>
          <a:p>
            <a:pPr algn="ctr"/>
            <a:r>
              <a:rPr lang="en-AU" sz="3200" dirty="0"/>
              <a:t>Apprentices</a:t>
            </a:r>
          </a:p>
        </p:txBody>
      </p:sp>
      <p:pic>
        <p:nvPicPr>
          <p:cNvPr id="16" name="Picture 3" descr="F:\avetra slide\Male apprentice\male 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53709" y="2944695"/>
            <a:ext cx="1282395" cy="1920803"/>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F:\avetra slide\Female apprentice\female 3.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36103" y="2944695"/>
            <a:ext cx="1742570" cy="116171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F:\avetra slide\10481735-people-with-workforce-chinese-flag-text-illustration.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61767" y="1281512"/>
            <a:ext cx="2278333" cy="16631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2673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b="1" dirty="0" smtClean="0"/>
              <a:t>Possible futures for the Indian apprenticeship system</a:t>
            </a:r>
            <a:r>
              <a:rPr lang="en-AU" sz="3600" dirty="0" smtClean="0"/>
              <a:t/>
            </a:r>
            <a:br>
              <a:rPr lang="en-AU" sz="3600" dirty="0" smtClean="0"/>
            </a:br>
            <a:r>
              <a:rPr lang="en-AU" sz="3600" dirty="0" smtClean="0"/>
              <a:t>2012 </a:t>
            </a:r>
            <a:r>
              <a:rPr lang="en-AU" sz="3200" i="1" dirty="0"/>
              <a:t>w</a:t>
            </a:r>
            <a:r>
              <a:rPr lang="en-AU" sz="3200" i="1" dirty="0" smtClean="0"/>
              <a:t>ith Ros Brennan Kemmis</a:t>
            </a:r>
            <a:endParaRPr lang="en-AU" sz="3200" i="1" dirty="0"/>
          </a:p>
        </p:txBody>
      </p:sp>
      <p:pic>
        <p:nvPicPr>
          <p:cNvPr id="4" name="Picture 3" descr="http://montereybayareanews.com/wp-content/uploads/2012/08/production-line-W-282x300.jpg"/>
          <p:cNvPicPr/>
          <p:nvPr/>
        </p:nvPicPr>
        <p:blipFill>
          <a:blip r:embed="rId2" cstate="print"/>
          <a:srcRect/>
          <a:stretch>
            <a:fillRect/>
          </a:stretch>
        </p:blipFill>
        <p:spPr bwMode="auto">
          <a:xfrm>
            <a:off x="7798192" y="1420842"/>
            <a:ext cx="2412609" cy="2574387"/>
          </a:xfrm>
          <a:prstGeom prst="rect">
            <a:avLst/>
          </a:prstGeom>
          <a:noFill/>
          <a:ln w="9525">
            <a:noFill/>
            <a:miter lim="800000"/>
            <a:headEnd/>
            <a:tailEnd/>
          </a:ln>
        </p:spPr>
      </p:pic>
      <p:sp>
        <p:nvSpPr>
          <p:cNvPr id="3" name="Content Placeholder 2"/>
          <p:cNvSpPr>
            <a:spLocks noGrp="1"/>
          </p:cNvSpPr>
          <p:nvPr>
            <p:ph idx="1"/>
          </p:nvPr>
        </p:nvSpPr>
        <p:spPr>
          <a:xfrm>
            <a:off x="483326" y="1848459"/>
            <a:ext cx="5617028" cy="3964512"/>
          </a:xfrm>
        </p:spPr>
        <p:txBody>
          <a:bodyPr>
            <a:normAutofit fontScale="92500" lnSpcReduction="10000"/>
          </a:bodyPr>
          <a:lstStyle/>
          <a:p>
            <a:r>
              <a:rPr lang="en-AU" sz="2000" b="1" dirty="0"/>
              <a:t>Country case studies </a:t>
            </a:r>
            <a:r>
              <a:rPr lang="en-AU" sz="2000" dirty="0"/>
              <a:t>on 11 countries’ apprenticeship systems, written to a specified format by a team of country experts, validated by in-country academic and government experts; </a:t>
            </a:r>
          </a:p>
          <a:p>
            <a:r>
              <a:rPr lang="en-AU" sz="2000" b="1" dirty="0"/>
              <a:t>Cross case analysis </a:t>
            </a:r>
            <a:r>
              <a:rPr lang="en-AU" sz="2000" dirty="0"/>
              <a:t>of the country case studies including a summary of the issues, strengths and weaknesses;</a:t>
            </a:r>
          </a:p>
          <a:p>
            <a:r>
              <a:rPr lang="en-AU" sz="2000" dirty="0"/>
              <a:t>Development of a </a:t>
            </a:r>
            <a:r>
              <a:rPr lang="en-AU" sz="2000" b="1" dirty="0"/>
              <a:t>framework for a model apprenticeship system</a:t>
            </a:r>
            <a:r>
              <a:rPr lang="en-AU" sz="2000" dirty="0"/>
              <a:t>, including the identification of key features grouped under the headings engagement, quality, outcomes, and public policy  implications. </a:t>
            </a:r>
          </a:p>
          <a:p>
            <a:r>
              <a:rPr lang="en-AU" sz="2000" dirty="0"/>
              <a:t>Suggested application to </a:t>
            </a:r>
            <a:r>
              <a:rPr lang="en-AU" sz="2000" dirty="0" smtClean="0"/>
              <a:t>India, presented in New Delhi to 80 stakeholders</a:t>
            </a:r>
            <a:endParaRPr lang="en-AU" sz="2000" dirty="0"/>
          </a:p>
          <a:p>
            <a:endParaRPr lang="en-AU" sz="2000" dirty="0"/>
          </a:p>
        </p:txBody>
      </p:sp>
      <p:pic>
        <p:nvPicPr>
          <p:cNvPr id="6" name="Picture 5" descr="http://www.sparksite.co.uk/client_assets/entry_sandbox/hair_and_beauty/hair-beauty.jpg"/>
          <p:cNvPicPr/>
          <p:nvPr/>
        </p:nvPicPr>
        <p:blipFill>
          <a:blip r:embed="rId3" cstate="print"/>
          <a:srcRect/>
          <a:stretch>
            <a:fillRect/>
          </a:stretch>
        </p:blipFill>
        <p:spPr bwMode="auto">
          <a:xfrm>
            <a:off x="8079545" y="3812344"/>
            <a:ext cx="1913209" cy="2579150"/>
          </a:xfrm>
          <a:prstGeom prst="rect">
            <a:avLst/>
          </a:prstGeom>
          <a:noFill/>
          <a:ln w="9525">
            <a:noFill/>
            <a:miter lim="800000"/>
            <a:headEnd/>
            <a:tailEnd/>
          </a:ln>
        </p:spPr>
      </p:pic>
      <p:pic>
        <p:nvPicPr>
          <p:cNvPr id="5" name="Picture 4" descr="http://www.youth.gc.ca/img/jeunesse-youth/commun-common/sa_ag/sa_ag_600.jpg">
            <a:hlinkClick r:id="rId4" tgtFrame="_blank"/>
          </p:cNvPr>
          <p:cNvPicPr/>
          <p:nvPr/>
        </p:nvPicPr>
        <p:blipFill>
          <a:blip r:embed="rId5" cstate="print"/>
          <a:srcRect/>
          <a:stretch>
            <a:fillRect/>
          </a:stretch>
        </p:blipFill>
        <p:spPr bwMode="auto">
          <a:xfrm>
            <a:off x="5758375" y="4652926"/>
            <a:ext cx="2644727" cy="1738568"/>
          </a:xfrm>
          <a:prstGeom prst="rect">
            <a:avLst/>
          </a:prstGeom>
          <a:noFill/>
          <a:ln w="9525">
            <a:noFill/>
            <a:miter lim="800000"/>
            <a:headEnd/>
            <a:tailEnd/>
          </a:ln>
        </p:spPr>
      </p:pic>
    </p:spTree>
    <p:extLst>
      <p:ext uri="{BB962C8B-B14F-4D97-AF65-F5344CB8AC3E}">
        <p14:creationId xmlns:p14="http://schemas.microsoft.com/office/powerpoint/2010/main" val="1962793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t>Indian apprenticeship system update</a:t>
            </a:r>
            <a:endParaRPr lang="en-AU" b="1" dirty="0"/>
          </a:p>
        </p:txBody>
      </p:sp>
      <p:sp>
        <p:nvSpPr>
          <p:cNvPr id="3" name="Content Placeholder 2"/>
          <p:cNvSpPr>
            <a:spLocks noGrp="1"/>
          </p:cNvSpPr>
          <p:nvPr>
            <p:ph idx="1"/>
          </p:nvPr>
        </p:nvSpPr>
        <p:spPr>
          <a:xfrm>
            <a:off x="838200" y="1877877"/>
            <a:ext cx="10515600" cy="4351338"/>
          </a:xfrm>
        </p:spPr>
        <p:txBody>
          <a:bodyPr/>
          <a:lstStyle/>
          <a:p>
            <a:pPr marL="0" indent="0">
              <a:buNone/>
            </a:pPr>
            <a:r>
              <a:rPr lang="en-AU" b="1" dirty="0"/>
              <a:t> </a:t>
            </a:r>
            <a:r>
              <a:rPr lang="en-AU" b="1" dirty="0" smtClean="0"/>
              <a:t>For ILO Geneva office and the OECD 2016</a:t>
            </a:r>
          </a:p>
          <a:p>
            <a:r>
              <a:rPr lang="en-AU" dirty="0" smtClean="0"/>
              <a:t>‘India</a:t>
            </a:r>
            <a:r>
              <a:rPr lang="en-AU" dirty="0"/>
              <a:t>’ case study on employer engagement in apprenticeships, </a:t>
            </a:r>
            <a:r>
              <a:rPr lang="en-AU" dirty="0" smtClean="0"/>
              <a:t>OECD’s ‘LEED’ project </a:t>
            </a:r>
            <a:r>
              <a:rPr lang="en-AU" dirty="0"/>
              <a:t>project on employer engagement in skills </a:t>
            </a:r>
            <a:r>
              <a:rPr lang="en-AU" dirty="0" smtClean="0"/>
              <a:t>development. Recorded changes in the Indian system, some of which had been recommendations of our 2012 project. </a:t>
            </a:r>
          </a:p>
          <a:p>
            <a:r>
              <a:rPr lang="en-AU" dirty="0" smtClean="0"/>
              <a:t>Presented to Australian Government/OECD Workshop, Adelaide, June 2016.</a:t>
            </a:r>
            <a:endParaRPr lang="en-AU" dirty="0"/>
          </a:p>
        </p:txBody>
      </p:sp>
    </p:spTree>
    <p:extLst>
      <p:ext uri="{BB962C8B-B14F-4D97-AF65-F5344CB8AC3E}">
        <p14:creationId xmlns:p14="http://schemas.microsoft.com/office/powerpoint/2010/main" val="2884825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 new model of apprenticeship for Indonesia</a:t>
            </a:r>
            <a:br>
              <a:rPr lang="en-AU" b="1" dirty="0" smtClean="0"/>
            </a:br>
            <a:r>
              <a:rPr lang="en-AU" b="1" dirty="0" smtClean="0"/>
              <a:t>2017</a:t>
            </a:r>
            <a:endParaRPr lang="en-AU" b="1" dirty="0"/>
          </a:p>
        </p:txBody>
      </p:sp>
      <p:sp>
        <p:nvSpPr>
          <p:cNvPr id="3" name="Content Placeholder 2"/>
          <p:cNvSpPr>
            <a:spLocks noGrp="1"/>
          </p:cNvSpPr>
          <p:nvPr>
            <p:ph idx="1"/>
          </p:nvPr>
        </p:nvSpPr>
        <p:spPr/>
        <p:txBody>
          <a:bodyPr>
            <a:normAutofit/>
          </a:bodyPr>
          <a:lstStyle/>
          <a:p>
            <a:pPr marL="0" indent="0">
              <a:buNone/>
            </a:pPr>
            <a:r>
              <a:rPr lang="en-AU" b="1" dirty="0"/>
              <a:t>For ILO’s Jakarta </a:t>
            </a:r>
            <a:r>
              <a:rPr lang="en-AU" b="1" dirty="0" smtClean="0"/>
              <a:t>office </a:t>
            </a:r>
          </a:p>
          <a:p>
            <a:pPr marL="0" indent="0">
              <a:buNone/>
            </a:pPr>
            <a:r>
              <a:rPr lang="en-AU" i="1" dirty="0" smtClean="0"/>
              <a:t>Research</a:t>
            </a:r>
            <a:r>
              <a:rPr lang="en-AU" i="1" dirty="0"/>
              <a:t>, Review and Development of a Revised Model of Quality Apprenticeship for Indonesia.</a:t>
            </a:r>
            <a:r>
              <a:rPr lang="en-AU" dirty="0"/>
              <a:t> </a:t>
            </a:r>
            <a:endParaRPr lang="en-AU" dirty="0" smtClean="0"/>
          </a:p>
          <a:p>
            <a:pPr marL="0" indent="0">
              <a:buNone/>
            </a:pPr>
            <a:r>
              <a:rPr lang="en-AU" dirty="0" smtClean="0"/>
              <a:t>This </a:t>
            </a:r>
            <a:r>
              <a:rPr lang="en-AU" dirty="0"/>
              <a:t>project has involved </a:t>
            </a:r>
            <a:r>
              <a:rPr lang="en-AU" dirty="0" smtClean="0"/>
              <a:t>Erica in interviews </a:t>
            </a:r>
            <a:r>
              <a:rPr lang="en-AU" dirty="0"/>
              <a:t>with stakeholders in and near Jakarta, and collaboration with ILO staff to produce a new model for apprenticeship in Indonesia, which we presented at a tripartite meeting in Jakarta in September 2017. </a:t>
            </a:r>
            <a:endParaRPr lang="en-AU" dirty="0" smtClean="0"/>
          </a:p>
          <a:p>
            <a:pPr marL="0" indent="0">
              <a:buNone/>
            </a:pPr>
            <a:r>
              <a:rPr lang="en-AU" dirty="0" smtClean="0"/>
              <a:t>Pilot projects to trial our model are anticipated. </a:t>
            </a:r>
            <a:endParaRPr lang="en-AU" dirty="0"/>
          </a:p>
          <a:p>
            <a:pPr marL="0" indent="0">
              <a:buNone/>
            </a:pPr>
            <a:endParaRPr lang="en-AU" dirty="0"/>
          </a:p>
        </p:txBody>
      </p:sp>
    </p:spTree>
    <p:extLst>
      <p:ext uri="{BB962C8B-B14F-4D97-AF65-F5344CB8AC3E}">
        <p14:creationId xmlns:p14="http://schemas.microsoft.com/office/powerpoint/2010/main" val="2683668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t>Apprenticeship’s role in addressing youth unemployment, 2017</a:t>
            </a:r>
            <a:endParaRPr lang="en-AU" b="1" dirty="0"/>
          </a:p>
        </p:txBody>
      </p:sp>
      <p:sp>
        <p:nvSpPr>
          <p:cNvPr id="3" name="Content Placeholder 2"/>
          <p:cNvSpPr>
            <a:spLocks noGrp="1"/>
          </p:cNvSpPr>
          <p:nvPr>
            <p:ph idx="1"/>
          </p:nvPr>
        </p:nvSpPr>
        <p:spPr/>
        <p:txBody>
          <a:bodyPr>
            <a:normAutofit/>
          </a:bodyPr>
          <a:lstStyle/>
          <a:p>
            <a:pPr marL="0" indent="0">
              <a:buNone/>
            </a:pPr>
            <a:r>
              <a:rPr lang="en-AU" b="1" dirty="0"/>
              <a:t>For ILO’s Bangkok </a:t>
            </a:r>
            <a:r>
              <a:rPr lang="en-AU" b="1" dirty="0" smtClean="0"/>
              <a:t>office</a:t>
            </a:r>
          </a:p>
          <a:p>
            <a:pPr marL="0" indent="0">
              <a:buNone/>
            </a:pPr>
            <a:r>
              <a:rPr lang="en-AU" dirty="0" smtClean="0"/>
              <a:t>This </a:t>
            </a:r>
            <a:r>
              <a:rPr lang="en-AU" dirty="0"/>
              <a:t>project has involved research and analysis on the role of apprenticeships in addressing youth unemployment. </a:t>
            </a:r>
            <a:endParaRPr lang="en-AU" dirty="0" smtClean="0"/>
          </a:p>
          <a:p>
            <a:pPr marL="0" indent="0">
              <a:buNone/>
            </a:pPr>
            <a:r>
              <a:rPr lang="en-AU" dirty="0" smtClean="0"/>
              <a:t>Erica </a:t>
            </a:r>
            <a:r>
              <a:rPr lang="en-AU" dirty="0"/>
              <a:t>presented the results at a forum in Bangkok in October 20017: </a:t>
            </a:r>
            <a:r>
              <a:rPr lang="en-AU" i="1" dirty="0" smtClean="0"/>
              <a:t>The </a:t>
            </a:r>
            <a:r>
              <a:rPr lang="en-AU" i="1" dirty="0"/>
              <a:t>Regional Skills Meeting on Skills and the Future of Work: Strategies for an Inclusive Growth in Asia and the </a:t>
            </a:r>
            <a:r>
              <a:rPr lang="en-AU" i="1" dirty="0" smtClean="0"/>
              <a:t>Pacific. </a:t>
            </a:r>
            <a:r>
              <a:rPr lang="en-AU" dirty="0"/>
              <a:t>The forum consisted of international experts and tripartite participants from six countries. </a:t>
            </a:r>
            <a:endParaRPr lang="en-AU" dirty="0" smtClean="0"/>
          </a:p>
          <a:p>
            <a:pPr marL="0" indent="0">
              <a:buNone/>
            </a:pPr>
            <a:r>
              <a:rPr lang="en-AU" dirty="0" smtClean="0"/>
              <a:t>Feedback </a:t>
            </a:r>
            <a:r>
              <a:rPr lang="en-AU" dirty="0"/>
              <a:t>is being incorporated into a final version which will be disseminated through a book </a:t>
            </a:r>
            <a:r>
              <a:rPr lang="en-AU" dirty="0" smtClean="0"/>
              <a:t>to </a:t>
            </a:r>
            <a:r>
              <a:rPr lang="en-AU" dirty="0"/>
              <a:t>be prepared by the ILO. </a:t>
            </a:r>
          </a:p>
          <a:p>
            <a:endParaRPr lang="en-AU" dirty="0"/>
          </a:p>
        </p:txBody>
      </p:sp>
    </p:spTree>
    <p:extLst>
      <p:ext uri="{BB962C8B-B14F-4D97-AF65-F5344CB8AC3E}">
        <p14:creationId xmlns:p14="http://schemas.microsoft.com/office/powerpoint/2010/main" val="347443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t>Progress of G20 countries in apprenticeship initiatives</a:t>
            </a:r>
            <a:endParaRPr lang="en-AU" b="1" dirty="0"/>
          </a:p>
        </p:txBody>
      </p:sp>
      <p:sp>
        <p:nvSpPr>
          <p:cNvPr id="3" name="Content Placeholder 2"/>
          <p:cNvSpPr>
            <a:spLocks noGrp="1"/>
          </p:cNvSpPr>
          <p:nvPr>
            <p:ph idx="1"/>
          </p:nvPr>
        </p:nvSpPr>
        <p:spPr/>
        <p:txBody>
          <a:bodyPr>
            <a:normAutofit/>
          </a:bodyPr>
          <a:lstStyle/>
          <a:p>
            <a:pPr marL="0" indent="0">
              <a:buNone/>
            </a:pPr>
            <a:r>
              <a:rPr lang="en-AU" b="1" dirty="0"/>
              <a:t>For ILO’s Geneva </a:t>
            </a:r>
            <a:r>
              <a:rPr lang="en-AU" b="1" dirty="0" smtClean="0"/>
              <a:t>office </a:t>
            </a:r>
          </a:p>
          <a:p>
            <a:r>
              <a:rPr lang="en-GB" dirty="0" smtClean="0"/>
              <a:t>Erica </a:t>
            </a:r>
            <a:r>
              <a:rPr lang="en-GB" dirty="0"/>
              <a:t>Smith with the assistance of RAVE member Jackie </a:t>
            </a:r>
            <a:r>
              <a:rPr lang="en-GB" dirty="0" smtClean="0"/>
              <a:t>Tuck: </a:t>
            </a:r>
            <a:r>
              <a:rPr lang="en-AU" i="1" dirty="0" smtClean="0"/>
              <a:t>Collaboration </a:t>
            </a:r>
            <a:r>
              <a:rPr lang="en-AU" i="1" dirty="0"/>
              <a:t>on ILO survey report of national initiatives to promote quality apprenticeships in G20 countries</a:t>
            </a:r>
            <a:r>
              <a:rPr lang="en-AU" dirty="0"/>
              <a:t>.</a:t>
            </a:r>
            <a:r>
              <a:rPr lang="en-AU" b="1" dirty="0"/>
              <a:t> </a:t>
            </a:r>
            <a:endParaRPr lang="en-AU" b="1" dirty="0" smtClean="0"/>
          </a:p>
          <a:p>
            <a:r>
              <a:rPr lang="en-AU" dirty="0" smtClean="0"/>
              <a:t>This </a:t>
            </a:r>
            <a:r>
              <a:rPr lang="en-AU" dirty="0"/>
              <a:t>project </a:t>
            </a:r>
            <a:r>
              <a:rPr lang="en-AU" dirty="0" smtClean="0"/>
              <a:t>will involve </a:t>
            </a:r>
            <a:r>
              <a:rPr lang="en-AU" dirty="0"/>
              <a:t>the analysis of data from a survey sent by the ILO to three respondents in each country, representing government, labour unions and employer bodies. The context for the project can be seen in the G20 Hangzhou communique (item 40) at </a:t>
            </a:r>
            <a:r>
              <a:rPr lang="en-AU" u="sng" dirty="0">
                <a:hlinkClick r:id="rId2"/>
              </a:rPr>
              <a:t>http://europa.eu/rapid/press-release_STATEMENT-16-2967_en.htm</a:t>
            </a:r>
            <a:endParaRPr lang="en-AU" dirty="0"/>
          </a:p>
          <a:p>
            <a:endParaRPr lang="en-AU" dirty="0"/>
          </a:p>
        </p:txBody>
      </p:sp>
    </p:spTree>
    <p:extLst>
      <p:ext uri="{BB962C8B-B14F-4D97-AF65-F5344CB8AC3E}">
        <p14:creationId xmlns:p14="http://schemas.microsoft.com/office/powerpoint/2010/main" val="24452094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933929223"/>
              </p:ext>
            </p:extLst>
          </p:nvPr>
        </p:nvGraphicFramePr>
        <p:xfrm>
          <a:off x="1306286" y="483079"/>
          <a:ext cx="9486899" cy="54605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63792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520</Words>
  <Application>Microsoft Office PowerPoint</Application>
  <PresentationFormat>Widescreen</PresentationFormat>
  <Paragraphs>42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Fed Uni’s international research on Apprenticeship</vt:lpstr>
      <vt:lpstr>Societal expectations</vt:lpstr>
      <vt:lpstr>Economic expectations</vt:lpstr>
      <vt:lpstr>Possible futures for the Indian apprenticeship system 2012 with Ros Brennan Kemmis</vt:lpstr>
      <vt:lpstr>Indian apprenticeship system update</vt:lpstr>
      <vt:lpstr>A new model of apprenticeship for Indonesia 2017</vt:lpstr>
      <vt:lpstr>Apprenticeship’s role in addressing youth unemployment, 2017</vt:lpstr>
      <vt:lpstr>Progress of G20 countries in apprenticeship initiatives</vt:lpstr>
      <vt:lpstr>PowerPoint Presentation</vt:lpstr>
    </vt:vector>
  </TitlesOfParts>
  <Company>Federation University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Morgan Wise</dc:creator>
  <cp:lastModifiedBy>Erica Smith</cp:lastModifiedBy>
  <cp:revision>13</cp:revision>
  <cp:lastPrinted>2017-11-09T01:03:06Z</cp:lastPrinted>
  <dcterms:created xsi:type="dcterms:W3CDTF">2017-11-02T23:18:47Z</dcterms:created>
  <dcterms:modified xsi:type="dcterms:W3CDTF">2017-11-09T01:07:02Z</dcterms:modified>
</cp:coreProperties>
</file>