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sldIdLst>
    <p:sldId id="256" r:id="rId2"/>
    <p:sldId id="261" r:id="rId3"/>
    <p:sldId id="257" r:id="rId4"/>
    <p:sldId id="258" r:id="rId5"/>
    <p:sldId id="265" r:id="rId6"/>
    <p:sldId id="264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218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50"/>
              <a:chOff x="-3" y="1562"/>
              <a:chExt cx="5763" cy="65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6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8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9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6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2" y="175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2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AE4B690-12F1-8343-9429-1E2394AED1A8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33262-86E7-2645-AC97-3A058B4DBCE5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F5061-CD1A-944E-914E-4CA385BC7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7FA44-66D2-6A48-8B77-8BF6AE9436EB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F5061-CD1A-944E-914E-4CA385BC7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72A68-3A7E-B843-B056-E3F5BA053EE0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F5061-CD1A-944E-914E-4CA385BC7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B1D8D-2438-1142-A89B-8DF515BD857D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F5061-CD1A-944E-914E-4CA385BC7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B7930-EBEC-4A48-BB2A-39F0AF8D6819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F5061-CD1A-944E-914E-4CA385BC7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8BED0-B039-524B-A7BF-4E2258FD76C2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F5061-CD1A-944E-914E-4CA385BC7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2DB4E-5E6F-5548-9455-7A74EB8EDC56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F5061-CD1A-944E-914E-4CA385BC7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02715-7248-FA4A-9C3A-4A1F18AFF1C7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F5061-CD1A-944E-914E-4CA385BC7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5B011-3BCB-0A46-8772-8F865E66241C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F5061-CD1A-944E-914E-4CA385BC7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2E0A4-5B22-8443-B2D4-0724ED474EF2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29A11-7437-7C4A-8B53-737D8C3C909C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F5061-CD1A-944E-914E-4CA385BC7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36" y="-993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289" y="167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62" y="1669"/>
                <a:ext cx="624" cy="4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77" y="1753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30" y="1734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11" y="1701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21" y="1727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176" y="1639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51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12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18" y="1716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12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09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44" y="164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685" y="1655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32" y="173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49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61" y="1669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62" y="1695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16C72A68-3A7E-B843-B056-E3F5BA053EE0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034F5061-CD1A-944E-914E-4CA385BC7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E1F54-1A70-0940-BB27-9345F624B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3163" y="1714997"/>
            <a:ext cx="7772400" cy="769441"/>
          </a:xfrm>
        </p:spPr>
        <p:txBody>
          <a:bodyPr/>
          <a:lstStyle/>
          <a:p>
            <a:r>
              <a:rPr lang="en-US" sz="4400" dirty="0"/>
              <a:t>‘… and now Women’s Sheds’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AF6E5-E655-2245-AADE-9C4ACA399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1" y="3520440"/>
            <a:ext cx="7669530" cy="3143250"/>
          </a:xfrm>
        </p:spPr>
        <p:txBody>
          <a:bodyPr/>
          <a:lstStyle/>
          <a:p>
            <a:endParaRPr lang="en-US" sz="1000" dirty="0"/>
          </a:p>
          <a:p>
            <a:r>
              <a:rPr lang="en-US" sz="1600" b="1" i="1" dirty="0"/>
              <a:t>Broadening the Scope of the community-based Shed Field Internationally</a:t>
            </a:r>
          </a:p>
          <a:p>
            <a:endParaRPr lang="en-US" sz="1600" b="1" i="1" dirty="0"/>
          </a:p>
          <a:p>
            <a:r>
              <a:rPr lang="en-US" sz="1600" b="1" i="1" dirty="0"/>
              <a:t>Presentation to </a:t>
            </a:r>
            <a:r>
              <a:rPr lang="en-US" sz="1600" b="1" i="1" dirty="0" err="1"/>
              <a:t>OctoberVET</a:t>
            </a:r>
            <a:r>
              <a:rPr lang="en-US" sz="1600" b="1" i="1" dirty="0"/>
              <a:t> Ballarat, 25 Nov 2021</a:t>
            </a:r>
          </a:p>
          <a:p>
            <a:endParaRPr lang="en-US" sz="1600" b="1" i="1" dirty="0"/>
          </a:p>
          <a:p>
            <a:r>
              <a:rPr lang="en-US" sz="1600" i="1" dirty="0"/>
              <a:t>Honorary Professor Barry Golding AM  &amp;  Associate Professor Annette Foley </a:t>
            </a:r>
          </a:p>
          <a:p>
            <a:endParaRPr lang="en-US" sz="1600" i="1" dirty="0"/>
          </a:p>
          <a:p>
            <a:r>
              <a:rPr lang="en-US" sz="1600" b="1" i="1" dirty="0"/>
              <a:t>Federation University, Australia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1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79F56-DA59-0A47-B804-77E517219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166" y="228600"/>
            <a:ext cx="7940674" cy="1143000"/>
          </a:xfrm>
        </p:spPr>
        <p:txBody>
          <a:bodyPr/>
          <a:lstStyle/>
          <a:p>
            <a:pPr algn="ctr"/>
            <a:r>
              <a:rPr lang="en-US" sz="2800" dirty="0"/>
              <a:t>Five Reasons to focus on ‘Broadening’ Shed reach</a:t>
            </a:r>
            <a:br>
              <a:rPr lang="en-US" sz="2000" dirty="0"/>
            </a:br>
            <a:r>
              <a:rPr lang="en-US" sz="2000" i="1" dirty="0"/>
              <a:t>Shoulder to Shoulder: Broadening the Men’s Shed Movement</a:t>
            </a:r>
            <a:r>
              <a:rPr lang="en-US" sz="2000" dirty="0"/>
              <a:t> book (2021)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1BEA-1C19-DC4E-9597-B32178FAB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293" y="1371600"/>
            <a:ext cx="7772400" cy="49377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Men’s Sheds have the potential to be more broadly attractive, beyond the conventional stereotype (older, White, rural, conservative, Anglophone men).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Golding, Foley et al. have demonstrated the benefits are broader than just to men.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Some Sheds already broaden reach, including to some women and children, First Nations peoples, War Veterans, people with dementia.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The new Women’s Shed movement (in Australia, the UK &amp; Ireland) provides scope and opportunities for broadening community reach &amp; sometimes for sensible collaboration with Men’s Sheds.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number &amp; nature of Shed based services &amp; programs available has broadened as a consequence of COVID-19.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846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14BC2-CB8A-B547-8F24-854731637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611" y="251460"/>
            <a:ext cx="7006590" cy="1108710"/>
          </a:xfrm>
        </p:spPr>
        <p:txBody>
          <a:bodyPr/>
          <a:lstStyle/>
          <a:p>
            <a:r>
              <a:rPr lang="en-US" sz="2800" i="1" dirty="0"/>
              <a:t>Shoulder to Shoulder </a:t>
            </a:r>
            <a:br>
              <a:rPr lang="en-US" sz="2800" i="1" dirty="0"/>
            </a:br>
            <a:r>
              <a:rPr lang="en-US" sz="2000" dirty="0"/>
              <a:t>Chapters (Men’s &amp; </a:t>
            </a:r>
            <a:r>
              <a:rPr lang="en-US" sz="2000" dirty="0">
                <a:highlight>
                  <a:srgbClr val="FFFF00"/>
                </a:highlight>
              </a:rPr>
              <a:t>Women’s She</a:t>
            </a:r>
            <a:r>
              <a:rPr lang="en-US" sz="2000" dirty="0"/>
              <a:t>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71823-84CD-0F43-8D3C-C1BEE0A6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30" y="1154430"/>
            <a:ext cx="7658100" cy="545211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Setting the Scene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Men’s Sheds in Australia (1,306 &amp; </a:t>
            </a:r>
            <a:r>
              <a:rPr lang="en-US" sz="2000" dirty="0">
                <a:highlight>
                  <a:srgbClr val="FFFF00"/>
                </a:highlight>
              </a:rPr>
              <a:t>61</a:t>
            </a:r>
            <a:r>
              <a:rPr lang="en-US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Men’s Sheds in the UK (806 &amp; </a:t>
            </a:r>
            <a:r>
              <a:rPr lang="en-US" sz="2000" dirty="0">
                <a:highlight>
                  <a:srgbClr val="FFFF00"/>
                </a:highlight>
              </a:rPr>
              <a:t>32</a:t>
            </a:r>
            <a:r>
              <a:rPr lang="en-US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Men’s Sheds in Ireland  (391 &amp;</a:t>
            </a:r>
            <a:r>
              <a:rPr lang="en-US" sz="2000" dirty="0">
                <a:highlight>
                  <a:srgbClr val="FFFF00"/>
                </a:highlight>
              </a:rPr>
              <a:t> 28</a:t>
            </a:r>
            <a:r>
              <a:rPr lang="en-US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Men’s Sheds in New Zealand / Aotearoa  </a:t>
            </a:r>
            <a:r>
              <a:rPr lang="en-US" sz="2000" dirty="0">
                <a:highlight>
                  <a:srgbClr val="FFFF00"/>
                </a:highlight>
              </a:rPr>
              <a:t>(121 + 3)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Men’s Sheds in the US (19)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Men’s Sheds in Canada  (40)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Men’s Sheds in Denmark (33)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Men’s Sheds Elsewhere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</a:rPr>
              <a:t>Women’s Sheds Worldwide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Men’s Shed Research Evidence since 2014 </a:t>
            </a:r>
            <a:r>
              <a:rPr lang="en-US" sz="2000" dirty="0">
                <a:highlight>
                  <a:srgbClr val="FFFF00"/>
                </a:highlight>
              </a:rPr>
              <a:t>(Foley &amp; Golding)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Broadening the Men’s Shed Movement</a:t>
            </a:r>
          </a:p>
          <a:p>
            <a:pPr marL="0" indent="0">
              <a:buNone/>
            </a:pPr>
            <a:r>
              <a:rPr lang="en-US" sz="1600" dirty="0"/>
              <a:t>INDEX also includes </a:t>
            </a:r>
            <a:r>
              <a:rPr lang="en-US" sz="1600" i="1" dirty="0"/>
              <a:t>The Men’s Shed Movement </a:t>
            </a:r>
            <a:r>
              <a:rPr lang="en-US" sz="1600" dirty="0"/>
              <a:t>(2015) book.</a:t>
            </a:r>
          </a:p>
          <a:p>
            <a:pPr marL="0" indent="0">
              <a:buNone/>
            </a:pPr>
            <a:r>
              <a:rPr lang="en-US" sz="2000" i="1" dirty="0"/>
              <a:t>Total 444 pages, 11 maps, 11 tables, Common Ground Publishing (US), Oct 2021; six international coauthors. Ed: Barry Golding.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519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07ED7-DA99-D241-9648-17ED5ECB0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163" y="91440"/>
            <a:ext cx="7205027" cy="720090"/>
          </a:xfrm>
        </p:spPr>
        <p:txBody>
          <a:bodyPr/>
          <a:lstStyle/>
          <a:p>
            <a:r>
              <a:rPr lang="en-US" sz="3600" dirty="0"/>
              <a:t>Revisited &amp; New Shed Case Studies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1C8632-99B9-D24F-92FF-DE00B594F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750400"/>
              </p:ext>
            </p:extLst>
          </p:nvPr>
        </p:nvGraphicFramePr>
        <p:xfrm>
          <a:off x="1173163" y="811530"/>
          <a:ext cx="7772400" cy="564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3306023852"/>
                    </a:ext>
                  </a:extLst>
                </a:gridCol>
                <a:gridCol w="1455737">
                  <a:extLst>
                    <a:ext uri="{9D8B030D-6E8A-4147-A177-3AD203B41FA5}">
                      <a16:colId xmlns:a16="http://schemas.microsoft.com/office/drawing/2014/main" val="397359106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95541472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678325235"/>
                    </a:ext>
                  </a:extLst>
                </a:gridCol>
                <a:gridCol w="1561783">
                  <a:extLst>
                    <a:ext uri="{9D8B030D-6E8A-4147-A177-3AD203B41FA5}">
                      <a16:colId xmlns:a16="http://schemas.microsoft.com/office/drawing/2014/main" val="2318925183"/>
                    </a:ext>
                  </a:extLst>
                </a:gridCol>
              </a:tblGrid>
              <a:tr h="605790">
                <a:tc>
                  <a:txBody>
                    <a:bodyPr/>
                    <a:lstStyle/>
                    <a:p>
                      <a:r>
                        <a:rPr lang="en-US" sz="1600" dirty="0"/>
                        <a:t>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Revisited MS from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New MS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Women’s Sheds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Totals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338605"/>
                  </a:ext>
                </a:extLst>
              </a:tr>
              <a:tr h="457702">
                <a:tc>
                  <a:txBody>
                    <a:bodyPr/>
                    <a:lstStyle/>
                    <a:p>
                      <a:r>
                        <a:rPr lang="en-US" sz="1600" dirty="0"/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highlight>
                            <a:srgbClr val="FFFF00"/>
                          </a:highligh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246996"/>
                  </a:ext>
                </a:extLst>
              </a:tr>
              <a:tr h="457702">
                <a:tc>
                  <a:txBody>
                    <a:bodyPr/>
                    <a:lstStyle/>
                    <a:p>
                      <a:r>
                        <a:rPr lang="en-US" sz="1600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highlight>
                            <a:srgbClr val="FFFF00"/>
                          </a:highlight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584933"/>
                  </a:ext>
                </a:extLst>
              </a:tr>
              <a:tr h="457702">
                <a:tc>
                  <a:txBody>
                    <a:bodyPr/>
                    <a:lstStyle/>
                    <a:p>
                      <a:r>
                        <a:rPr lang="en-US" sz="1600" dirty="0"/>
                        <a:t>Scotland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highlight>
                            <a:srgbClr val="FFFF00"/>
                          </a:highlight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161674"/>
                  </a:ext>
                </a:extLst>
              </a:tr>
              <a:tr h="457702">
                <a:tc>
                  <a:txBody>
                    <a:bodyPr/>
                    <a:lstStyle/>
                    <a:p>
                      <a:r>
                        <a:rPr lang="en-US" sz="1600" dirty="0"/>
                        <a:t>Wales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i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214446"/>
                  </a:ext>
                </a:extLst>
              </a:tr>
              <a:tr h="457702">
                <a:tc>
                  <a:txBody>
                    <a:bodyPr/>
                    <a:lstStyle/>
                    <a:p>
                      <a:r>
                        <a:rPr lang="en-US" sz="1600" dirty="0"/>
                        <a:t>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i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7743"/>
                  </a:ext>
                </a:extLst>
              </a:tr>
              <a:tr h="457702">
                <a:tc>
                  <a:txBody>
                    <a:bodyPr/>
                    <a:lstStyle/>
                    <a:p>
                      <a:r>
                        <a:rPr lang="en-US" sz="1600" dirty="0"/>
                        <a:t>Ireland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highlight>
                            <a:srgbClr val="FFFF00"/>
                          </a:highligh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930226"/>
                  </a:ext>
                </a:extLst>
              </a:tr>
              <a:tr h="457702">
                <a:tc>
                  <a:txBody>
                    <a:bodyPr/>
                    <a:lstStyle/>
                    <a:p>
                      <a:r>
                        <a:rPr lang="en-US" sz="1600" dirty="0"/>
                        <a:t>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i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883047"/>
                  </a:ext>
                </a:extLst>
              </a:tr>
              <a:tr h="457702">
                <a:tc>
                  <a:txBody>
                    <a:bodyPr/>
                    <a:lstStyle/>
                    <a:p>
                      <a:r>
                        <a:rPr lang="en-US" sz="1600" dirty="0"/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i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445641"/>
                  </a:ext>
                </a:extLst>
              </a:tr>
              <a:tr h="457702">
                <a:tc>
                  <a:txBody>
                    <a:bodyPr/>
                    <a:lstStyle/>
                    <a:p>
                      <a:r>
                        <a:rPr lang="en-US" sz="1600" dirty="0"/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i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731658"/>
                  </a:ext>
                </a:extLst>
              </a:tr>
              <a:tr h="457702">
                <a:tc>
                  <a:txBody>
                    <a:bodyPr/>
                    <a:lstStyle/>
                    <a:p>
                      <a:r>
                        <a:rPr lang="en-US" sz="1600" dirty="0"/>
                        <a:t>Denmark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i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92279"/>
                  </a:ext>
                </a:extLst>
              </a:tr>
              <a:tr h="457702">
                <a:tc>
                  <a:txBody>
                    <a:bodyPr/>
                    <a:lstStyle/>
                    <a:p>
                      <a:r>
                        <a:rPr lang="en-US" sz="1600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highlight>
                            <a:srgbClr val="FFFF00"/>
                          </a:highligh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142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83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A36C3-B7E7-CF48-836F-96EEF3F1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Two Illustrative Australian Women’s Shed 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09E2E-81FF-6349-8FAF-30CDD2BB0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Yeoval</a:t>
            </a:r>
            <a:r>
              <a:rPr lang="en-US" dirty="0"/>
              <a:t>, western NSW</a:t>
            </a:r>
          </a:p>
          <a:p>
            <a:r>
              <a:rPr lang="en-US" dirty="0"/>
              <a:t>Central Coast Community Shed (</a:t>
            </a:r>
            <a:r>
              <a:rPr lang="en-US" dirty="0" err="1"/>
              <a:t>Ulverstone</a:t>
            </a:r>
            <a:r>
              <a:rPr lang="en-US" dirty="0"/>
              <a:t>, Tas)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8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F612-CC80-6045-8DEF-D59216D5E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863" y="220980"/>
            <a:ext cx="7772400" cy="1143000"/>
          </a:xfrm>
        </p:spPr>
        <p:txBody>
          <a:bodyPr/>
          <a:lstStyle/>
          <a:p>
            <a:r>
              <a:rPr lang="en-US" dirty="0"/>
              <a:t>A quick Shed Movement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9B89C-2D66-494F-ABC0-24EA1E8D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23" y="1383030"/>
            <a:ext cx="7772400" cy="4682490"/>
          </a:xfrm>
        </p:spPr>
        <p:txBody>
          <a:bodyPr/>
          <a:lstStyle/>
          <a:p>
            <a:r>
              <a:rPr lang="en-US" sz="2800" dirty="0"/>
              <a:t>Australia (1</a:t>
            </a:r>
            <a:r>
              <a:rPr lang="en-US" sz="2800" baseline="30000" dirty="0"/>
              <a:t>st</a:t>
            </a:r>
            <a:r>
              <a:rPr lang="en-US" sz="2800" dirty="0"/>
              <a:t> Shed: 1993, 1</a:t>
            </a:r>
            <a:r>
              <a:rPr lang="en-US" sz="2800" baseline="30000" dirty="0"/>
              <a:t>st</a:t>
            </a:r>
            <a:r>
              <a:rPr lang="en-US" sz="2800" dirty="0"/>
              <a:t> MS: 1998)</a:t>
            </a:r>
          </a:p>
          <a:p>
            <a:r>
              <a:rPr lang="en-US" sz="2800" dirty="0"/>
              <a:t>New Zealand: 2008</a:t>
            </a:r>
          </a:p>
          <a:p>
            <a:r>
              <a:rPr lang="en-US" sz="2800" dirty="0"/>
              <a:t>Canada: 2008 </a:t>
            </a:r>
          </a:p>
          <a:p>
            <a:r>
              <a:rPr lang="en-US" sz="2800" dirty="0"/>
              <a:t>Ireland 2009;</a:t>
            </a:r>
          </a:p>
          <a:p>
            <a:r>
              <a:rPr lang="en-US" sz="2800" dirty="0">
                <a:highlight>
                  <a:srgbClr val="FFFF00"/>
                </a:highlight>
              </a:rPr>
              <a:t>1</a:t>
            </a:r>
            <a:r>
              <a:rPr lang="en-US" sz="2800" baseline="30000" dirty="0">
                <a:highlight>
                  <a:srgbClr val="FFFF00"/>
                </a:highlight>
              </a:rPr>
              <a:t>st</a:t>
            </a:r>
            <a:r>
              <a:rPr lang="en-US" sz="2800" dirty="0">
                <a:highlight>
                  <a:srgbClr val="FFFF00"/>
                </a:highlight>
              </a:rPr>
              <a:t> Women’s Shed: 2010</a:t>
            </a:r>
          </a:p>
          <a:p>
            <a:r>
              <a:rPr lang="en-US" sz="2800" dirty="0"/>
              <a:t>The UK (England: 2009, Scotland: 2013, Wales: 2013)</a:t>
            </a:r>
          </a:p>
          <a:p>
            <a:r>
              <a:rPr lang="en-US" sz="2800" dirty="0"/>
              <a:t>Denmark: 2015</a:t>
            </a:r>
          </a:p>
          <a:p>
            <a:r>
              <a:rPr lang="en-US" sz="2800" dirty="0"/>
              <a:t>The US: 2016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50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97B4-7BFB-B44B-AAB4-D69CB86F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Number MS &amp; WS Sheds Open Worldwide to 2021</a:t>
            </a:r>
            <a:br>
              <a:rPr lang="en-US" sz="2800" dirty="0"/>
            </a:br>
            <a:r>
              <a:rPr lang="en-US" sz="1600" dirty="0"/>
              <a:t>Including % growth since 2015, Shed Density &amp; Peak Shed Associations</a:t>
            </a:r>
            <a:endParaRPr lang="en-US" sz="28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8B1FD08-6DD9-0942-B744-B99116150E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337484"/>
              </p:ext>
            </p:extLst>
          </p:nvPr>
        </p:nvGraphicFramePr>
        <p:xfrm>
          <a:off x="967423" y="1600200"/>
          <a:ext cx="77724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130822423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632784319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7650021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26230862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792182299"/>
                    </a:ext>
                  </a:extLst>
                </a:gridCol>
              </a:tblGrid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MS, </a:t>
                      </a:r>
                    </a:p>
                    <a:p>
                      <a:r>
                        <a:rPr lang="en-US" sz="1200" dirty="0"/>
                        <a:t>% </a:t>
                      </a:r>
                      <a:r>
                        <a:rPr lang="en-US" sz="800" dirty="0"/>
                        <a:t>growth since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MS Density (</a:t>
                      </a:r>
                      <a:r>
                        <a:rPr lang="en-US" sz="1000" dirty="0"/>
                        <a:t>Sheds / 100,000 population)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WS, WS Density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Shed Associations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353786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ighlight>
                            <a:srgbClr val="FF0000"/>
                          </a:highlight>
                        </a:rPr>
                        <a:t>1306</a:t>
                      </a:r>
                      <a:r>
                        <a:rPr lang="en-US" sz="1200" dirty="0"/>
                        <a:t>, 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61, 0.24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AMSA &amp; 6 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020118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542, 576%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23, 0.03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UKMSA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16483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Scotland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120, 567%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2, 0.03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SMSA &amp; UKMSA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75885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Wales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75, </a:t>
                      </a:r>
                      <a:r>
                        <a:rPr lang="en-US" sz="1200" dirty="0">
                          <a:highlight>
                            <a:srgbClr val="FF0000"/>
                          </a:highlight>
                        </a:rPr>
                        <a:t>1,150</a:t>
                      </a:r>
                      <a:r>
                        <a:rPr lang="en-US" sz="12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4, 0.12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MS Cymru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389571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N Ireland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391, 245%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3, 0.16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IMSA &amp; UKMSA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076524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Ireland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391, 72%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ighlight>
                            <a:srgbClr val="FF0000"/>
                          </a:highlight>
                        </a:rPr>
                        <a:t>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28, 0.6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IMSA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156991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121, 39%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3, 0.06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MENZSHED NZ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347172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USMSA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572522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CMSA (+MSABC)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182748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Denmark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33, 560%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Men’s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778423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Kenya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KMSA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700501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Iceland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Icelandic Red Cross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944797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202273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Belgium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703237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The Netherlands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338106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2736, 107%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09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598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E55E6-4BC6-954A-80A9-4ECFF757F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0"/>
            <a:ext cx="5955030" cy="880110"/>
          </a:xfrm>
        </p:spPr>
        <p:txBody>
          <a:bodyPr/>
          <a:lstStyle/>
          <a:p>
            <a:r>
              <a:rPr lang="en-US" dirty="0"/>
              <a:t>Big Picture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6596D-8F35-C842-BDF8-51450C8D5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491" y="880110"/>
            <a:ext cx="7311549" cy="5772150"/>
          </a:xfrm>
        </p:spPr>
        <p:txBody>
          <a:bodyPr/>
          <a:lstStyle/>
          <a:p>
            <a:r>
              <a:rPr lang="en-US" sz="1800" dirty="0"/>
              <a:t>Sheds are expanding &amp; making huge &amp; positive differences to men, women, families &amp; communities in very diverse settings worldwide.</a:t>
            </a:r>
          </a:p>
          <a:p>
            <a:r>
              <a:rPr lang="en-US" sz="1800" dirty="0"/>
              <a:t>The movement is broadening, changing and adapting to new cultural &amp; national contexts</a:t>
            </a:r>
          </a:p>
          <a:p>
            <a:r>
              <a:rPr lang="en-US" sz="1800" dirty="0"/>
              <a:t>COVID-19 has severely affected most Sheds, which will need time and resources to recover and to cater for increased future need. </a:t>
            </a:r>
          </a:p>
          <a:p>
            <a:r>
              <a:rPr lang="en-US" sz="1800" dirty="0"/>
              <a:t>There are ways &amp; imperatives for making the Shed Movement more inclusive of more diverse men &amp; women.</a:t>
            </a:r>
          </a:p>
          <a:p>
            <a:r>
              <a:rPr lang="en-US" sz="1800" dirty="0"/>
              <a:t>Research about impact is critically important.</a:t>
            </a:r>
          </a:p>
          <a:p>
            <a:r>
              <a:rPr lang="en-US" sz="1800" dirty="0">
                <a:highlight>
                  <a:srgbClr val="FFFF00"/>
                </a:highlight>
              </a:rPr>
              <a:t>Women’s Sheds have grown rapidly &amp; recently and need to be supported &amp; encouraged, including in relation to Men’s Sheds.</a:t>
            </a:r>
          </a:p>
          <a:p>
            <a:r>
              <a:rPr lang="en-US" sz="1800" dirty="0"/>
              <a:t>It is important to broaden an understanding of how &amp; why the Shed model works: by boosting self-efficacy, self-determination &amp; self esteem.</a:t>
            </a:r>
          </a:p>
          <a:p>
            <a:r>
              <a:rPr lang="en-US" sz="1800" dirty="0"/>
              <a:t>There are many creative ways of making Sheds more inclusive &amp; sustainable, such as including more women and younger people.</a:t>
            </a:r>
          </a:p>
          <a:p>
            <a:r>
              <a:rPr lang="en-US" sz="1800" dirty="0"/>
              <a:t>Broadening Shed reach should be the focus of all Sheds.</a:t>
            </a:r>
          </a:p>
        </p:txBody>
      </p:sp>
    </p:spTree>
    <p:extLst>
      <p:ext uri="{BB962C8B-B14F-4D97-AF65-F5344CB8AC3E}">
        <p14:creationId xmlns:p14="http://schemas.microsoft.com/office/powerpoint/2010/main" val="29652788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ensLearnSemACFE0706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MensLearnSemACFE0706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ensLearnSemACFE0706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nsLearnSemACFE0706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nsLearnSemACFE0706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nsLearnSemACFE0706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nsLearnSemACFE0706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nsLearnSemACFE0706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1481</TotalTime>
  <Words>798</Words>
  <Application>Microsoft Macintosh PowerPoint</Application>
  <PresentationFormat>On-screen Show (4:3)</PresentationFormat>
  <Paragraphs>183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Default Theme</vt:lpstr>
      <vt:lpstr>‘… and now Women’s Sheds’</vt:lpstr>
      <vt:lpstr>Five Reasons to focus on ‘Broadening’ Shed reach Shoulder to Shoulder: Broadening the Men’s Shed Movement book (2021) </vt:lpstr>
      <vt:lpstr>Shoulder to Shoulder  Chapters (Men’s &amp; Women’s Sheds)</vt:lpstr>
      <vt:lpstr>Revisited &amp; New Shed Case Studies</vt:lpstr>
      <vt:lpstr>Two Illustrative Australian Women’s Shed case studies</vt:lpstr>
      <vt:lpstr>A quick Shed Movement history</vt:lpstr>
      <vt:lpstr>Number MS &amp; WS Sheds Open Worldwide to 2021 Including % growth since 2015, Shed Density &amp; Peak Shed Associations</vt:lpstr>
      <vt:lpstr>Big Picture Conclusions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Shoulder to Shoulder</dc:title>
  <dc:subject/>
  <dc:creator>Barry Golding</dc:creator>
  <cp:keywords/>
  <dc:description/>
  <cp:lastModifiedBy>Barry Golding</cp:lastModifiedBy>
  <cp:revision>13</cp:revision>
  <dcterms:created xsi:type="dcterms:W3CDTF">2021-10-07T10:13:34Z</dcterms:created>
  <dcterms:modified xsi:type="dcterms:W3CDTF">2021-11-18T11:27:21Z</dcterms:modified>
  <cp:category/>
</cp:coreProperties>
</file>