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handoutMasterIdLst>
    <p:handoutMasterId r:id="rId16"/>
  </p:handoutMasterIdLst>
  <p:sldIdLst>
    <p:sldId id="268" r:id="rId2"/>
    <p:sldId id="311" r:id="rId3"/>
    <p:sldId id="305" r:id="rId4"/>
    <p:sldId id="307" r:id="rId5"/>
    <p:sldId id="309" r:id="rId6"/>
    <p:sldId id="310" r:id="rId7"/>
    <p:sldId id="304" r:id="rId8"/>
    <p:sldId id="303" r:id="rId9"/>
    <p:sldId id="301" r:id="rId10"/>
    <p:sldId id="302" r:id="rId11"/>
    <p:sldId id="306" r:id="rId12"/>
    <p:sldId id="308" r:id="rId13"/>
    <p:sldId id="300" r:id="rId1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" initials="g" lastIdx="1" clrIdx="0">
    <p:extLst>
      <p:ext uri="{19B8F6BF-5375-455C-9EA6-DF929625EA0E}">
        <p15:presenceInfo xmlns:p15="http://schemas.microsoft.com/office/powerpoint/2012/main" userId="S-1-5-21-3068124139-1653251471-661945397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71001" autoAdjust="0"/>
  </p:normalViewPr>
  <p:slideViewPr>
    <p:cSldViewPr snapToGrid="0">
      <p:cViewPr varScale="1">
        <p:scale>
          <a:sx n="87" d="100"/>
          <a:sy n="87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D08A-341F-42A0-9D97-588011ADDC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4CD7-35E1-4A3C-A6D2-021D839A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5F7B-5950-4C54-A65D-764730A3CFBA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254C3-464C-47D8-A99D-86BD89D0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2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7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Vic B2W $4-10k</a:t>
            </a:r>
          </a:p>
          <a:p>
            <a:r>
              <a:rPr lang="en-AU" dirty="0" smtClean="0"/>
              <a:t>Vic AEN SEAT $6-10K</a:t>
            </a:r>
          </a:p>
          <a:p>
            <a:r>
              <a:rPr lang="en-AU" dirty="0" err="1" smtClean="0"/>
              <a:t>Comm</a:t>
            </a:r>
            <a:r>
              <a:rPr lang="en-AU" dirty="0" smtClean="0"/>
              <a:t> $4k</a:t>
            </a:r>
          </a:p>
          <a:p>
            <a:r>
              <a:rPr lang="en-AU" dirty="0" smtClean="0"/>
              <a:t>Mature</a:t>
            </a:r>
            <a:r>
              <a:rPr lang="en-AU" baseline="0" dirty="0" smtClean="0"/>
              <a:t> aged $$4-10k </a:t>
            </a:r>
          </a:p>
          <a:p>
            <a:endParaRPr lang="en-AU" baseline="0" dirty="0" smtClean="0"/>
          </a:p>
          <a:p>
            <a:r>
              <a:rPr lang="en-AU" baseline="0" dirty="0" smtClean="0"/>
              <a:t>Existing  Salary $45k+  - expectations / needs to be close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54C3-464C-47D8-A99D-86BD89D00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08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42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8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3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8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ADF9-ADDC-4DB4-A3CF-689C7BA889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988EA-5071-46FD-A78F-47640B21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.gov.au/people/hiring/equal-opportunity-and-diversity/mature-aged-peop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02" y="4133268"/>
            <a:ext cx="4987070" cy="273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91" y="4133039"/>
            <a:ext cx="3824264" cy="27316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53" y="4132560"/>
            <a:ext cx="4310645" cy="2725440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50231" y="1645312"/>
            <a:ext cx="8373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Supporting </a:t>
            </a:r>
            <a:r>
              <a:rPr lang="en-AU" sz="2800" b="1" dirty="0"/>
              <a:t>mature aged workers transition into a new field of work via an apprenticeship </a:t>
            </a:r>
            <a:endParaRPr lang="en-AU" sz="3200" b="1" dirty="0" smtClean="0"/>
          </a:p>
          <a:p>
            <a:endParaRPr lang="en-AU" sz="2400" b="1" dirty="0" smtClean="0"/>
          </a:p>
          <a:p>
            <a:r>
              <a:rPr lang="en-AU" sz="2400" b="1" dirty="0" smtClean="0"/>
              <a:t>Gary </a:t>
            </a:r>
            <a:r>
              <a:rPr lang="en-AU" sz="2400" b="1" dirty="0"/>
              <a:t>Workman – Executive Director </a:t>
            </a:r>
            <a:endParaRPr lang="en-AU" sz="2400" b="1" dirty="0" smtClean="0"/>
          </a:p>
          <a:p>
            <a:r>
              <a:rPr lang="en-AU" sz="2400" b="1" dirty="0" smtClean="0"/>
              <a:t>November 2018</a:t>
            </a:r>
            <a:endParaRPr lang="en-AU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1416"/>
          <a:stretch/>
        </p:blipFill>
        <p:spPr>
          <a:xfrm>
            <a:off x="1484535" y="171205"/>
            <a:ext cx="3351545" cy="11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3867" y="845771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Example GTO Delivery</a:t>
            </a:r>
            <a:r>
              <a:rPr lang="en-AU" sz="3600" b="1" dirty="0" smtClean="0"/>
              <a:t> </a:t>
            </a:r>
            <a:r>
              <a:rPr lang="en-AU" sz="2400" b="1" dirty="0" smtClean="0"/>
              <a:t>model </a:t>
            </a:r>
          </a:p>
          <a:p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4-8 weeks up front full-time training at an RTO (paid salary)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Initial assessments of competency &amp; RPL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Individual training plan completed with GTO / Host employer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Mature aged apprentice then integrated into “standard” RTO apprentice training </a:t>
            </a:r>
          </a:p>
          <a:p>
            <a:endParaRPr lang="en-AU" sz="2400" dirty="0"/>
          </a:p>
          <a:p>
            <a:r>
              <a:rPr lang="en-AU" sz="2400" dirty="0" smtClean="0"/>
              <a:t>Early examples from SEAT indicate that mature aged workers are competent </a:t>
            </a:r>
            <a:r>
              <a:rPr lang="en-AU" sz="2400" dirty="0" smtClean="0"/>
              <a:t>and </a:t>
            </a:r>
            <a:r>
              <a:rPr lang="en-AU" sz="2400" dirty="0" smtClean="0"/>
              <a:t>have the ability to be “fast tracked” with entry level </a:t>
            </a:r>
            <a:r>
              <a:rPr lang="en-AU" sz="2400" dirty="0" smtClean="0"/>
              <a:t>apprentice/trainee </a:t>
            </a:r>
            <a:r>
              <a:rPr lang="en-AU" sz="2400" dirty="0" smtClean="0"/>
              <a:t>qualifications, leaving greater time to improve more complex skills required through combination of RTO and the employer/ workplace.</a:t>
            </a:r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68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73" y="3241815"/>
            <a:ext cx="5456623" cy="3651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43" y="-5810"/>
            <a:ext cx="5476291" cy="3602916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9219" y="318046"/>
            <a:ext cx="463767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Civil Construction </a:t>
            </a:r>
          </a:p>
          <a:p>
            <a:r>
              <a:rPr lang="en-AU" sz="2400" b="1" dirty="0" smtClean="0"/>
              <a:t>Level crossing removal </a:t>
            </a:r>
          </a:p>
          <a:p>
            <a:r>
              <a:rPr lang="en-AU" sz="2400" b="1" dirty="0" smtClean="0"/>
              <a:t>NEPA &amp; AGA </a:t>
            </a:r>
          </a:p>
          <a:p>
            <a:endParaRPr lang="en-AU" sz="2400" b="1" dirty="0"/>
          </a:p>
          <a:p>
            <a:r>
              <a:rPr lang="en-AU" sz="2400" dirty="0" smtClean="0"/>
              <a:t>Full time civil construction &amp; business administration traineeships </a:t>
            </a:r>
          </a:p>
          <a:p>
            <a:endParaRPr lang="en-AU" sz="2400" dirty="0"/>
          </a:p>
          <a:p>
            <a:r>
              <a:rPr lang="en-AU" sz="2400" dirty="0" smtClean="0"/>
              <a:t>All training completed on the job – group training directly related to work tasks</a:t>
            </a:r>
          </a:p>
          <a:p>
            <a:endParaRPr lang="en-AU" sz="2400" dirty="0"/>
          </a:p>
          <a:p>
            <a:r>
              <a:rPr lang="en-AU" sz="2400" dirty="0" smtClean="0"/>
              <a:t>12 months – complete certificate IV </a:t>
            </a:r>
          </a:p>
          <a:p>
            <a:r>
              <a:rPr lang="en-AU" sz="2400" dirty="0" smtClean="0"/>
              <a:t>Recognition of existing skills &amp; experience </a:t>
            </a:r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39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3300" y="735687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Areas where support is required </a:t>
            </a:r>
          </a:p>
          <a:p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Fear of the unknown!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Understanding the education / training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Returning to training /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IT support / online enrolments /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Work based or school based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Written reports / assessment tasks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Developing a “career plan” / training plan. </a:t>
            </a:r>
          </a:p>
          <a:p>
            <a:endParaRPr lang="en-AU" sz="2400" b="1" dirty="0" smtClean="0"/>
          </a:p>
          <a:p>
            <a:r>
              <a:rPr lang="en-AU" sz="2400" b="1" dirty="0" smtClean="0"/>
              <a:t>Commonwealth Government resources </a:t>
            </a:r>
          </a:p>
          <a:p>
            <a:r>
              <a:rPr lang="en-AU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www.business.gov.au/people/hiring/equal-opportunity-and-diversity/mature-aged-people</a:t>
            </a:r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AU" dirty="0"/>
          </a:p>
          <a:p>
            <a:r>
              <a:rPr lang="en-AU" dirty="0" smtClean="0"/>
              <a:t>Employer toolkits &amp; wage subsidies information </a:t>
            </a:r>
            <a:endParaRPr lang="en-AU" dirty="0"/>
          </a:p>
          <a:p>
            <a:endParaRPr lang="en-A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891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1416"/>
          <a:stretch/>
        </p:blipFill>
        <p:spPr>
          <a:xfrm>
            <a:off x="2069432" y="228244"/>
            <a:ext cx="3815328" cy="126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44" y="5331382"/>
            <a:ext cx="953967" cy="721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78" y="5209242"/>
            <a:ext cx="786447" cy="7864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8209" y="6040974"/>
            <a:ext cx="140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www.safetyfirst.org.au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4797" y="6034446"/>
            <a:ext cx="2064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www.needanapprentice.com.au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5219" y="6034446"/>
            <a:ext cx="1351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www.aen.org.au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1416"/>
          <a:stretch/>
        </p:blipFill>
        <p:spPr>
          <a:xfrm>
            <a:off x="4552620" y="5282141"/>
            <a:ext cx="1934710" cy="6406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2824" y="1897388"/>
            <a:ext cx="77828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/>
              <a:t>Thank you for your </a:t>
            </a:r>
            <a:r>
              <a:rPr lang="en-AU" sz="3200" b="1" dirty="0" smtClean="0"/>
              <a:t>time – Questions? </a:t>
            </a:r>
            <a:endParaRPr lang="en-AU" sz="3200" b="1" dirty="0"/>
          </a:p>
          <a:p>
            <a:endParaRPr lang="en-AU" sz="2000" b="1" dirty="0"/>
          </a:p>
          <a:p>
            <a:r>
              <a:rPr lang="en-AU" sz="2000" b="1" dirty="0"/>
              <a:t>Gary Workman </a:t>
            </a:r>
            <a:r>
              <a:rPr lang="en-AU" sz="2000" b="1" dirty="0" smtClean="0"/>
              <a:t>     		</a:t>
            </a:r>
          </a:p>
          <a:p>
            <a:r>
              <a:rPr lang="en-AU" sz="2000" dirty="0" smtClean="0"/>
              <a:t>Executive </a:t>
            </a:r>
            <a:r>
              <a:rPr lang="en-AU" sz="2000" dirty="0"/>
              <a:t>Director </a:t>
            </a:r>
            <a:r>
              <a:rPr lang="en-AU" sz="2000" dirty="0" smtClean="0"/>
              <a:t>		</a:t>
            </a:r>
          </a:p>
          <a:p>
            <a:r>
              <a:rPr lang="en-AU" sz="2000" dirty="0" smtClean="0"/>
              <a:t>Level </a:t>
            </a:r>
            <a:r>
              <a:rPr lang="en-AU" sz="2000" dirty="0"/>
              <a:t>3 478 Albert </a:t>
            </a:r>
            <a:r>
              <a:rPr lang="en-AU" sz="2000" dirty="0" smtClean="0"/>
              <a:t>Street	</a:t>
            </a:r>
          </a:p>
          <a:p>
            <a:r>
              <a:rPr lang="en-AU" sz="2000" dirty="0" smtClean="0"/>
              <a:t>East </a:t>
            </a:r>
            <a:r>
              <a:rPr lang="en-AU" sz="2000" dirty="0"/>
              <a:t>Melbourne 3002 VIC. 	</a:t>
            </a:r>
            <a:endParaRPr lang="en-AU" sz="2000" dirty="0" smtClean="0"/>
          </a:p>
          <a:p>
            <a:r>
              <a:rPr lang="en-AU" sz="2000" dirty="0" smtClean="0"/>
              <a:t>E: gary@aen.org.au </a:t>
            </a:r>
          </a:p>
          <a:p>
            <a:r>
              <a:rPr lang="en-AU" sz="2000" dirty="0" smtClean="0"/>
              <a:t>T: 03 9639 3955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565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634" y="437372"/>
            <a:ext cx="39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Group Training Model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1416"/>
          <a:stretch/>
        </p:blipFill>
        <p:spPr>
          <a:xfrm>
            <a:off x="1389796" y="247550"/>
            <a:ext cx="3505009" cy="1160626"/>
          </a:xfrm>
          <a:prstGeom prst="rect">
            <a:avLst/>
          </a:prstGeom>
        </p:spPr>
      </p:pic>
      <p:pic>
        <p:nvPicPr>
          <p:cNvPr id="12" name="Picture 2" descr="What is Group Tra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300" y="1471841"/>
            <a:ext cx="4377828" cy="3808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89796" y="1589140"/>
            <a:ext cx="48041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GTO benefits to host employers include</a:t>
            </a:r>
            <a:r>
              <a:rPr lang="en-AU" dirty="0" smtClean="0"/>
              <a:t>;</a:t>
            </a:r>
          </a:p>
          <a:p>
            <a:endParaRPr lang="en-AU" dirty="0" smtClean="0"/>
          </a:p>
          <a:p>
            <a:r>
              <a:rPr lang="en-AU" dirty="0" smtClean="0"/>
              <a:t>Recruitment </a:t>
            </a:r>
          </a:p>
          <a:p>
            <a:r>
              <a:rPr lang="en-AU" dirty="0" smtClean="0"/>
              <a:t>Provides flexibility / rotations </a:t>
            </a:r>
          </a:p>
          <a:p>
            <a:r>
              <a:rPr lang="en-AU" dirty="0" smtClean="0"/>
              <a:t>Payroll and IR</a:t>
            </a:r>
          </a:p>
          <a:p>
            <a:r>
              <a:rPr lang="en-AU" dirty="0" smtClean="0"/>
              <a:t>Arrange the training</a:t>
            </a:r>
          </a:p>
          <a:p>
            <a:r>
              <a:rPr lang="en-AU" dirty="0" smtClean="0"/>
              <a:t>Apprentice mentoring</a:t>
            </a:r>
          </a:p>
          <a:p>
            <a:r>
              <a:rPr lang="en-AU" dirty="0" smtClean="0"/>
              <a:t>OH&amp;S and PPE</a:t>
            </a:r>
          </a:p>
          <a:p>
            <a:r>
              <a:rPr lang="en-AU" dirty="0" smtClean="0"/>
              <a:t>Over coming perceptions </a:t>
            </a:r>
          </a:p>
          <a:p>
            <a:r>
              <a:rPr lang="en-AU" dirty="0" smtClean="0"/>
              <a:t>Improving “self” worth/ confidence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709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5" y="858693"/>
            <a:ext cx="5088493" cy="4809067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9219" y="298863"/>
            <a:ext cx="51744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Current Environment in Victoria </a:t>
            </a:r>
          </a:p>
          <a:p>
            <a:endParaRPr lang="en-AU" sz="2400" dirty="0"/>
          </a:p>
          <a:p>
            <a:r>
              <a:rPr lang="en-AU" sz="2400" dirty="0" smtClean="0"/>
              <a:t>Victorian Government assistance to support mature aged workers transition into a new apprenticeships and other forms of employment </a:t>
            </a:r>
          </a:p>
          <a:p>
            <a:endParaRPr lang="en-A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Auto manufacturing industry and second tier manufacturing industry (12,000+) (150+ bus)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Coal fired power generation in the Latrobe valley</a:t>
            </a:r>
          </a:p>
          <a:p>
            <a:endParaRPr lang="en-AU" sz="2400" dirty="0" smtClean="0"/>
          </a:p>
          <a:p>
            <a:r>
              <a:rPr lang="en-AU" sz="2400" dirty="0" smtClean="0"/>
              <a:t>Employers encouraged to support mature aged workers</a:t>
            </a:r>
            <a:endParaRPr lang="en-US" sz="2400" dirty="0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9219" y="298863"/>
            <a:ext cx="93592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Current Environment in Victoria </a:t>
            </a:r>
          </a:p>
          <a:p>
            <a:endParaRPr lang="en-AU" sz="2600" b="1" dirty="0"/>
          </a:p>
          <a:p>
            <a:r>
              <a:rPr lang="en-AU" sz="2600" b="1" dirty="0" smtClean="0"/>
              <a:t>Challenges </a:t>
            </a:r>
          </a:p>
          <a:p>
            <a:endParaRPr lang="en-AU" sz="2400" dirty="0" smtClean="0"/>
          </a:p>
          <a:p>
            <a:r>
              <a:rPr lang="en-AU" sz="2400" b="1" dirty="0"/>
              <a:t>South East Auto Transition Project </a:t>
            </a:r>
            <a:r>
              <a:rPr lang="en-AU" sz="2400" b="1" dirty="0" smtClean="0"/>
              <a:t>(</a:t>
            </a:r>
            <a:r>
              <a:rPr lang="en-AU" sz="2400" b="1" dirty="0"/>
              <a:t>SEAT)</a:t>
            </a:r>
          </a:p>
          <a:p>
            <a:r>
              <a:rPr lang="en-AU" sz="2400" dirty="0"/>
              <a:t>Ave age 42, </a:t>
            </a:r>
            <a:r>
              <a:rPr lang="en-AU" sz="2400" dirty="0" smtClean="0"/>
              <a:t>average </a:t>
            </a:r>
            <a:r>
              <a:rPr lang="en-AU" sz="2400" dirty="0"/>
              <a:t>time in industry 15+y</a:t>
            </a:r>
          </a:p>
          <a:p>
            <a:endParaRPr lang="en-AU" sz="2400" dirty="0"/>
          </a:p>
          <a:p>
            <a:r>
              <a:rPr lang="en-AU" sz="2400" dirty="0" smtClean="0"/>
              <a:t>Many workers have gone into “semi </a:t>
            </a:r>
            <a:r>
              <a:rPr lang="en-AU" sz="2400" dirty="0" smtClean="0"/>
              <a:t>retirement” </a:t>
            </a:r>
            <a:r>
              <a:rPr lang="en-AU" sz="2400" dirty="0" smtClean="0"/>
              <a:t>– not looking for full-time work or have started their own small business </a:t>
            </a:r>
          </a:p>
          <a:p>
            <a:endParaRPr lang="en-AU" sz="2400" dirty="0" smtClean="0"/>
          </a:p>
          <a:p>
            <a:r>
              <a:rPr lang="en-AU" sz="2400" dirty="0" smtClean="0"/>
              <a:t>Many workers were in “</a:t>
            </a:r>
            <a:r>
              <a:rPr lang="en-AU" sz="2400" dirty="0" smtClean="0"/>
              <a:t>well-paying</a:t>
            </a:r>
            <a:r>
              <a:rPr lang="en-AU" sz="2400" dirty="0" smtClean="0"/>
              <a:t>” employment $60k+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ave</a:t>
            </a:r>
            <a:r>
              <a:rPr lang="en-US" sz="2400" dirty="0" smtClean="0"/>
              <a:t> apprentice/ trainee wage $40k)</a:t>
            </a:r>
          </a:p>
          <a:p>
            <a:endParaRPr lang="en-US" sz="2400" dirty="0" smtClean="0"/>
          </a:p>
          <a:p>
            <a:r>
              <a:rPr lang="en-US" sz="2400" dirty="0" smtClean="0"/>
              <a:t>Workers “under valued” their skills and experience and ability to re-train. </a:t>
            </a:r>
            <a:endParaRPr lang="en-US" sz="2400" dirty="0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9219" y="298863"/>
            <a:ext cx="93592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Advantages of employing mature aged workers </a:t>
            </a:r>
          </a:p>
          <a:p>
            <a:endParaRPr lang="en-GB" sz="2400" dirty="0" smtClean="0"/>
          </a:p>
          <a:p>
            <a:r>
              <a:rPr lang="en-GB" sz="2400" dirty="0" smtClean="0"/>
              <a:t>Mature </a:t>
            </a:r>
            <a:r>
              <a:rPr lang="en-GB" sz="2400" dirty="0"/>
              <a:t>aged workers have often built up knowledge and skills during their time in the workforce, so they can help you to: 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look </a:t>
            </a:r>
            <a:r>
              <a:rPr lang="en-GB" sz="2400" dirty="0"/>
              <a:t>at your business operations from a different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improve your business processes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fill any skill or knowledge gaps in your workplace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mentoring to less experienced employees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train up your employees by sharing skills. </a:t>
            </a:r>
          </a:p>
          <a:p>
            <a:endParaRPr lang="en-GB" sz="2400" dirty="0" smtClean="0"/>
          </a:p>
          <a:p>
            <a:r>
              <a:rPr lang="en-GB" sz="2400" dirty="0" smtClean="0"/>
              <a:t>There </a:t>
            </a:r>
            <a:r>
              <a:rPr lang="en-GB" sz="2400" dirty="0"/>
              <a:t>is evidence that mature aged workers can: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save you money due to lower rates of absenteeism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make your business more productive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you learn and adjust to new technologies in the workplace. </a:t>
            </a:r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3450" y="629369"/>
            <a:ext cx="91929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Advantages of employing mature aged workers </a:t>
            </a:r>
          </a:p>
          <a:p>
            <a:endParaRPr lang="en-GB" sz="2400" dirty="0" smtClean="0"/>
          </a:p>
          <a:p>
            <a:r>
              <a:rPr lang="en-GB" sz="2400" dirty="0" smtClean="0"/>
              <a:t>It </a:t>
            </a:r>
            <a:r>
              <a:rPr lang="en-GB" sz="2400" dirty="0"/>
              <a:t>makes good business sense to consider hiring more mature aged workers. Over the next 10 </a:t>
            </a:r>
            <a:r>
              <a:rPr lang="en-GB" sz="2400" dirty="0" smtClean="0"/>
              <a:t>years, the </a:t>
            </a:r>
            <a:r>
              <a:rPr lang="en-GB" sz="2400" dirty="0"/>
              <a:t>Australian </a:t>
            </a:r>
            <a:r>
              <a:rPr lang="en-GB" sz="2400" dirty="0" smtClean="0"/>
              <a:t>population will </a:t>
            </a:r>
            <a:r>
              <a:rPr lang="en-GB" sz="2400" dirty="0"/>
              <a:t>see: </a:t>
            </a:r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decreasing number of young people entering the workforce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increasing number of older workers staying </a:t>
            </a:r>
            <a:r>
              <a:rPr lang="en-GB" sz="2400" dirty="0" smtClean="0"/>
              <a:t>in </a:t>
            </a:r>
            <a:r>
              <a:rPr lang="en-GB" sz="2400" dirty="0"/>
              <a:t>the workforce. </a:t>
            </a:r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your business welcomes mature aged workers, you'll be seen as a more attractive employer to a growing proportion of the workforce. </a:t>
            </a:r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8" y="4133039"/>
            <a:ext cx="3824264" cy="273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6" y="4125856"/>
            <a:ext cx="4987070" cy="273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53" y="4132560"/>
            <a:ext cx="4310645" cy="2725440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5435" y="558560"/>
            <a:ext cx="8963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r>
              <a:rPr lang="en-AU" sz="2400" b="1" dirty="0" smtClean="0"/>
              <a:t>Our experience &amp; feedback from Employers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/>
              <a:t>Employers value mature aged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Understanding of work requirements – systems &amp; processes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Reliability, </a:t>
            </a:r>
            <a:r>
              <a:rPr lang="en-AU" sz="2400" dirty="0" smtClean="0"/>
              <a:t>maturity</a:t>
            </a:r>
            <a:r>
              <a:rPr lang="en-AU" sz="2400" dirty="0" smtClean="0"/>
              <a:t>, communication skills and experience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Mentors for younger apprentices/workers </a:t>
            </a:r>
          </a:p>
          <a:p>
            <a:r>
              <a:rPr lang="en-AU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8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7243" y="434962"/>
            <a:ext cx="6007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Interest from both employers and Mature aged workers</a:t>
            </a:r>
          </a:p>
          <a:p>
            <a:endParaRPr lang="en-AU" sz="2400" b="1" dirty="0"/>
          </a:p>
          <a:p>
            <a:r>
              <a:rPr lang="en-AU" sz="2400" b="1" dirty="0" smtClean="0"/>
              <a:t>Potential Apprenticeships (2+ years)</a:t>
            </a:r>
            <a:endParaRPr lang="en-AU" sz="2400" dirty="0"/>
          </a:p>
          <a:p>
            <a:r>
              <a:rPr lang="en-AU" sz="2400" dirty="0" smtClean="0"/>
              <a:t>Automotive mechanic</a:t>
            </a:r>
          </a:p>
          <a:p>
            <a:r>
              <a:rPr lang="en-AU" sz="2400" dirty="0" smtClean="0"/>
              <a:t>Automotive panelling </a:t>
            </a:r>
          </a:p>
          <a:p>
            <a:r>
              <a:rPr lang="en-AU" sz="2400" dirty="0" smtClean="0"/>
              <a:t>Civil Construction</a:t>
            </a:r>
          </a:p>
          <a:p>
            <a:r>
              <a:rPr lang="en-AU" sz="2400" dirty="0" smtClean="0"/>
              <a:t>Carpentry / construction trades</a:t>
            </a:r>
          </a:p>
          <a:p>
            <a:endParaRPr lang="en-AU" sz="2400" dirty="0" smtClean="0"/>
          </a:p>
          <a:p>
            <a:r>
              <a:rPr lang="en-AU" sz="2400" b="1" dirty="0"/>
              <a:t>Potential </a:t>
            </a:r>
            <a:r>
              <a:rPr lang="en-AU" sz="2400" b="1" dirty="0" smtClean="0"/>
              <a:t>Traineeships (12 months)</a:t>
            </a:r>
          </a:p>
          <a:p>
            <a:r>
              <a:rPr lang="en-AU" sz="2400" dirty="0" smtClean="0"/>
              <a:t>Civil Construction (traffic management)</a:t>
            </a:r>
          </a:p>
          <a:p>
            <a:r>
              <a:rPr lang="en-AU" sz="2400" dirty="0" smtClean="0"/>
              <a:t>Warehousing &amp; Transport </a:t>
            </a:r>
          </a:p>
          <a:p>
            <a:r>
              <a:rPr lang="en-AU" sz="2400" dirty="0" smtClean="0"/>
              <a:t>Auto parts and servicing</a:t>
            </a:r>
          </a:p>
          <a:p>
            <a:r>
              <a:rPr lang="en-AU" sz="2400" dirty="0" smtClean="0"/>
              <a:t>OH&amp;S and supervisory roles</a:t>
            </a:r>
          </a:p>
          <a:p>
            <a:r>
              <a:rPr lang="en-AU" sz="2400" dirty="0" smtClean="0"/>
              <a:t>Business Administration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6" y="2031852"/>
            <a:ext cx="4167554" cy="2663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6" y="-365715"/>
            <a:ext cx="4167554" cy="2663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6" y="4526308"/>
            <a:ext cx="4167554" cy="2343266"/>
          </a:xfrm>
          <a:prstGeom prst="rect">
            <a:avLst/>
          </a:prstGeom>
        </p:spPr>
      </p:pic>
      <p:sp>
        <p:nvSpPr>
          <p:cNvPr id="17" name="Right Triangle 16"/>
          <p:cNvSpPr/>
          <p:nvPr/>
        </p:nvSpPr>
        <p:spPr>
          <a:xfrm rot="5400000" flipV="1">
            <a:off x="8188366" y="2839627"/>
            <a:ext cx="6862930" cy="118367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10475494" y="247550"/>
            <a:ext cx="1701756" cy="6610450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4748" y="6034446"/>
            <a:ext cx="4965539" cy="83512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5400000">
            <a:off x="-2566689" y="2566688"/>
            <a:ext cx="5995687" cy="862314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9513450" y="4629064"/>
            <a:ext cx="2678550" cy="2228936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8196471" y="2862473"/>
            <a:ext cx="6858001" cy="113305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744670" y="2395931"/>
            <a:ext cx="6858001" cy="2075995"/>
          </a:xfrm>
          <a:prstGeom prst="rt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9412550" y="247550"/>
            <a:ext cx="2764701" cy="6617106"/>
          </a:xfrm>
          <a:prstGeom prst="rtTriangl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-2724057" y="2704390"/>
            <a:ext cx="6858002" cy="1449221"/>
          </a:xfrm>
          <a:prstGeom prst="rtTriangl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289648" y="3949001"/>
            <a:ext cx="4965539" cy="86231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52679" y="247550"/>
            <a:ext cx="794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Mature Aged Apprentices – Wage Expectations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0688" y="1297908"/>
            <a:ext cx="93708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Industrial Relations </a:t>
            </a:r>
          </a:p>
          <a:p>
            <a:r>
              <a:rPr lang="en-AU" sz="2400" dirty="0" smtClean="0"/>
              <a:t>Over 21yo. most awards 80%+ of min. adult wage </a:t>
            </a:r>
          </a:p>
          <a:p>
            <a:endParaRPr lang="en-AU" sz="2400" dirty="0" smtClean="0"/>
          </a:p>
          <a:p>
            <a:r>
              <a:rPr lang="en-AU" sz="2400" b="1" dirty="0" smtClean="0"/>
              <a:t>Wage support for employers to assist with closing the wage gap</a:t>
            </a:r>
          </a:p>
          <a:p>
            <a:r>
              <a:rPr lang="en-AU" sz="2400" dirty="0" smtClean="0"/>
              <a:t>State and Commonwealth funding for wage support </a:t>
            </a:r>
          </a:p>
          <a:p>
            <a:endParaRPr lang="en-AU" sz="2400" dirty="0" smtClean="0"/>
          </a:p>
          <a:p>
            <a:r>
              <a:rPr lang="en-AU" sz="2400" dirty="0" smtClean="0"/>
              <a:t>Depending on individual circumstances and background</a:t>
            </a:r>
          </a:p>
          <a:p>
            <a:r>
              <a:rPr lang="en-AU" sz="2400" dirty="0" smtClean="0"/>
              <a:t>Funding up to $20k spread over initial 1-2 years</a:t>
            </a:r>
          </a:p>
          <a:p>
            <a:r>
              <a:rPr lang="en-AU" sz="2400" dirty="0" smtClean="0"/>
              <a:t>	</a:t>
            </a:r>
          </a:p>
          <a:p>
            <a:r>
              <a:rPr lang="en-AU" sz="2400" dirty="0" smtClean="0"/>
              <a:t>Victorian AEN SEAT $6-10K</a:t>
            </a:r>
          </a:p>
          <a:p>
            <a:r>
              <a:rPr lang="en-AU" sz="2400" dirty="0" smtClean="0"/>
              <a:t>Commonwealth Apprenticeship $4k</a:t>
            </a:r>
          </a:p>
          <a:p>
            <a:r>
              <a:rPr lang="en-AU" sz="2400" dirty="0" smtClean="0"/>
              <a:t>Commonwealth Mature aged assistance (restart) $4-10k </a:t>
            </a:r>
            <a:endParaRPr lang="en-US" sz="2400" dirty="0" smtClean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2142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2591</TotalTime>
  <Words>748</Words>
  <Application>Microsoft Office PowerPoint</Application>
  <PresentationFormat>Widescreen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gary@GTAV.local</cp:lastModifiedBy>
  <cp:revision>90</cp:revision>
  <cp:lastPrinted>2018-11-01T23:20:04Z</cp:lastPrinted>
  <dcterms:created xsi:type="dcterms:W3CDTF">2015-11-23T02:44:00Z</dcterms:created>
  <dcterms:modified xsi:type="dcterms:W3CDTF">2018-11-01T23:20:28Z</dcterms:modified>
</cp:coreProperties>
</file>