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6.xml" ContentType="application/vnd.openxmlformats-officedocument.drawingml.chartshapes+xml"/>
  <Override PartName="/ppt/notesSlides/notesSlide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7.xml" ContentType="application/vnd.openxmlformats-officedocument.drawingml.chartshapes+xml"/>
  <Override PartName="/ppt/charts/chart14.xml" ContentType="application/vnd.openxmlformats-officedocument.drawingml.chart+xml"/>
  <Override PartName="/ppt/drawings/drawing8.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9.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0.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 id="2147483671" r:id="rId4"/>
    <p:sldMasterId id="2147483682" r:id="rId5"/>
    <p:sldMasterId id="2147483694" r:id="rId6"/>
  </p:sldMasterIdLst>
  <p:notesMasterIdLst>
    <p:notesMasterId r:id="rId44"/>
  </p:notesMasterIdLst>
  <p:sldIdLst>
    <p:sldId id="257" r:id="rId7"/>
    <p:sldId id="300" r:id="rId8"/>
    <p:sldId id="301" r:id="rId9"/>
    <p:sldId id="303" r:id="rId10"/>
    <p:sldId id="302" r:id="rId11"/>
    <p:sldId id="307" r:id="rId12"/>
    <p:sldId id="304" r:id="rId13"/>
    <p:sldId id="315" r:id="rId14"/>
    <p:sldId id="314" r:id="rId15"/>
    <p:sldId id="308" r:id="rId16"/>
    <p:sldId id="310" r:id="rId17"/>
    <p:sldId id="311" r:id="rId18"/>
    <p:sldId id="312" r:id="rId19"/>
    <p:sldId id="317" r:id="rId20"/>
    <p:sldId id="318" r:id="rId21"/>
    <p:sldId id="319" r:id="rId22"/>
    <p:sldId id="322" r:id="rId23"/>
    <p:sldId id="320" r:id="rId24"/>
    <p:sldId id="321" r:id="rId25"/>
    <p:sldId id="323" r:id="rId26"/>
    <p:sldId id="324" r:id="rId27"/>
    <p:sldId id="271" r:id="rId28"/>
    <p:sldId id="272" r:id="rId29"/>
    <p:sldId id="273" r:id="rId30"/>
    <p:sldId id="274" r:id="rId31"/>
    <p:sldId id="276" r:id="rId32"/>
    <p:sldId id="277" r:id="rId33"/>
    <p:sldId id="279" r:id="rId34"/>
    <p:sldId id="280" r:id="rId35"/>
    <p:sldId id="281" r:id="rId36"/>
    <p:sldId id="283" r:id="rId37"/>
    <p:sldId id="286" r:id="rId38"/>
    <p:sldId id="293" r:id="rId39"/>
    <p:sldId id="294" r:id="rId40"/>
    <p:sldId id="295" r:id="rId41"/>
    <p:sldId id="297"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nn_a\AppData\Local\Temp\Temp1_PISA%20-%20FFAI%20-%20Jan07.zip\PISA%20-%20FFAI%20-%20Jan07\OECD-Country-ESCS-wts.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nn_a\AppData\Local\Microsoft\Windows\INetCache\Content.Outlook\KSXNMAHO\Australia.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nn_a\AppData\Local\Microsoft\Windows\INetCache\Content.Outlook\KSXNMAHO\Australia.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3" Type="http://schemas.openxmlformats.org/officeDocument/2006/relationships/oleObject" Target="file:///C:\Users\mann_a\AppData\Local\Microsoft\Windows\INetCache\Content.Outlook\KSXNMAHO\Australia.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0.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mann_a\AppData\Local\Microsoft\Windows\INetCache\Content.Outlook\KSXNMAHO\Australia.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main.oecd.org\Homedir3\mann_a\Personal\andreas\PISA\career%20activities%202018%20-%20with%20last%20question.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nn_a\AppData\Local\Microsoft\Windows\INetCache\Content.Outlook\KSXNMAHO\Australia.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nn_a\AppData\Local\Microsoft\Windows\INetCache\Content.Outlook\KSXNMAHO\Australia.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1.bin"/></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main.oecd.org\Homedir3\mann_a\Personal\andreas\PISA\vol%202\Copy%20of%20Career%20uncertain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85042202810019E-2"/>
          <c:y val="0.10988419068138972"/>
          <c:w val="0.94016687667084731"/>
          <c:h val="0.69590867388748356"/>
        </c:manualLayout>
      </c:layout>
      <c:barChart>
        <c:barDir val="col"/>
        <c:grouping val="clustered"/>
        <c:varyColors val="0"/>
        <c:ser>
          <c:idx val="0"/>
          <c:order val="0"/>
          <c:tx>
            <c:strRef>
              <c:f>Sheet1!$B$1</c:f>
              <c:strCache>
                <c:ptCount val="1"/>
                <c:pt idx="0">
                  <c:v>oecd average</c:v>
                </c:pt>
              </c:strCache>
            </c:strRef>
          </c:tx>
          <c:spPr>
            <a:solidFill>
              <a:schemeClr val="accent1"/>
            </a:solidFill>
            <a:ln>
              <a:noFill/>
            </a:ln>
            <a:effectLst/>
          </c:spPr>
          <c:invertIfNegative val="0"/>
          <c:cat>
            <c:strRef>
              <c:f>Sheet1!$A$2:$A$5</c:f>
              <c:strCache>
                <c:ptCount val="4"/>
                <c:pt idx="0">
                  <c:v>Did an internship</c:v>
                </c:pt>
                <c:pt idx="1">
                  <c:v>I attended a job shadowing or work-site visit</c:v>
                </c:pt>
                <c:pt idx="2">
                  <c:v>I visited a job fair</c:v>
                </c:pt>
                <c:pt idx="3">
                  <c:v>I spoke to a career advisor at my school</c:v>
                </c:pt>
              </c:strCache>
            </c:strRef>
          </c:cat>
          <c:val>
            <c:numRef>
              <c:f>Sheet1!$B$2:$B$5</c:f>
              <c:numCache>
                <c:formatCode>General</c:formatCode>
                <c:ptCount val="4"/>
                <c:pt idx="0">
                  <c:v>1.0463771101783288</c:v>
                </c:pt>
                <c:pt idx="1">
                  <c:v>1.0820719010954887</c:v>
                </c:pt>
                <c:pt idx="2">
                  <c:v>1.1080960521571659</c:v>
                </c:pt>
                <c:pt idx="3">
                  <c:v>1.1801143238385829</c:v>
                </c:pt>
              </c:numCache>
            </c:numRef>
          </c:val>
          <c:extLst>
            <c:ext xmlns:c16="http://schemas.microsoft.com/office/drawing/2014/chart" uri="{C3380CC4-5D6E-409C-BE32-E72D297353CC}">
              <c16:uniqueId val="{00000000-0E14-442A-B52B-0A3F2832EEE6}"/>
            </c:ext>
          </c:extLst>
        </c:ser>
        <c:dLbls>
          <c:showLegendKey val="0"/>
          <c:showVal val="0"/>
          <c:showCatName val="0"/>
          <c:showSerName val="0"/>
          <c:showPercent val="0"/>
          <c:showBubbleSize val="0"/>
        </c:dLbls>
        <c:gapWidth val="219"/>
        <c:overlap val="-27"/>
        <c:axId val="885479112"/>
        <c:axId val="885479440"/>
      </c:barChart>
      <c:catAx>
        <c:axId val="885479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885479440"/>
        <c:crosses val="autoZero"/>
        <c:auto val="1"/>
        <c:lblAlgn val="ctr"/>
        <c:lblOffset val="100"/>
        <c:noMultiLvlLbl val="0"/>
      </c:catAx>
      <c:valAx>
        <c:axId val="88547944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8547911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47933870771039E-2"/>
          <c:y val="7.4250154057797266E-2"/>
          <c:w val="0.95125204954833287"/>
          <c:h val="0.81765873680683532"/>
        </c:manualLayout>
      </c:layout>
      <c:lineChart>
        <c:grouping val="standard"/>
        <c:varyColors val="0"/>
        <c:ser>
          <c:idx val="0"/>
          <c:order val="0"/>
          <c:tx>
            <c:strRef>
              <c:f>Sheet1!$B$1</c:f>
              <c:strCache>
                <c:ptCount val="1"/>
                <c:pt idx="0">
                  <c:v>Boys</c:v>
                </c:pt>
              </c:strCache>
            </c:strRef>
          </c:tx>
          <c:spPr>
            <a:ln w="63500" cap="rnd">
              <a:solidFill>
                <a:schemeClr val="accent1"/>
              </a:solidFill>
              <a:round/>
            </a:ln>
            <a:effectLst/>
          </c:spPr>
          <c:marker>
            <c:symbol val="none"/>
          </c:marker>
          <c:cat>
            <c:numRef>
              <c:f>Sheet1!$A$2:$A$5</c:f>
              <c:numCache>
                <c:formatCode>General</c:formatCode>
                <c:ptCount val="4"/>
                <c:pt idx="0">
                  <c:v>2000</c:v>
                </c:pt>
                <c:pt idx="1">
                  <c:v>2006</c:v>
                </c:pt>
                <c:pt idx="2">
                  <c:v>2015</c:v>
                </c:pt>
                <c:pt idx="3">
                  <c:v>2018</c:v>
                </c:pt>
              </c:numCache>
            </c:numRef>
          </c:cat>
          <c:val>
            <c:numRef>
              <c:f>Sheet1!$B$2:$B$5</c:f>
              <c:numCache>
                <c:formatCode>0.00</c:formatCode>
                <c:ptCount val="4"/>
                <c:pt idx="0" formatCode="General">
                  <c:v>44.198829567749826</c:v>
                </c:pt>
                <c:pt idx="1">
                  <c:v>44.256750411662573</c:v>
                </c:pt>
                <c:pt idx="2" formatCode="General">
                  <c:v>46.177013613172598</c:v>
                </c:pt>
                <c:pt idx="3" formatCode="General">
                  <c:v>46.791523361072137</c:v>
                </c:pt>
              </c:numCache>
            </c:numRef>
          </c:val>
          <c:smooth val="0"/>
          <c:extLst>
            <c:ext xmlns:c16="http://schemas.microsoft.com/office/drawing/2014/chart" uri="{C3380CC4-5D6E-409C-BE32-E72D297353CC}">
              <c16:uniqueId val="{00000000-97EF-451A-8C41-DF92E3992A99}"/>
            </c:ext>
          </c:extLst>
        </c:ser>
        <c:ser>
          <c:idx val="1"/>
          <c:order val="1"/>
          <c:tx>
            <c:strRef>
              <c:f>Sheet1!$C$1</c:f>
              <c:strCache>
                <c:ptCount val="1"/>
                <c:pt idx="0">
                  <c:v>Girls</c:v>
                </c:pt>
              </c:strCache>
            </c:strRef>
          </c:tx>
          <c:spPr>
            <a:ln w="63500" cap="rnd">
              <a:solidFill>
                <a:schemeClr val="accent2"/>
              </a:solidFill>
              <a:round/>
            </a:ln>
            <a:effectLst/>
          </c:spPr>
          <c:marker>
            <c:symbol val="none"/>
          </c:marker>
          <c:cat>
            <c:numRef>
              <c:f>Sheet1!$A$2:$A$5</c:f>
              <c:numCache>
                <c:formatCode>General</c:formatCode>
                <c:ptCount val="4"/>
                <c:pt idx="0">
                  <c:v>2000</c:v>
                </c:pt>
                <c:pt idx="1">
                  <c:v>2006</c:v>
                </c:pt>
                <c:pt idx="2">
                  <c:v>2015</c:v>
                </c:pt>
                <c:pt idx="3">
                  <c:v>2018</c:v>
                </c:pt>
              </c:numCache>
            </c:numRef>
          </c:cat>
          <c:val>
            <c:numRef>
              <c:f>Sheet1!$C$2:$C$5</c:f>
              <c:numCache>
                <c:formatCode>0.00</c:formatCode>
                <c:ptCount val="4"/>
                <c:pt idx="0" formatCode="General">
                  <c:v>49.298199541826449</c:v>
                </c:pt>
                <c:pt idx="1">
                  <c:v>49.011111612785704</c:v>
                </c:pt>
                <c:pt idx="2" formatCode="General">
                  <c:v>52.231409462991692</c:v>
                </c:pt>
                <c:pt idx="3" formatCode="General">
                  <c:v>52.883027471796076</c:v>
                </c:pt>
              </c:numCache>
            </c:numRef>
          </c:val>
          <c:smooth val="0"/>
          <c:extLst>
            <c:ext xmlns:c16="http://schemas.microsoft.com/office/drawing/2014/chart" uri="{C3380CC4-5D6E-409C-BE32-E72D297353CC}">
              <c16:uniqueId val="{00000001-97EF-451A-8C41-DF92E3992A99}"/>
            </c:ext>
          </c:extLst>
        </c:ser>
        <c:ser>
          <c:idx val="2"/>
          <c:order val="2"/>
          <c:tx>
            <c:strRef>
              <c:f>Sheet1!$D$1</c:f>
              <c:strCache>
                <c:ptCount val="1"/>
                <c:pt idx="0">
                  <c:v>Total</c:v>
                </c:pt>
              </c:strCache>
            </c:strRef>
          </c:tx>
          <c:spPr>
            <a:ln w="28575" cap="rnd">
              <a:solidFill>
                <a:schemeClr val="accent3"/>
              </a:solidFill>
              <a:round/>
            </a:ln>
            <a:effectLst/>
          </c:spPr>
          <c:marker>
            <c:symbol val="none"/>
          </c:marker>
          <c:cat>
            <c:numRef>
              <c:f>Sheet1!$A$2:$A$5</c:f>
              <c:numCache>
                <c:formatCode>General</c:formatCode>
                <c:ptCount val="4"/>
                <c:pt idx="0">
                  <c:v>2000</c:v>
                </c:pt>
                <c:pt idx="1">
                  <c:v>2006</c:v>
                </c:pt>
                <c:pt idx="2">
                  <c:v>2015</c:v>
                </c:pt>
                <c:pt idx="3">
                  <c:v>2018</c:v>
                </c:pt>
              </c:numCache>
            </c:numRef>
          </c:cat>
          <c:val>
            <c:numRef>
              <c:f>Sheet1!$D$2:$D$5</c:f>
              <c:numCache>
                <c:formatCode>General</c:formatCode>
                <c:ptCount val="4"/>
                <c:pt idx="0" formatCode="0.00">
                  <c:v>42.93339729287915</c:v>
                </c:pt>
                <c:pt idx="1">
                  <c:v>42.06310070610516</c:v>
                </c:pt>
                <c:pt idx="2" formatCode="0.00">
                  <c:v>44.931207789335247</c:v>
                </c:pt>
                <c:pt idx="3" formatCode="0.00">
                  <c:v>46.102325753691986</c:v>
                </c:pt>
              </c:numCache>
            </c:numRef>
          </c:val>
          <c:smooth val="0"/>
          <c:extLst>
            <c:ext xmlns:c16="http://schemas.microsoft.com/office/drawing/2014/chart" uri="{C3380CC4-5D6E-409C-BE32-E72D297353CC}">
              <c16:uniqueId val="{00000002-97EF-451A-8C41-DF92E3992A99}"/>
            </c:ext>
          </c:extLst>
        </c:ser>
        <c:dLbls>
          <c:showLegendKey val="0"/>
          <c:showVal val="0"/>
          <c:showCatName val="0"/>
          <c:showSerName val="0"/>
          <c:showPercent val="0"/>
          <c:showBubbleSize val="0"/>
        </c:dLbls>
        <c:smooth val="0"/>
        <c:axId val="577855704"/>
        <c:axId val="577856688"/>
      </c:lineChart>
      <c:catAx>
        <c:axId val="577855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77856688"/>
        <c:crosses val="autoZero"/>
        <c:auto val="1"/>
        <c:lblAlgn val="ctr"/>
        <c:lblOffset val="100"/>
        <c:noMultiLvlLbl val="0"/>
      </c:catAx>
      <c:valAx>
        <c:axId val="577856688"/>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77855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'ESCS-Country-WTS'!$B$10</c:f>
              <c:strCache>
                <c:ptCount val="1"/>
                <c:pt idx="0">
                  <c:v>Advantaged</c:v>
                </c:pt>
              </c:strCache>
            </c:strRef>
          </c:tx>
          <c:spPr>
            <a:solidFill>
              <a:schemeClr val="accent1"/>
            </a:solidFill>
            <a:ln>
              <a:noFill/>
            </a:ln>
            <a:effectLst/>
          </c:spPr>
          <c:invertIfNegative val="0"/>
          <c:cat>
            <c:strRef>
              <c:f>'ESCS-Country-WTS'!$A$11:$A$41</c:f>
              <c:strCache>
                <c:ptCount val="31"/>
                <c:pt idx="0">
                  <c:v>Australia</c:v>
                </c:pt>
                <c:pt idx="1">
                  <c:v>United Kingdom</c:v>
                </c:pt>
                <c:pt idx="2">
                  <c:v>Ireland</c:v>
                </c:pt>
                <c:pt idx="3">
                  <c:v>New Zealand</c:v>
                </c:pt>
                <c:pt idx="4">
                  <c:v>United States</c:v>
                </c:pt>
                <c:pt idx="5">
                  <c:v>Finland</c:v>
                </c:pt>
                <c:pt idx="6">
                  <c:v>Norway</c:v>
                </c:pt>
                <c:pt idx="7">
                  <c:v>Canada</c:v>
                </c:pt>
                <c:pt idx="8">
                  <c:v>Singapore</c:v>
                </c:pt>
                <c:pt idx="9">
                  <c:v>Israel</c:v>
                </c:pt>
                <c:pt idx="10">
                  <c:v>Sweden</c:v>
                </c:pt>
                <c:pt idx="11">
                  <c:v>OECD - Sample Average</c:v>
                </c:pt>
                <c:pt idx="12">
                  <c:v>Belgium</c:v>
                </c:pt>
                <c:pt idx="13">
                  <c:v>Denmark</c:v>
                </c:pt>
                <c:pt idx="14">
                  <c:v>Korea</c:v>
                </c:pt>
                <c:pt idx="15">
                  <c:v>Chile</c:v>
                </c:pt>
                <c:pt idx="16">
                  <c:v>Austria</c:v>
                </c:pt>
                <c:pt idx="17">
                  <c:v>Netherlands</c:v>
                </c:pt>
                <c:pt idx="18">
                  <c:v>Italy</c:v>
                </c:pt>
                <c:pt idx="19">
                  <c:v>Spain</c:v>
                </c:pt>
                <c:pt idx="20">
                  <c:v>Estonia</c:v>
                </c:pt>
                <c:pt idx="21">
                  <c:v>France</c:v>
                </c:pt>
                <c:pt idx="22">
                  <c:v>Czech Republic</c:v>
                </c:pt>
                <c:pt idx="23">
                  <c:v>Poland</c:v>
                </c:pt>
                <c:pt idx="24">
                  <c:v>Slovenia</c:v>
                </c:pt>
                <c:pt idx="25">
                  <c:v>Cyprus</c:v>
                </c:pt>
                <c:pt idx="26">
                  <c:v>Greece</c:v>
                </c:pt>
                <c:pt idx="27">
                  <c:v>Germany</c:v>
                </c:pt>
                <c:pt idx="28">
                  <c:v>Japan</c:v>
                </c:pt>
                <c:pt idx="29">
                  <c:v>Lithuania</c:v>
                </c:pt>
                <c:pt idx="30">
                  <c:v>Slovak Republic</c:v>
                </c:pt>
              </c:strCache>
            </c:strRef>
          </c:cat>
          <c:val>
            <c:numRef>
              <c:f>'ESCS-Country-WTS'!$B$11:$B$41</c:f>
              <c:numCache>
                <c:formatCode>General</c:formatCode>
                <c:ptCount val="31"/>
                <c:pt idx="0">
                  <c:v>0.33422303459587199</c:v>
                </c:pt>
                <c:pt idx="1">
                  <c:v>0.34510870421530798</c:v>
                </c:pt>
                <c:pt idx="2">
                  <c:v>0.33378125558952798</c:v>
                </c:pt>
                <c:pt idx="3">
                  <c:v>0.34333290782387299</c:v>
                </c:pt>
                <c:pt idx="4">
                  <c:v>0.34404978953654802</c:v>
                </c:pt>
                <c:pt idx="5">
                  <c:v>0.33478291106869701</c:v>
                </c:pt>
                <c:pt idx="6">
                  <c:v>0.34723293843890202</c:v>
                </c:pt>
                <c:pt idx="7">
                  <c:v>0.35473137192791099</c:v>
                </c:pt>
                <c:pt idx="8">
                  <c:v>0.361709520181203</c:v>
                </c:pt>
                <c:pt idx="9">
                  <c:v>0.382133269598186</c:v>
                </c:pt>
                <c:pt idx="10">
                  <c:v>0.37240710811713801</c:v>
                </c:pt>
                <c:pt idx="11">
                  <c:v>0.36809999999999998</c:v>
                </c:pt>
                <c:pt idx="12">
                  <c:v>0.37627290714164102</c:v>
                </c:pt>
                <c:pt idx="13">
                  <c:v>0.37648599770386598</c:v>
                </c:pt>
                <c:pt idx="14">
                  <c:v>0.37789839209227</c:v>
                </c:pt>
                <c:pt idx="15">
                  <c:v>0.39059780033592401</c:v>
                </c:pt>
                <c:pt idx="16">
                  <c:v>0.365146392687062</c:v>
                </c:pt>
                <c:pt idx="17">
                  <c:v>0.38416701873301101</c:v>
                </c:pt>
                <c:pt idx="18">
                  <c:v>0.372904675597312</c:v>
                </c:pt>
                <c:pt idx="19">
                  <c:v>0.38947088177720102</c:v>
                </c:pt>
                <c:pt idx="20">
                  <c:v>0.38441438275746898</c:v>
                </c:pt>
                <c:pt idx="21">
                  <c:v>0.39733853020331</c:v>
                </c:pt>
                <c:pt idx="22">
                  <c:v>0.38643846845653901</c:v>
                </c:pt>
                <c:pt idx="23">
                  <c:v>0.40470629816307702</c:v>
                </c:pt>
                <c:pt idx="24">
                  <c:v>0.40767064270176001</c:v>
                </c:pt>
                <c:pt idx="25">
                  <c:v>0.43225671548582001</c:v>
                </c:pt>
                <c:pt idx="26">
                  <c:v>0.43241081075888099</c:v>
                </c:pt>
                <c:pt idx="27">
                  <c:v>0.42905909035475798</c:v>
                </c:pt>
                <c:pt idx="28">
                  <c:v>0.46160072966988602</c:v>
                </c:pt>
                <c:pt idx="29">
                  <c:v>0.45295255282836799</c:v>
                </c:pt>
                <c:pt idx="30">
                  <c:v>0.48326554366603103</c:v>
                </c:pt>
              </c:numCache>
            </c:numRef>
          </c:val>
          <c:extLst>
            <c:ext xmlns:c16="http://schemas.microsoft.com/office/drawing/2014/chart" uri="{C3380CC4-5D6E-409C-BE32-E72D297353CC}">
              <c16:uniqueId val="{00000000-851C-4A5A-8B74-E375ABBB2A4B}"/>
            </c:ext>
          </c:extLst>
        </c:ser>
        <c:ser>
          <c:idx val="1"/>
          <c:order val="1"/>
          <c:tx>
            <c:strRef>
              <c:f>'ESCS-Country-WTS'!$C$10</c:f>
              <c:strCache>
                <c:ptCount val="1"/>
                <c:pt idx="0">
                  <c:v>Disadvantaged</c:v>
                </c:pt>
              </c:strCache>
            </c:strRef>
          </c:tx>
          <c:spPr>
            <a:solidFill>
              <a:schemeClr val="accent2"/>
            </a:solidFill>
            <a:ln>
              <a:noFill/>
            </a:ln>
            <a:effectLst/>
          </c:spPr>
          <c:invertIfNegative val="0"/>
          <c:cat>
            <c:strRef>
              <c:f>'ESCS-Country-WTS'!$A$11:$A$41</c:f>
              <c:strCache>
                <c:ptCount val="31"/>
                <c:pt idx="0">
                  <c:v>Australia</c:v>
                </c:pt>
                <c:pt idx="1">
                  <c:v>United Kingdom</c:v>
                </c:pt>
                <c:pt idx="2">
                  <c:v>Ireland</c:v>
                </c:pt>
                <c:pt idx="3">
                  <c:v>New Zealand</c:v>
                </c:pt>
                <c:pt idx="4">
                  <c:v>United States</c:v>
                </c:pt>
                <c:pt idx="5">
                  <c:v>Finland</c:v>
                </c:pt>
                <c:pt idx="6">
                  <c:v>Norway</c:v>
                </c:pt>
                <c:pt idx="7">
                  <c:v>Canada</c:v>
                </c:pt>
                <c:pt idx="8">
                  <c:v>Singapore</c:v>
                </c:pt>
                <c:pt idx="9">
                  <c:v>Israel</c:v>
                </c:pt>
                <c:pt idx="10">
                  <c:v>Sweden</c:v>
                </c:pt>
                <c:pt idx="11">
                  <c:v>OECD - Sample Average</c:v>
                </c:pt>
                <c:pt idx="12">
                  <c:v>Belgium</c:v>
                </c:pt>
                <c:pt idx="13">
                  <c:v>Denmark</c:v>
                </c:pt>
                <c:pt idx="14">
                  <c:v>Korea</c:v>
                </c:pt>
                <c:pt idx="15">
                  <c:v>Chile</c:v>
                </c:pt>
                <c:pt idx="16">
                  <c:v>Austria</c:v>
                </c:pt>
                <c:pt idx="17">
                  <c:v>Netherlands</c:v>
                </c:pt>
                <c:pt idx="18">
                  <c:v>Italy</c:v>
                </c:pt>
                <c:pt idx="19">
                  <c:v>Spain</c:v>
                </c:pt>
                <c:pt idx="20">
                  <c:v>Estonia</c:v>
                </c:pt>
                <c:pt idx="21">
                  <c:v>France</c:v>
                </c:pt>
                <c:pt idx="22">
                  <c:v>Czech Republic</c:v>
                </c:pt>
                <c:pt idx="23">
                  <c:v>Poland</c:v>
                </c:pt>
                <c:pt idx="24">
                  <c:v>Slovenia</c:v>
                </c:pt>
                <c:pt idx="25">
                  <c:v>Cyprus</c:v>
                </c:pt>
                <c:pt idx="26">
                  <c:v>Greece</c:v>
                </c:pt>
                <c:pt idx="27">
                  <c:v>Germany</c:v>
                </c:pt>
                <c:pt idx="28">
                  <c:v>Japan</c:v>
                </c:pt>
                <c:pt idx="29">
                  <c:v>Lithuania</c:v>
                </c:pt>
                <c:pt idx="30">
                  <c:v>Slovak Republic</c:v>
                </c:pt>
              </c:strCache>
            </c:strRef>
          </c:cat>
          <c:val>
            <c:numRef>
              <c:f>'ESCS-Country-WTS'!$C$11:$C$41</c:f>
              <c:numCache>
                <c:formatCode>General</c:formatCode>
                <c:ptCount val="31"/>
                <c:pt idx="0">
                  <c:v>0.36245851467622497</c:v>
                </c:pt>
                <c:pt idx="1">
                  <c:v>0.35440273756045299</c:v>
                </c:pt>
                <c:pt idx="2">
                  <c:v>0.36699049656760802</c:v>
                </c:pt>
                <c:pt idx="3">
                  <c:v>0.36280395258424403</c:v>
                </c:pt>
                <c:pt idx="4">
                  <c:v>0.36256586381663702</c:v>
                </c:pt>
                <c:pt idx="5">
                  <c:v>0.387723050310951</c:v>
                </c:pt>
                <c:pt idx="6">
                  <c:v>0.38204367886047003</c:v>
                </c:pt>
                <c:pt idx="7">
                  <c:v>0.39175614497258199</c:v>
                </c:pt>
                <c:pt idx="8">
                  <c:v>0.38604163253777402</c:v>
                </c:pt>
                <c:pt idx="9">
                  <c:v>0.38415127558246498</c:v>
                </c:pt>
                <c:pt idx="10">
                  <c:v>0.39747429864045802</c:v>
                </c:pt>
                <c:pt idx="11">
                  <c:v>0.41249999999999998</c:v>
                </c:pt>
                <c:pt idx="12">
                  <c:v>0.40592397356201698</c:v>
                </c:pt>
                <c:pt idx="13">
                  <c:v>0.40752140368099399</c:v>
                </c:pt>
                <c:pt idx="14">
                  <c:v>0.41336191723190302</c:v>
                </c:pt>
                <c:pt idx="15">
                  <c:v>0.40588402989436001</c:v>
                </c:pt>
                <c:pt idx="16">
                  <c:v>0.43241731437048903</c:v>
                </c:pt>
                <c:pt idx="17">
                  <c:v>0.41659055629767</c:v>
                </c:pt>
                <c:pt idx="18">
                  <c:v>0.43069099560315099</c:v>
                </c:pt>
                <c:pt idx="19">
                  <c:v>0.41572860099810299</c:v>
                </c:pt>
                <c:pt idx="20">
                  <c:v>0.42118423192684001</c:v>
                </c:pt>
                <c:pt idx="21">
                  <c:v>0.45107140252581102</c:v>
                </c:pt>
                <c:pt idx="22">
                  <c:v>0.467427538864573</c:v>
                </c:pt>
                <c:pt idx="23">
                  <c:v>0.45313912038055698</c:v>
                </c:pt>
                <c:pt idx="24">
                  <c:v>0.46708974752291399</c:v>
                </c:pt>
                <c:pt idx="25">
                  <c:v>0.44780330233738602</c:v>
                </c:pt>
                <c:pt idx="26">
                  <c:v>0.46970847903588903</c:v>
                </c:pt>
                <c:pt idx="27">
                  <c:v>0.48360510201132001</c:v>
                </c:pt>
                <c:pt idx="28">
                  <c:v>0.48752330064954802</c:v>
                </c:pt>
                <c:pt idx="29">
                  <c:v>0.50572381105460695</c:v>
                </c:pt>
                <c:pt idx="30">
                  <c:v>0.55293498348000103</c:v>
                </c:pt>
              </c:numCache>
            </c:numRef>
          </c:val>
          <c:extLst>
            <c:ext xmlns:c16="http://schemas.microsoft.com/office/drawing/2014/chart" uri="{C3380CC4-5D6E-409C-BE32-E72D297353CC}">
              <c16:uniqueId val="{00000001-851C-4A5A-8B74-E375ABBB2A4B}"/>
            </c:ext>
          </c:extLst>
        </c:ser>
        <c:dLbls>
          <c:showLegendKey val="0"/>
          <c:showVal val="0"/>
          <c:showCatName val="0"/>
          <c:showSerName val="0"/>
          <c:showPercent val="0"/>
          <c:showBubbleSize val="0"/>
        </c:dLbls>
        <c:gapWidth val="72"/>
        <c:overlap val="19"/>
        <c:axId val="1596936720"/>
        <c:axId val="1486991936"/>
      </c:barChart>
      <c:catAx>
        <c:axId val="159693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486991936"/>
        <c:crosses val="autoZero"/>
        <c:auto val="1"/>
        <c:lblAlgn val="ctr"/>
        <c:lblOffset val="100"/>
        <c:noMultiLvlLbl val="0"/>
      </c:catAx>
      <c:valAx>
        <c:axId val="1486991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96936720"/>
        <c:crosses val="autoZero"/>
        <c:crossBetween val="between"/>
      </c:valAx>
      <c:spPr>
        <a:noFill/>
        <a:ln>
          <a:noFill/>
        </a:ln>
        <a:effectLst/>
      </c:spPr>
    </c:plotArea>
    <c:legend>
      <c:legendPos val="b"/>
      <c:layout>
        <c:manualLayout>
          <c:xMode val="edge"/>
          <c:yMode val="edge"/>
          <c:x val="0.31728070941536407"/>
          <c:y val="4.4092849392355443E-2"/>
          <c:w val="0.36434895076854074"/>
          <c:h val="5.52134688808581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rot="5400000" vert="horz"/>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08059155495081E-2"/>
          <c:y val="0.11464968152866242"/>
          <c:w val="0.90132404660465604"/>
          <c:h val="0.65277429493287864"/>
        </c:manualLayout>
      </c:layout>
      <c:barChart>
        <c:barDir val="col"/>
        <c:grouping val="clustered"/>
        <c:varyColors val="0"/>
        <c:ser>
          <c:idx val="0"/>
          <c:order val="0"/>
          <c:tx>
            <c:strRef>
              <c:f>'not expect manager   '!$M$25</c:f>
              <c:strCache>
                <c:ptCount val="1"/>
                <c:pt idx="0">
                  <c:v>Australia</c:v>
                </c:pt>
              </c:strCache>
            </c:strRef>
          </c:tx>
          <c:spPr>
            <a:solidFill>
              <a:schemeClr val="accent3"/>
            </a:solidFill>
            <a:ln>
              <a:noFill/>
            </a:ln>
            <a:effectLst/>
          </c:spPr>
          <c:invertIfNegative val="0"/>
          <c:cat>
            <c:multiLvlStrRef>
              <c:f>'not expect manager   '!$N$23:$R$24</c:f>
              <c:multiLvlStrCache>
                <c:ptCount val="5"/>
                <c:lvl>
                  <c:pt idx="1">
                    <c:v>Disadvantaged students</c:v>
                  </c:pt>
                  <c:pt idx="2">
                    <c:v>Advantaged students</c:v>
                  </c:pt>
                  <c:pt idx="3">
                    <c:v>Girls</c:v>
                  </c:pt>
                  <c:pt idx="4">
                    <c:v>Boys</c:v>
                  </c:pt>
                </c:lvl>
                <c:lvl>
                  <c:pt idx="0">
                    <c:v>All students</c:v>
                  </c:pt>
                  <c:pt idx="1">
                    <c:v>Students' socio-economic status</c:v>
                  </c:pt>
                  <c:pt idx="3">
                    <c:v>Gender</c:v>
                  </c:pt>
                </c:lvl>
              </c:multiLvlStrCache>
            </c:multiLvlStrRef>
          </c:cat>
          <c:val>
            <c:numRef>
              <c:f>'not expect manager   '!$N$25:$R$25</c:f>
              <c:numCache>
                <c:formatCode>0.0</c:formatCode>
                <c:ptCount val="5"/>
                <c:pt idx="0">
                  <c:v>19.64</c:v>
                </c:pt>
                <c:pt idx="1">
                  <c:v>28.57866490450202</c:v>
                </c:pt>
                <c:pt idx="2">
                  <c:v>13.902315773514418</c:v>
                </c:pt>
                <c:pt idx="3" formatCode="General">
                  <c:v>14.744149912056031</c:v>
                </c:pt>
                <c:pt idx="4" formatCode="General">
                  <c:v>24.887474245627445</c:v>
                </c:pt>
              </c:numCache>
            </c:numRef>
          </c:val>
          <c:extLst>
            <c:ext xmlns:c16="http://schemas.microsoft.com/office/drawing/2014/chart" uri="{C3380CC4-5D6E-409C-BE32-E72D297353CC}">
              <c16:uniqueId val="{00000000-A69F-435D-8A0F-B54A22912D67}"/>
            </c:ext>
          </c:extLst>
        </c:ser>
        <c:ser>
          <c:idx val="1"/>
          <c:order val="1"/>
          <c:tx>
            <c:strRef>
              <c:f>'not expect manager   '!$M$26</c:f>
              <c:strCache>
                <c:ptCount val="1"/>
                <c:pt idx="0">
                  <c:v>OECD average</c:v>
                </c:pt>
              </c:strCache>
            </c:strRef>
          </c:tx>
          <c:spPr>
            <a:solidFill>
              <a:schemeClr val="accent1"/>
            </a:solidFill>
            <a:ln>
              <a:noFill/>
            </a:ln>
            <a:effectLst/>
          </c:spPr>
          <c:invertIfNegative val="0"/>
          <c:cat>
            <c:multiLvlStrRef>
              <c:f>'not expect manager   '!$N$23:$R$24</c:f>
              <c:multiLvlStrCache>
                <c:ptCount val="5"/>
                <c:lvl>
                  <c:pt idx="1">
                    <c:v>Disadvantaged students</c:v>
                  </c:pt>
                  <c:pt idx="2">
                    <c:v>Advantaged students</c:v>
                  </c:pt>
                  <c:pt idx="3">
                    <c:v>Girls</c:v>
                  </c:pt>
                  <c:pt idx="4">
                    <c:v>Boys</c:v>
                  </c:pt>
                </c:lvl>
                <c:lvl>
                  <c:pt idx="0">
                    <c:v>All students</c:v>
                  </c:pt>
                  <c:pt idx="1">
                    <c:v>Students' socio-economic status</c:v>
                  </c:pt>
                  <c:pt idx="3">
                    <c:v>Gender</c:v>
                  </c:pt>
                </c:lvl>
              </c:multiLvlStrCache>
            </c:multiLvlStrRef>
          </c:cat>
          <c:val>
            <c:numRef>
              <c:f>'not expect manager   '!$N$26:$R$26</c:f>
              <c:numCache>
                <c:formatCode>0.0</c:formatCode>
                <c:ptCount val="5"/>
                <c:pt idx="0">
                  <c:v>23.624946439029788</c:v>
                </c:pt>
                <c:pt idx="1">
                  <c:v>33.228745694513599</c:v>
                </c:pt>
                <c:pt idx="2">
                  <c:v>17.148312722352212</c:v>
                </c:pt>
                <c:pt idx="3" formatCode="General">
                  <c:v>18.285036549473546</c:v>
                </c:pt>
                <c:pt idx="4" formatCode="General">
                  <c:v>29.435372407590268</c:v>
                </c:pt>
              </c:numCache>
            </c:numRef>
          </c:val>
          <c:extLst>
            <c:ext xmlns:c16="http://schemas.microsoft.com/office/drawing/2014/chart" uri="{C3380CC4-5D6E-409C-BE32-E72D297353CC}">
              <c16:uniqueId val="{00000001-A69F-435D-8A0F-B54A22912D67}"/>
            </c:ext>
          </c:extLst>
        </c:ser>
        <c:dLbls>
          <c:showLegendKey val="0"/>
          <c:showVal val="0"/>
          <c:showCatName val="0"/>
          <c:showSerName val="0"/>
          <c:showPercent val="0"/>
          <c:showBubbleSize val="0"/>
        </c:dLbls>
        <c:gapWidth val="219"/>
        <c:overlap val="-27"/>
        <c:axId val="189086792"/>
        <c:axId val="189089088"/>
      </c:barChart>
      <c:catAx>
        <c:axId val="18908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9089088"/>
        <c:crosses val="autoZero"/>
        <c:auto val="1"/>
        <c:lblAlgn val="ctr"/>
        <c:lblOffset val="100"/>
        <c:noMultiLvlLbl val="0"/>
      </c:catAx>
      <c:valAx>
        <c:axId val="1890890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9086792"/>
        <c:crosses val="autoZero"/>
        <c:crossBetween val="between"/>
      </c:valAx>
      <c:spPr>
        <a:noFill/>
        <a:ln>
          <a:noFill/>
        </a:ln>
        <a:effectLst/>
      </c:spPr>
    </c:plotArea>
    <c:legend>
      <c:legendPos val="b"/>
      <c:layout>
        <c:manualLayout>
          <c:xMode val="edge"/>
          <c:yMode val="edge"/>
          <c:x val="0.33479920888075959"/>
          <c:y val="1.5392279786682677E-2"/>
          <c:w val="0.37134646412824457"/>
          <c:h val="8.706387816172660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08059155495081E-2"/>
          <c:y val="0.11464968152866242"/>
          <c:w val="0.90132404660465604"/>
          <c:h val="0.65277429493287864"/>
        </c:manualLayout>
      </c:layout>
      <c:barChart>
        <c:barDir val="col"/>
        <c:grouping val="clustered"/>
        <c:varyColors val="0"/>
        <c:ser>
          <c:idx val="0"/>
          <c:order val="0"/>
          <c:tx>
            <c:strRef>
              <c:f>'not expect tertiary '!$M$25</c:f>
              <c:strCache>
                <c:ptCount val="1"/>
                <c:pt idx="0">
                  <c:v>Australia</c:v>
                </c:pt>
              </c:strCache>
            </c:strRef>
          </c:tx>
          <c:spPr>
            <a:solidFill>
              <a:schemeClr val="accent3"/>
            </a:solidFill>
            <a:ln>
              <a:noFill/>
            </a:ln>
            <a:effectLst/>
          </c:spPr>
          <c:invertIfNegative val="0"/>
          <c:cat>
            <c:multiLvlStrRef>
              <c:f>'not expect tertiary '!$N$23:$R$24</c:f>
              <c:multiLvlStrCache>
                <c:ptCount val="5"/>
                <c:lvl>
                  <c:pt idx="1">
                    <c:v>Disadvantaged students</c:v>
                  </c:pt>
                  <c:pt idx="2">
                    <c:v>Advantaged students</c:v>
                  </c:pt>
                  <c:pt idx="3">
                    <c:v>Girls</c:v>
                  </c:pt>
                  <c:pt idx="4">
                    <c:v>Boys</c:v>
                  </c:pt>
                </c:lvl>
                <c:lvl>
                  <c:pt idx="0">
                    <c:v>All students</c:v>
                  </c:pt>
                  <c:pt idx="1">
                    <c:v>Students' socio-economic status</c:v>
                  </c:pt>
                  <c:pt idx="3">
                    <c:v>Gender</c:v>
                  </c:pt>
                </c:lvl>
              </c:multiLvlStrCache>
            </c:multiLvlStrRef>
          </c:cat>
          <c:val>
            <c:numRef>
              <c:f>'not expect tertiary '!$N$25:$R$25</c:f>
              <c:numCache>
                <c:formatCode>0.0</c:formatCode>
                <c:ptCount val="5"/>
                <c:pt idx="0">
                  <c:v>13.03490148647851</c:v>
                </c:pt>
                <c:pt idx="1">
                  <c:v>26.917566970856935</c:v>
                </c:pt>
                <c:pt idx="2">
                  <c:v>6.2365626732830304</c:v>
                </c:pt>
                <c:pt idx="3" formatCode="General">
                  <c:v>9.1659004410436236</c:v>
                </c:pt>
                <c:pt idx="4" formatCode="General">
                  <c:v>20.194077345638647</c:v>
                </c:pt>
              </c:numCache>
            </c:numRef>
          </c:val>
          <c:extLst>
            <c:ext xmlns:c16="http://schemas.microsoft.com/office/drawing/2014/chart" uri="{C3380CC4-5D6E-409C-BE32-E72D297353CC}">
              <c16:uniqueId val="{00000000-8D89-475D-B393-4EA7716EACF9}"/>
            </c:ext>
          </c:extLst>
        </c:ser>
        <c:ser>
          <c:idx val="1"/>
          <c:order val="1"/>
          <c:tx>
            <c:strRef>
              <c:f>'not expect tertiary '!$M$26</c:f>
              <c:strCache>
                <c:ptCount val="1"/>
                <c:pt idx="0">
                  <c:v>OECD average</c:v>
                </c:pt>
              </c:strCache>
            </c:strRef>
          </c:tx>
          <c:spPr>
            <a:solidFill>
              <a:schemeClr val="accent1"/>
            </a:solidFill>
            <a:ln>
              <a:noFill/>
            </a:ln>
            <a:effectLst/>
          </c:spPr>
          <c:invertIfNegative val="0"/>
          <c:cat>
            <c:multiLvlStrRef>
              <c:f>'not expect tertiary '!$N$23:$R$24</c:f>
              <c:multiLvlStrCache>
                <c:ptCount val="5"/>
                <c:lvl>
                  <c:pt idx="1">
                    <c:v>Disadvantaged students</c:v>
                  </c:pt>
                  <c:pt idx="2">
                    <c:v>Advantaged students</c:v>
                  </c:pt>
                  <c:pt idx="3">
                    <c:v>Girls</c:v>
                  </c:pt>
                  <c:pt idx="4">
                    <c:v>Boys</c:v>
                  </c:pt>
                </c:lvl>
                <c:lvl>
                  <c:pt idx="0">
                    <c:v>All students</c:v>
                  </c:pt>
                  <c:pt idx="1">
                    <c:v>Students' socio-economic status</c:v>
                  </c:pt>
                  <c:pt idx="3">
                    <c:v>Gender</c:v>
                  </c:pt>
                </c:lvl>
              </c:multiLvlStrCache>
            </c:multiLvlStrRef>
          </c:cat>
          <c:val>
            <c:numRef>
              <c:f>'not expect tertiary '!$N$26:$R$26</c:f>
              <c:numCache>
                <c:formatCode>0.0</c:formatCode>
                <c:ptCount val="5"/>
                <c:pt idx="0">
                  <c:v>14.553923071990869</c:v>
                </c:pt>
                <c:pt idx="1">
                  <c:v>28.390130206200229</c:v>
                </c:pt>
                <c:pt idx="2">
                  <c:v>7.9027891472786029</c:v>
                </c:pt>
                <c:pt idx="3" formatCode="General">
                  <c:v>11.659065427039922</c:v>
                </c:pt>
                <c:pt idx="4" formatCode="General">
                  <c:v>19.15360631219783</c:v>
                </c:pt>
              </c:numCache>
            </c:numRef>
          </c:val>
          <c:extLst>
            <c:ext xmlns:c16="http://schemas.microsoft.com/office/drawing/2014/chart" uri="{C3380CC4-5D6E-409C-BE32-E72D297353CC}">
              <c16:uniqueId val="{00000001-8D89-475D-B393-4EA7716EACF9}"/>
            </c:ext>
          </c:extLst>
        </c:ser>
        <c:dLbls>
          <c:showLegendKey val="0"/>
          <c:showVal val="0"/>
          <c:showCatName val="0"/>
          <c:showSerName val="0"/>
          <c:showPercent val="0"/>
          <c:showBubbleSize val="0"/>
        </c:dLbls>
        <c:gapWidth val="219"/>
        <c:overlap val="-27"/>
        <c:axId val="189086792"/>
        <c:axId val="189089088"/>
      </c:barChart>
      <c:catAx>
        <c:axId val="18908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9089088"/>
        <c:crosses val="autoZero"/>
        <c:auto val="1"/>
        <c:lblAlgn val="ctr"/>
        <c:lblOffset val="100"/>
        <c:noMultiLvlLbl val="0"/>
      </c:catAx>
      <c:valAx>
        <c:axId val="1890890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9086792"/>
        <c:crosses val="autoZero"/>
        <c:crossBetween val="between"/>
      </c:valAx>
      <c:spPr>
        <a:noFill/>
        <a:ln>
          <a:noFill/>
        </a:ln>
        <a:effectLst/>
      </c:spPr>
    </c:plotArea>
    <c:legend>
      <c:legendPos val="b"/>
      <c:layout>
        <c:manualLayout>
          <c:xMode val="edge"/>
          <c:yMode val="edge"/>
          <c:x val="0.33479920888075959"/>
          <c:y val="1.5392279786682677E-2"/>
          <c:w val="0.37134646412824457"/>
          <c:h val="8.706387816172660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2.8218168489537312E-2"/>
          <c:y val="2.1766598444204924E-2"/>
          <c:w val="0.95622693048655705"/>
          <c:h val="0.69778274366625437"/>
        </c:manualLayout>
      </c:layout>
      <c:lineChart>
        <c:grouping val="standard"/>
        <c:varyColors val="0"/>
        <c:ser>
          <c:idx val="3"/>
          <c:order val="0"/>
          <c:tx>
            <c:strRef>
              <c:f>'Figire 4.4'!$V$4</c:f>
              <c:strCache>
                <c:ptCount val="1"/>
                <c:pt idx="0">
                  <c:v>Girls</c:v>
                </c:pt>
              </c:strCache>
            </c:strRef>
          </c:tx>
          <c:spPr>
            <a:ln>
              <a:noFill/>
            </a:ln>
          </c:spPr>
          <c:marker>
            <c:symbol val="diamond"/>
            <c:size val="11"/>
            <c:spPr>
              <a:solidFill>
                <a:srgbClr val="F3900D"/>
              </a:solidFill>
              <a:ln>
                <a:noFill/>
              </a:ln>
            </c:spPr>
          </c:marker>
          <c:cat>
            <c:strRef>
              <c:f>'Figire 4.4'!$U$5:$U$83</c:f>
              <c:strCache>
                <c:ptCount val="79"/>
                <c:pt idx="0">
                  <c:v>Japan</c:v>
                </c:pt>
                <c:pt idx="1">
                  <c:v>Switzerland</c:v>
                </c:pt>
                <c:pt idx="2">
                  <c:v>Baku (Azerbaijan)</c:v>
                </c:pt>
                <c:pt idx="3">
                  <c:v>Czech Republic</c:v>
                </c:pt>
                <c:pt idx="4">
                  <c:v>Germany</c:v>
                </c:pt>
                <c:pt idx="5">
                  <c:v>Finland</c:v>
                </c:pt>
                <c:pt idx="6">
                  <c:v>Norway</c:v>
                </c:pt>
                <c:pt idx="7">
                  <c:v>Montenegro</c:v>
                </c:pt>
                <c:pt idx="8">
                  <c:v>Slovak Republic</c:v>
                </c:pt>
                <c:pt idx="9">
                  <c:v>Austria</c:v>
                </c:pt>
                <c:pt idx="10">
                  <c:v>Iceland</c:v>
                </c:pt>
                <c:pt idx="11">
                  <c:v>Slovenia</c:v>
                </c:pt>
                <c:pt idx="12">
                  <c:v>Viet Nam</c:v>
                </c:pt>
                <c:pt idx="13">
                  <c:v>Chinese Taipei</c:v>
                </c:pt>
                <c:pt idx="14">
                  <c:v>Korea</c:v>
                </c:pt>
                <c:pt idx="15">
                  <c:v>Croatia</c:v>
                </c:pt>
                <c:pt idx="16">
                  <c:v>Greece</c:v>
                </c:pt>
                <c:pt idx="17">
                  <c:v>Italy</c:v>
                </c:pt>
                <c:pt idx="18">
                  <c:v>Netherlands</c:v>
                </c:pt>
                <c:pt idx="19">
                  <c:v>Poland</c:v>
                </c:pt>
                <c:pt idx="20">
                  <c:v>Sweden</c:v>
                </c:pt>
                <c:pt idx="21">
                  <c:v>Estonia</c:v>
                </c:pt>
                <c:pt idx="22">
                  <c:v>Hungary</c:v>
                </c:pt>
                <c:pt idx="23">
                  <c:v>France</c:v>
                </c:pt>
                <c:pt idx="24">
                  <c:v>OECD average</c:v>
                </c:pt>
                <c:pt idx="25">
                  <c:v>New Zealand</c:v>
                </c:pt>
                <c:pt idx="26">
                  <c:v>B-S-J-Z (China)</c:v>
                </c:pt>
                <c:pt idx="27">
                  <c:v>Latvia</c:v>
                </c:pt>
                <c:pt idx="28">
                  <c:v>Ukraine</c:v>
                </c:pt>
                <c:pt idx="29">
                  <c:v>Macao (China)</c:v>
                </c:pt>
                <c:pt idx="30">
                  <c:v>Serbia</c:v>
                </c:pt>
                <c:pt idx="31">
                  <c:v>Hong Kong (China)</c:v>
                </c:pt>
                <c:pt idx="32">
                  <c:v>United States</c:v>
                </c:pt>
                <c:pt idx="33">
                  <c:v>Denmark</c:v>
                </c:pt>
                <c:pt idx="34">
                  <c:v>Belarus</c:v>
                </c:pt>
                <c:pt idx="35">
                  <c:v>Russia</c:v>
                </c:pt>
                <c:pt idx="36">
                  <c:v>Australia</c:v>
                </c:pt>
                <c:pt idx="37">
                  <c:v>United Kingdom</c:v>
                </c:pt>
                <c:pt idx="38">
                  <c:v>Canada</c:v>
                </c:pt>
                <c:pt idx="39">
                  <c:v>Kazakhstan</c:v>
                </c:pt>
                <c:pt idx="40">
                  <c:v>Panama</c:v>
                </c:pt>
                <c:pt idx="41">
                  <c:v>Brunei Darussalam</c:v>
                </c:pt>
                <c:pt idx="42">
                  <c:v>Luxembourg</c:v>
                </c:pt>
                <c:pt idx="43">
                  <c:v>North Macedonia</c:v>
                </c:pt>
                <c:pt idx="44">
                  <c:v>Morocco</c:v>
                </c:pt>
                <c:pt idx="45">
                  <c:v>Spain</c:v>
                </c:pt>
                <c:pt idx="46">
                  <c:v>Israel</c:v>
                </c:pt>
                <c:pt idx="47">
                  <c:v>Ireland</c:v>
                </c:pt>
                <c:pt idx="48">
                  <c:v>Argentina</c:v>
                </c:pt>
                <c:pt idx="49">
                  <c:v>Turkey</c:v>
                </c:pt>
                <c:pt idx="50">
                  <c:v>Bosnia and Herzegovina</c:v>
                </c:pt>
                <c:pt idx="51">
                  <c:v>Kosovo</c:v>
                </c:pt>
                <c:pt idx="52">
                  <c:v>United Arab Emirates</c:v>
                </c:pt>
                <c:pt idx="53">
                  <c:v>Lithuania</c:v>
                </c:pt>
                <c:pt idx="54">
                  <c:v>Belgium</c:v>
                </c:pt>
                <c:pt idx="55">
                  <c:v>Romania</c:v>
                </c:pt>
                <c:pt idx="56">
                  <c:v>Portugal</c:v>
                </c:pt>
                <c:pt idx="57">
                  <c:v>Moldova</c:v>
                </c:pt>
                <c:pt idx="58">
                  <c:v>Bulgaria</c:v>
                </c:pt>
                <c:pt idx="59">
                  <c:v>Singapore</c:v>
                </c:pt>
                <c:pt idx="60">
                  <c:v>Indonesia</c:v>
                </c:pt>
                <c:pt idx="61">
                  <c:v>Saudi Arabia</c:v>
                </c:pt>
                <c:pt idx="62">
                  <c:v>Malaysia</c:v>
                </c:pt>
                <c:pt idx="63">
                  <c:v>Philippines</c:v>
                </c:pt>
                <c:pt idx="64">
                  <c:v>Qatar</c:v>
                </c:pt>
                <c:pt idx="65">
                  <c:v>Uruguay</c:v>
                </c:pt>
                <c:pt idx="66">
                  <c:v>Thailand</c:v>
                </c:pt>
                <c:pt idx="67">
                  <c:v>Jordan</c:v>
                </c:pt>
                <c:pt idx="68">
                  <c:v>Brazil</c:v>
                </c:pt>
                <c:pt idx="69">
                  <c:v>Chile</c:v>
                </c:pt>
                <c:pt idx="70">
                  <c:v>Malta</c:v>
                </c:pt>
                <c:pt idx="71">
                  <c:v>Georgia</c:v>
                </c:pt>
                <c:pt idx="72">
                  <c:v>Colombia</c:v>
                </c:pt>
                <c:pt idx="73">
                  <c:v>Mexico</c:v>
                </c:pt>
                <c:pt idx="74">
                  <c:v>Albania</c:v>
                </c:pt>
                <c:pt idx="75">
                  <c:v>Peru</c:v>
                </c:pt>
                <c:pt idx="76">
                  <c:v>Dominican Republic</c:v>
                </c:pt>
                <c:pt idx="77">
                  <c:v>Lebanon</c:v>
                </c:pt>
                <c:pt idx="78">
                  <c:v>Costa Rica</c:v>
                </c:pt>
              </c:strCache>
            </c:strRef>
          </c:cat>
          <c:val>
            <c:numRef>
              <c:f>'Figire 4.4'!$V$5:$V$83</c:f>
              <c:numCache>
                <c:formatCode>General</c:formatCode>
                <c:ptCount val="79"/>
                <c:pt idx="0">
                  <c:v>45.151811108696656</c:v>
                </c:pt>
                <c:pt idx="1">
                  <c:v>23.162251079310622</c:v>
                </c:pt>
                <c:pt idx="2">
                  <c:v>17.2521334408097</c:v>
                </c:pt>
                <c:pt idx="3">
                  <c:v>26.265979544899043</c:v>
                </c:pt>
                <c:pt idx="4">
                  <c:v>29.125143676953005</c:v>
                </c:pt>
                <c:pt idx="5">
                  <c:v>25.272110413473808</c:v>
                </c:pt>
                <c:pt idx="6">
                  <c:v>21.328066965871837</c:v>
                </c:pt>
                <c:pt idx="7">
                  <c:v>11.228998716661252</c:v>
                </c:pt>
                <c:pt idx="8">
                  <c:v>21.761705110814546</c:v>
                </c:pt>
                <c:pt idx="9">
                  <c:v>24.161110187298906</c:v>
                </c:pt>
                <c:pt idx="10">
                  <c:v>16.48923364062005</c:v>
                </c:pt>
                <c:pt idx="11">
                  <c:v>19.742799873427266</c:v>
                </c:pt>
                <c:pt idx="12">
                  <c:v>29.616813295827679</c:v>
                </c:pt>
                <c:pt idx="13">
                  <c:v>27.578415477239329</c:v>
                </c:pt>
                <c:pt idx="14">
                  <c:v>30.368410850678305</c:v>
                </c:pt>
                <c:pt idx="15">
                  <c:v>17.552423506951953</c:v>
                </c:pt>
                <c:pt idx="16">
                  <c:v>14.448786511484682</c:v>
                </c:pt>
                <c:pt idx="17" formatCode="\(0.0\)">
                  <c:v>19.948078720659179</c:v>
                </c:pt>
                <c:pt idx="18">
                  <c:v>23.755055285163159</c:v>
                </c:pt>
                <c:pt idx="19">
                  <c:v>20.279148108614596</c:v>
                </c:pt>
                <c:pt idx="20">
                  <c:v>21.079683480460485</c:v>
                </c:pt>
                <c:pt idx="21">
                  <c:v>17.589611872503884</c:v>
                </c:pt>
                <c:pt idx="22">
                  <c:v>23.939323132232154</c:v>
                </c:pt>
                <c:pt idx="23">
                  <c:v>23.335847004312782</c:v>
                </c:pt>
                <c:pt idx="24">
                  <c:v>18.285036549473546</c:v>
                </c:pt>
                <c:pt idx="25">
                  <c:v>16.42629017904348</c:v>
                </c:pt>
                <c:pt idx="26">
                  <c:v>16.576023881394878</c:v>
                </c:pt>
                <c:pt idx="27">
                  <c:v>20.457533117743537</c:v>
                </c:pt>
                <c:pt idx="28">
                  <c:v>20.899003076461945</c:v>
                </c:pt>
                <c:pt idx="29">
                  <c:v>15.81890529111706</c:v>
                </c:pt>
                <c:pt idx="30">
                  <c:v>15.27734216072048</c:v>
                </c:pt>
                <c:pt idx="31">
                  <c:v>21.214225643570632</c:v>
                </c:pt>
                <c:pt idx="32">
                  <c:v>15.732376060649823</c:v>
                </c:pt>
                <c:pt idx="33">
                  <c:v>13.912279144133219</c:v>
                </c:pt>
                <c:pt idx="34">
                  <c:v>13.096115447740155</c:v>
                </c:pt>
                <c:pt idx="35">
                  <c:v>13.495446516486528</c:v>
                </c:pt>
                <c:pt idx="36">
                  <c:v>14.744149912056031</c:v>
                </c:pt>
                <c:pt idx="37">
                  <c:v>12.940985871171288</c:v>
                </c:pt>
                <c:pt idx="38">
                  <c:v>11.946119765248644</c:v>
                </c:pt>
                <c:pt idx="39">
                  <c:v>14.995119540649773</c:v>
                </c:pt>
                <c:pt idx="40">
                  <c:v>23.201353380106202</c:v>
                </c:pt>
                <c:pt idx="41">
                  <c:v>17.004741764375225</c:v>
                </c:pt>
                <c:pt idx="42">
                  <c:v>12.746673308950641</c:v>
                </c:pt>
                <c:pt idx="43">
                  <c:v>19.716725238896259</c:v>
                </c:pt>
                <c:pt idx="44">
                  <c:v>8.6032902041386592</c:v>
                </c:pt>
                <c:pt idx="45">
                  <c:v>10.379563835287028</c:v>
                </c:pt>
                <c:pt idx="46">
                  <c:v>13.925534324011366</c:v>
                </c:pt>
                <c:pt idx="47">
                  <c:v>9.9870548049913221</c:v>
                </c:pt>
                <c:pt idx="48">
                  <c:v>10.927929179641637</c:v>
                </c:pt>
                <c:pt idx="49">
                  <c:v>6.1932247961276987</c:v>
                </c:pt>
                <c:pt idx="50">
                  <c:v>12.266425800187427</c:v>
                </c:pt>
                <c:pt idx="51">
                  <c:v>14.232280951670846</c:v>
                </c:pt>
                <c:pt idx="52">
                  <c:v>13.952407486797682</c:v>
                </c:pt>
                <c:pt idx="53">
                  <c:v>16.40671862901916</c:v>
                </c:pt>
                <c:pt idx="54">
                  <c:v>10.396246108944137</c:v>
                </c:pt>
                <c:pt idx="55">
                  <c:v>13.267397152795217</c:v>
                </c:pt>
                <c:pt idx="56">
                  <c:v>10.226551302093927</c:v>
                </c:pt>
                <c:pt idx="57">
                  <c:v>14.295520165145748</c:v>
                </c:pt>
                <c:pt idx="58">
                  <c:v>10.677056410820231</c:v>
                </c:pt>
                <c:pt idx="59">
                  <c:v>9.9366695225590664</c:v>
                </c:pt>
                <c:pt idx="60">
                  <c:v>12.475545968101121</c:v>
                </c:pt>
                <c:pt idx="61">
                  <c:v>7.6178979364823318</c:v>
                </c:pt>
                <c:pt idx="62">
                  <c:v>10.491094986292774</c:v>
                </c:pt>
                <c:pt idx="63">
                  <c:v>6.4805042365158059</c:v>
                </c:pt>
                <c:pt idx="64">
                  <c:v>12.071147825758148</c:v>
                </c:pt>
                <c:pt idx="65">
                  <c:v>8.0192729070673661</c:v>
                </c:pt>
                <c:pt idx="66">
                  <c:v>5.9765456097554566</c:v>
                </c:pt>
                <c:pt idx="67">
                  <c:v>5.9702312032500719</c:v>
                </c:pt>
                <c:pt idx="68">
                  <c:v>8.6319717402894742</c:v>
                </c:pt>
                <c:pt idx="69">
                  <c:v>7.5793665559049943</c:v>
                </c:pt>
                <c:pt idx="70">
                  <c:v>8.5381462381350026</c:v>
                </c:pt>
                <c:pt idx="71">
                  <c:v>4.0151555605747697</c:v>
                </c:pt>
                <c:pt idx="72">
                  <c:v>4.5593515023687781</c:v>
                </c:pt>
                <c:pt idx="73">
                  <c:v>7.0564914981963476</c:v>
                </c:pt>
                <c:pt idx="74">
                  <c:v>6.810353180339896</c:v>
                </c:pt>
                <c:pt idx="75">
                  <c:v>11.704478085715063</c:v>
                </c:pt>
                <c:pt idx="76">
                  <c:v>11.765916624928272</c:v>
                </c:pt>
                <c:pt idx="77">
                  <c:v>1.7548214541629019</c:v>
                </c:pt>
                <c:pt idx="78">
                  <c:v>2.574311797683718</c:v>
                </c:pt>
              </c:numCache>
            </c:numRef>
          </c:val>
          <c:smooth val="0"/>
          <c:extLst>
            <c:ext xmlns:c16="http://schemas.microsoft.com/office/drawing/2014/chart" uri="{C3380CC4-5D6E-409C-BE32-E72D297353CC}">
              <c16:uniqueId val="{00000000-E54A-46BA-8A2D-5F21FE5ED9EB}"/>
            </c:ext>
          </c:extLst>
        </c:ser>
        <c:ser>
          <c:idx val="0"/>
          <c:order val="1"/>
          <c:tx>
            <c:strRef>
              <c:f>'Figire 4.4'!$W$4</c:f>
              <c:strCache>
                <c:ptCount val="1"/>
                <c:pt idx="0">
                  <c:v>Boys</c:v>
                </c:pt>
              </c:strCache>
            </c:strRef>
          </c:tx>
          <c:spPr>
            <a:ln>
              <a:noFill/>
            </a:ln>
          </c:spPr>
          <c:marker>
            <c:symbol val="square"/>
            <c:size val="9"/>
            <c:spPr>
              <a:solidFill>
                <a:srgbClr val="0070C0"/>
              </a:solidFill>
              <a:ln>
                <a:noFill/>
              </a:ln>
            </c:spPr>
          </c:marker>
          <c:cat>
            <c:strRef>
              <c:f>'Figire 4.4'!$U$5:$U$83</c:f>
              <c:strCache>
                <c:ptCount val="79"/>
                <c:pt idx="0">
                  <c:v>Japan</c:v>
                </c:pt>
                <c:pt idx="1">
                  <c:v>Switzerland</c:v>
                </c:pt>
                <c:pt idx="2">
                  <c:v>Baku (Azerbaijan)</c:v>
                </c:pt>
                <c:pt idx="3">
                  <c:v>Czech Republic</c:v>
                </c:pt>
                <c:pt idx="4">
                  <c:v>Germany</c:v>
                </c:pt>
                <c:pt idx="5">
                  <c:v>Finland</c:v>
                </c:pt>
                <c:pt idx="6">
                  <c:v>Norway</c:v>
                </c:pt>
                <c:pt idx="7">
                  <c:v>Montenegro</c:v>
                </c:pt>
                <c:pt idx="8">
                  <c:v>Slovak Republic</c:v>
                </c:pt>
                <c:pt idx="9">
                  <c:v>Austria</c:v>
                </c:pt>
                <c:pt idx="10">
                  <c:v>Iceland</c:v>
                </c:pt>
                <c:pt idx="11">
                  <c:v>Slovenia</c:v>
                </c:pt>
                <c:pt idx="12">
                  <c:v>Viet Nam</c:v>
                </c:pt>
                <c:pt idx="13">
                  <c:v>Chinese Taipei</c:v>
                </c:pt>
                <c:pt idx="14">
                  <c:v>Korea</c:v>
                </c:pt>
                <c:pt idx="15">
                  <c:v>Croatia</c:v>
                </c:pt>
                <c:pt idx="16">
                  <c:v>Greece</c:v>
                </c:pt>
                <c:pt idx="17">
                  <c:v>Italy</c:v>
                </c:pt>
                <c:pt idx="18">
                  <c:v>Netherlands</c:v>
                </c:pt>
                <c:pt idx="19">
                  <c:v>Poland</c:v>
                </c:pt>
                <c:pt idx="20">
                  <c:v>Sweden</c:v>
                </c:pt>
                <c:pt idx="21">
                  <c:v>Estonia</c:v>
                </c:pt>
                <c:pt idx="22">
                  <c:v>Hungary</c:v>
                </c:pt>
                <c:pt idx="23">
                  <c:v>France</c:v>
                </c:pt>
                <c:pt idx="24">
                  <c:v>OECD average</c:v>
                </c:pt>
                <c:pt idx="25">
                  <c:v>New Zealand</c:v>
                </c:pt>
                <c:pt idx="26">
                  <c:v>B-S-J-Z (China)</c:v>
                </c:pt>
                <c:pt idx="27">
                  <c:v>Latvia</c:v>
                </c:pt>
                <c:pt idx="28">
                  <c:v>Ukraine</c:v>
                </c:pt>
                <c:pt idx="29">
                  <c:v>Macao (China)</c:v>
                </c:pt>
                <c:pt idx="30">
                  <c:v>Serbia</c:v>
                </c:pt>
                <c:pt idx="31">
                  <c:v>Hong Kong (China)</c:v>
                </c:pt>
                <c:pt idx="32">
                  <c:v>United States</c:v>
                </c:pt>
                <c:pt idx="33">
                  <c:v>Denmark</c:v>
                </c:pt>
                <c:pt idx="34">
                  <c:v>Belarus</c:v>
                </c:pt>
                <c:pt idx="35">
                  <c:v>Russia</c:v>
                </c:pt>
                <c:pt idx="36">
                  <c:v>Australia</c:v>
                </c:pt>
                <c:pt idx="37">
                  <c:v>United Kingdom</c:v>
                </c:pt>
                <c:pt idx="38">
                  <c:v>Canada</c:v>
                </c:pt>
                <c:pt idx="39">
                  <c:v>Kazakhstan</c:v>
                </c:pt>
                <c:pt idx="40">
                  <c:v>Panama</c:v>
                </c:pt>
                <c:pt idx="41">
                  <c:v>Brunei Darussalam</c:v>
                </c:pt>
                <c:pt idx="42">
                  <c:v>Luxembourg</c:v>
                </c:pt>
                <c:pt idx="43">
                  <c:v>North Macedonia</c:v>
                </c:pt>
                <c:pt idx="44">
                  <c:v>Morocco</c:v>
                </c:pt>
                <c:pt idx="45">
                  <c:v>Spain</c:v>
                </c:pt>
                <c:pt idx="46">
                  <c:v>Israel</c:v>
                </c:pt>
                <c:pt idx="47">
                  <c:v>Ireland</c:v>
                </c:pt>
                <c:pt idx="48">
                  <c:v>Argentina</c:v>
                </c:pt>
                <c:pt idx="49">
                  <c:v>Turkey</c:v>
                </c:pt>
                <c:pt idx="50">
                  <c:v>Bosnia and Herzegovina</c:v>
                </c:pt>
                <c:pt idx="51">
                  <c:v>Kosovo</c:v>
                </c:pt>
                <c:pt idx="52">
                  <c:v>United Arab Emirates</c:v>
                </c:pt>
                <c:pt idx="53">
                  <c:v>Lithuania</c:v>
                </c:pt>
                <c:pt idx="54">
                  <c:v>Belgium</c:v>
                </c:pt>
                <c:pt idx="55">
                  <c:v>Romania</c:v>
                </c:pt>
                <c:pt idx="56">
                  <c:v>Portugal</c:v>
                </c:pt>
                <c:pt idx="57">
                  <c:v>Moldova</c:v>
                </c:pt>
                <c:pt idx="58">
                  <c:v>Bulgaria</c:v>
                </c:pt>
                <c:pt idx="59">
                  <c:v>Singapore</c:v>
                </c:pt>
                <c:pt idx="60">
                  <c:v>Indonesia</c:v>
                </c:pt>
                <c:pt idx="61">
                  <c:v>Saudi Arabia</c:v>
                </c:pt>
                <c:pt idx="62">
                  <c:v>Malaysia</c:v>
                </c:pt>
                <c:pt idx="63">
                  <c:v>Philippines</c:v>
                </c:pt>
                <c:pt idx="64">
                  <c:v>Qatar</c:v>
                </c:pt>
                <c:pt idx="65">
                  <c:v>Uruguay</c:v>
                </c:pt>
                <c:pt idx="66">
                  <c:v>Thailand</c:v>
                </c:pt>
                <c:pt idx="67">
                  <c:v>Jordan</c:v>
                </c:pt>
                <c:pt idx="68">
                  <c:v>Brazil</c:v>
                </c:pt>
                <c:pt idx="69">
                  <c:v>Chile</c:v>
                </c:pt>
                <c:pt idx="70">
                  <c:v>Malta</c:v>
                </c:pt>
                <c:pt idx="71">
                  <c:v>Georgia</c:v>
                </c:pt>
                <c:pt idx="72">
                  <c:v>Colombia</c:v>
                </c:pt>
                <c:pt idx="73">
                  <c:v>Mexico</c:v>
                </c:pt>
                <c:pt idx="74">
                  <c:v>Albania</c:v>
                </c:pt>
                <c:pt idx="75">
                  <c:v>Peru</c:v>
                </c:pt>
                <c:pt idx="76">
                  <c:v>Dominican Republic</c:v>
                </c:pt>
                <c:pt idx="77">
                  <c:v>Lebanon</c:v>
                </c:pt>
                <c:pt idx="78">
                  <c:v>Costa Rica</c:v>
                </c:pt>
              </c:strCache>
            </c:strRef>
          </c:cat>
          <c:val>
            <c:numRef>
              <c:f>'Figire 4.4'!$W$5:$W$83</c:f>
              <c:numCache>
                <c:formatCode>General</c:formatCode>
                <c:ptCount val="79"/>
                <c:pt idx="0">
                  <c:v>48.636606664681068</c:v>
                </c:pt>
                <c:pt idx="1">
                  <c:v>45.574665231919077</c:v>
                </c:pt>
                <c:pt idx="2">
                  <c:v>45.321855176489564</c:v>
                </c:pt>
                <c:pt idx="3">
                  <c:v>45.164518722090833</c:v>
                </c:pt>
                <c:pt idx="4">
                  <c:v>42.3330238303108</c:v>
                </c:pt>
                <c:pt idx="5">
                  <c:v>41.181880890277306</c:v>
                </c:pt>
                <c:pt idx="6">
                  <c:v>39.829401531484741</c:v>
                </c:pt>
                <c:pt idx="7">
                  <c:v>36.890329641746249</c:v>
                </c:pt>
                <c:pt idx="8">
                  <c:v>36.038647590898826</c:v>
                </c:pt>
                <c:pt idx="9">
                  <c:v>35.962294453489058</c:v>
                </c:pt>
                <c:pt idx="10">
                  <c:v>35.023465680528211</c:v>
                </c:pt>
                <c:pt idx="11">
                  <c:v>33.945110379943657</c:v>
                </c:pt>
                <c:pt idx="12">
                  <c:v>33.884921203813839</c:v>
                </c:pt>
                <c:pt idx="13">
                  <c:v>33.696031710992202</c:v>
                </c:pt>
                <c:pt idx="14">
                  <c:v>33.66736833129152</c:v>
                </c:pt>
                <c:pt idx="15">
                  <c:v>32.742659611848559</c:v>
                </c:pt>
                <c:pt idx="16">
                  <c:v>31.500082840550395</c:v>
                </c:pt>
                <c:pt idx="17">
                  <c:v>31.409213380837514</c:v>
                </c:pt>
                <c:pt idx="18">
                  <c:v>31.339618789891986</c:v>
                </c:pt>
                <c:pt idx="19">
                  <c:v>30.943316254834595</c:v>
                </c:pt>
                <c:pt idx="20">
                  <c:v>30.753064869298591</c:v>
                </c:pt>
                <c:pt idx="21">
                  <c:v>30.661531723321335</c:v>
                </c:pt>
                <c:pt idx="22">
                  <c:v>30.607528510380501</c:v>
                </c:pt>
                <c:pt idx="23">
                  <c:v>29.623281499257907</c:v>
                </c:pt>
                <c:pt idx="24">
                  <c:v>29.435372407590268</c:v>
                </c:pt>
                <c:pt idx="25">
                  <c:v>28.661149623722359</c:v>
                </c:pt>
                <c:pt idx="26">
                  <c:v>27.364134396939338</c:v>
                </c:pt>
                <c:pt idx="27">
                  <c:v>27.344455274625393</c:v>
                </c:pt>
                <c:pt idx="28">
                  <c:v>27.300785385126311</c:v>
                </c:pt>
                <c:pt idx="29">
                  <c:v>27.230261570679382</c:v>
                </c:pt>
                <c:pt idx="30">
                  <c:v>27.172023675076613</c:v>
                </c:pt>
                <c:pt idx="31">
                  <c:v>26.967796741285294</c:v>
                </c:pt>
                <c:pt idx="32">
                  <c:v>26.812251225555279</c:v>
                </c:pt>
                <c:pt idx="33">
                  <c:v>26.312878659607303</c:v>
                </c:pt>
                <c:pt idx="34">
                  <c:v>25.110249836720644</c:v>
                </c:pt>
                <c:pt idx="35">
                  <c:v>24.988794039553987</c:v>
                </c:pt>
                <c:pt idx="36">
                  <c:v>24.887474245627445</c:v>
                </c:pt>
                <c:pt idx="37">
                  <c:v>24.348221707757975</c:v>
                </c:pt>
                <c:pt idx="38">
                  <c:v>24.003483342585302</c:v>
                </c:pt>
                <c:pt idx="39">
                  <c:v>23.825298060967715</c:v>
                </c:pt>
                <c:pt idx="40">
                  <c:v>23.594988786657115</c:v>
                </c:pt>
                <c:pt idx="41">
                  <c:v>23.06715173627423</c:v>
                </c:pt>
                <c:pt idx="42">
                  <c:v>22.646948177701006</c:v>
                </c:pt>
                <c:pt idx="43">
                  <c:v>22.29609028137984</c:v>
                </c:pt>
                <c:pt idx="44">
                  <c:v>22.074981270651573</c:v>
                </c:pt>
                <c:pt idx="45">
                  <c:v>21.81621583174735</c:v>
                </c:pt>
                <c:pt idx="46">
                  <c:v>21.645424531247379</c:v>
                </c:pt>
                <c:pt idx="47">
                  <c:v>21.042581267636887</c:v>
                </c:pt>
                <c:pt idx="48">
                  <c:v>20.909179107998785</c:v>
                </c:pt>
                <c:pt idx="49">
                  <c:v>20.769745750425763</c:v>
                </c:pt>
                <c:pt idx="50">
                  <c:v>20.726861602550471</c:v>
                </c:pt>
                <c:pt idx="51">
                  <c:v>20.668639007709803</c:v>
                </c:pt>
                <c:pt idx="52">
                  <c:v>20.091422266619603</c:v>
                </c:pt>
                <c:pt idx="53">
                  <c:v>19.879671557129793</c:v>
                </c:pt>
                <c:pt idx="54">
                  <c:v>19.831244832300548</c:v>
                </c:pt>
                <c:pt idx="55">
                  <c:v>19.78055501380177</c:v>
                </c:pt>
                <c:pt idx="56">
                  <c:v>19.569658480529885</c:v>
                </c:pt>
                <c:pt idx="57">
                  <c:v>18.791325683919275</c:v>
                </c:pt>
                <c:pt idx="58">
                  <c:v>18.41668854582797</c:v>
                </c:pt>
                <c:pt idx="59">
                  <c:v>18.077313837004844</c:v>
                </c:pt>
                <c:pt idx="60">
                  <c:v>17.577309526058148</c:v>
                </c:pt>
                <c:pt idx="61">
                  <c:v>17.536377041601302</c:v>
                </c:pt>
                <c:pt idx="62">
                  <c:v>17.437187035729586</c:v>
                </c:pt>
                <c:pt idx="63">
                  <c:v>17.29723016750075</c:v>
                </c:pt>
                <c:pt idx="64">
                  <c:v>15.93789436152843</c:v>
                </c:pt>
                <c:pt idx="65">
                  <c:v>15.72563121023923</c:v>
                </c:pt>
                <c:pt idx="66">
                  <c:v>15.502905596700009</c:v>
                </c:pt>
                <c:pt idx="67">
                  <c:v>15.346316429530225</c:v>
                </c:pt>
                <c:pt idx="68">
                  <c:v>15.046353065317573</c:v>
                </c:pt>
                <c:pt idx="69">
                  <c:v>14.373662979872449</c:v>
                </c:pt>
                <c:pt idx="70">
                  <c:v>13.073173253871817</c:v>
                </c:pt>
                <c:pt idx="71">
                  <c:v>12.859132403248188</c:v>
                </c:pt>
                <c:pt idx="72">
                  <c:v>11.624130518498196</c:v>
                </c:pt>
                <c:pt idx="73">
                  <c:v>11.533718009889695</c:v>
                </c:pt>
                <c:pt idx="74">
                  <c:v>11.006567892163698</c:v>
                </c:pt>
                <c:pt idx="75">
                  <c:v>9.8944934143069823</c:v>
                </c:pt>
                <c:pt idx="76">
                  <c:v>9.2680969233856221</c:v>
                </c:pt>
                <c:pt idx="77">
                  <c:v>9.176039916792142</c:v>
                </c:pt>
                <c:pt idx="78">
                  <c:v>6.3144673246142311</c:v>
                </c:pt>
              </c:numCache>
            </c:numRef>
          </c:val>
          <c:smooth val="0"/>
          <c:extLst>
            <c:ext xmlns:c16="http://schemas.microsoft.com/office/drawing/2014/chart" uri="{C3380CC4-5D6E-409C-BE32-E72D297353CC}">
              <c16:uniqueId val="{00000001-E54A-46BA-8A2D-5F21FE5ED9EB}"/>
            </c:ext>
          </c:extLst>
        </c:ser>
        <c:dLbls>
          <c:showLegendKey val="0"/>
          <c:showVal val="0"/>
          <c:showCatName val="0"/>
          <c:showSerName val="0"/>
          <c:showPercent val="0"/>
          <c:showBubbleSize val="0"/>
        </c:dLbls>
        <c:hiLowLines/>
        <c:marker val="1"/>
        <c:smooth val="0"/>
        <c:axId val="646430336"/>
        <c:axId val="1"/>
      </c:lineChart>
      <c:catAx>
        <c:axId val="646430336"/>
        <c:scaling>
          <c:orientation val="minMax"/>
        </c:scaling>
        <c:delete val="0"/>
        <c:axPos val="b"/>
        <c:numFmt formatCode="General" sourceLinked="1"/>
        <c:majorTickMark val="none"/>
        <c:minorTickMark val="none"/>
        <c:tickLblPos val="nextTo"/>
        <c:txPr>
          <a:bodyPr rot="-5400000" vert="horz"/>
          <a:lstStyle/>
          <a:p>
            <a:pPr>
              <a:defRPr sz="1200" b="0" i="0" u="none" strike="noStrike" baseline="0">
                <a:solidFill>
                  <a:srgbClr val="000000"/>
                </a:solidFill>
                <a:latin typeface="Calibri"/>
                <a:ea typeface="Calibri"/>
                <a:cs typeface="Calibri"/>
              </a:defRPr>
            </a:pPr>
            <a:endParaRPr lang="en-US"/>
          </a:p>
        </c:txPr>
        <c:crossAx val="1"/>
        <c:crosses val="autoZero"/>
        <c:auto val="1"/>
        <c:lblAlgn val="ctr"/>
        <c:lblOffset val="100"/>
        <c:tickLblSkip val="1"/>
        <c:noMultiLvlLbl val="0"/>
      </c:catAx>
      <c:valAx>
        <c:axId val="1"/>
        <c:scaling>
          <c:orientation val="minMax"/>
        </c:scaling>
        <c:delete val="0"/>
        <c:axPos val="l"/>
        <c:majorGridlines/>
        <c:numFmt formatCode="0" sourceLinked="0"/>
        <c:majorTickMark val="out"/>
        <c:minorTickMark val="none"/>
        <c:tickLblPos val="nextTo"/>
        <c:txPr>
          <a:bodyPr rot="0" vert="horz"/>
          <a:lstStyle/>
          <a:p>
            <a:pPr>
              <a:defRPr sz="1600" b="1" i="0" u="none" strike="noStrike" baseline="0">
                <a:solidFill>
                  <a:srgbClr val="000000"/>
                </a:solidFill>
                <a:latin typeface="Calibri"/>
                <a:ea typeface="Calibri"/>
                <a:cs typeface="Calibri"/>
              </a:defRPr>
            </a:pPr>
            <a:endParaRPr lang="en-US"/>
          </a:p>
        </c:txPr>
        <c:crossAx val="646430336"/>
        <c:crosses val="autoZero"/>
        <c:crossBetween val="between"/>
      </c:valAx>
      <c:spPr>
        <a:ln>
          <a:solidFill>
            <a:schemeClr val="bg1">
              <a:lumMod val="75000"/>
            </a:schemeClr>
          </a:solidFill>
        </a:ln>
      </c:spPr>
    </c:plotArea>
    <c:legend>
      <c:legendPos val="t"/>
      <c:layout>
        <c:manualLayout>
          <c:xMode val="edge"/>
          <c:yMode val="edge"/>
          <c:x val="0.31316966384599387"/>
          <c:y val="4.4406732242370697E-2"/>
          <c:w val="0.37274669237773844"/>
          <c:h val="4.3088986261654534E-2"/>
        </c:manualLayout>
      </c:layout>
      <c:overlay val="0"/>
      <c:txPr>
        <a:bodyPr/>
        <a:lstStyle/>
        <a:p>
          <a:pPr>
            <a:defRPr sz="2400" b="0"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08030809687338E-2"/>
          <c:y val="0.11464971618437932"/>
          <c:w val="0.90132404660465604"/>
          <c:h val="0.65277429493287864"/>
        </c:manualLayout>
      </c:layout>
      <c:barChart>
        <c:barDir val="col"/>
        <c:grouping val="clustered"/>
        <c:varyColors val="0"/>
        <c:ser>
          <c:idx val="0"/>
          <c:order val="0"/>
          <c:tx>
            <c:strRef>
              <c:f>'misalignment  '!$O$3</c:f>
              <c:strCache>
                <c:ptCount val="1"/>
                <c:pt idx="0">
                  <c:v>Australia</c:v>
                </c:pt>
              </c:strCache>
            </c:strRef>
          </c:tx>
          <c:spPr>
            <a:solidFill>
              <a:schemeClr val="accent3"/>
            </a:solidFill>
            <a:ln>
              <a:noFill/>
            </a:ln>
            <a:effectLst/>
          </c:spPr>
          <c:invertIfNegative val="0"/>
          <c:cat>
            <c:strRef>
              <c:f>'misalignment  '!$P$2:$R$2</c:f>
              <c:strCache>
                <c:ptCount val="3"/>
                <c:pt idx="0">
                  <c:v>All students</c:v>
                </c:pt>
                <c:pt idx="1">
                  <c:v>Disadvantaged students</c:v>
                </c:pt>
                <c:pt idx="2">
                  <c:v>Advantaged students</c:v>
                </c:pt>
              </c:strCache>
            </c:strRef>
          </c:cat>
          <c:val>
            <c:numRef>
              <c:f>'misalignment  '!$P$3:$R$3</c:f>
              <c:numCache>
                <c:formatCode>General</c:formatCode>
                <c:ptCount val="3"/>
                <c:pt idx="0">
                  <c:v>16.115868201843561</c:v>
                </c:pt>
                <c:pt idx="1">
                  <c:v>26.923576733768289</c:v>
                </c:pt>
                <c:pt idx="2">
                  <c:v>6.7578090498462569</c:v>
                </c:pt>
              </c:numCache>
            </c:numRef>
          </c:val>
          <c:extLst>
            <c:ext xmlns:c16="http://schemas.microsoft.com/office/drawing/2014/chart" uri="{C3380CC4-5D6E-409C-BE32-E72D297353CC}">
              <c16:uniqueId val="{00000000-CDF0-4F35-8545-820A75CF5F77}"/>
            </c:ext>
          </c:extLst>
        </c:ser>
        <c:ser>
          <c:idx val="1"/>
          <c:order val="1"/>
          <c:tx>
            <c:strRef>
              <c:f>'misalignment  '!$O$4</c:f>
              <c:strCache>
                <c:ptCount val="1"/>
                <c:pt idx="0">
                  <c:v>OECD average</c:v>
                </c:pt>
              </c:strCache>
            </c:strRef>
          </c:tx>
          <c:spPr>
            <a:solidFill>
              <a:schemeClr val="accent1"/>
            </a:solidFill>
            <a:ln>
              <a:noFill/>
            </a:ln>
            <a:effectLst/>
          </c:spPr>
          <c:invertIfNegative val="0"/>
          <c:val>
            <c:numRef>
              <c:f>'misalignment  '!$P$4:$R$4</c:f>
              <c:numCache>
                <c:formatCode>General</c:formatCode>
                <c:ptCount val="3"/>
                <c:pt idx="0">
                  <c:v>20.144222961699331</c:v>
                </c:pt>
                <c:pt idx="1">
                  <c:v>34.54659225566477</c:v>
                </c:pt>
                <c:pt idx="2">
                  <c:v>9.4758254912515376</c:v>
                </c:pt>
              </c:numCache>
            </c:numRef>
          </c:val>
          <c:extLst>
            <c:ext xmlns:c16="http://schemas.microsoft.com/office/drawing/2014/chart" uri="{C3380CC4-5D6E-409C-BE32-E72D297353CC}">
              <c16:uniqueId val="{00000001-CDF0-4F35-8545-820A75CF5F77}"/>
            </c:ext>
          </c:extLst>
        </c:ser>
        <c:dLbls>
          <c:showLegendKey val="0"/>
          <c:showVal val="0"/>
          <c:showCatName val="0"/>
          <c:showSerName val="0"/>
          <c:showPercent val="0"/>
          <c:showBubbleSize val="0"/>
        </c:dLbls>
        <c:gapWidth val="219"/>
        <c:overlap val="-27"/>
        <c:axId val="189086792"/>
        <c:axId val="189089088"/>
      </c:barChart>
      <c:catAx>
        <c:axId val="18908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9089088"/>
        <c:crosses val="autoZero"/>
        <c:auto val="1"/>
        <c:lblAlgn val="ctr"/>
        <c:lblOffset val="100"/>
        <c:noMultiLvlLbl val="0"/>
      </c:catAx>
      <c:valAx>
        <c:axId val="189089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9086792"/>
        <c:crosses val="autoZero"/>
        <c:crossBetween val="between"/>
      </c:valAx>
      <c:spPr>
        <a:noFill/>
        <a:ln>
          <a:noFill/>
        </a:ln>
        <a:effectLst/>
      </c:spPr>
    </c:plotArea>
    <c:legend>
      <c:legendPos val="b"/>
      <c:layout>
        <c:manualLayout>
          <c:xMode val="edge"/>
          <c:yMode val="edge"/>
          <c:x val="0.33479920888075959"/>
          <c:y val="1.5392279786682677E-2"/>
          <c:w val="0.36308878528994076"/>
          <c:h val="9.400982717600464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1"/>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67585150820473E-2"/>
          <c:y val="8.3655464185928369E-2"/>
          <c:w val="0.94384676438091786"/>
          <c:h val="0.42261795148590298"/>
        </c:manualLayout>
      </c:layout>
      <c:barChart>
        <c:barDir val="col"/>
        <c:grouping val="clustered"/>
        <c:varyColors val="0"/>
        <c:ser>
          <c:idx val="0"/>
          <c:order val="0"/>
          <c:tx>
            <c:strRef>
              <c:f>Sheet1!$B$1</c:f>
              <c:strCache>
                <c:ptCount val="1"/>
                <c:pt idx="0">
                  <c:v>Participated in this activity</c:v>
                </c:pt>
              </c:strCache>
            </c:strRef>
          </c:tx>
          <c:spPr>
            <a:solidFill>
              <a:schemeClr val="accent1"/>
            </a:solidFill>
            <a:ln>
              <a:noFill/>
            </a:ln>
            <a:effectLst/>
          </c:spPr>
          <c:invertIfNegative val="0"/>
          <c:cat>
            <c:strRef>
              <c:f>Sheet1!$A$2:$A$19</c:f>
              <c:strCache>
                <c:ptCount val="17"/>
                <c:pt idx="0">
                  <c:v>I did an internship*</c:v>
                </c:pt>
                <c:pt idx="2">
                  <c:v>I spoke to career advisor a outside of my school*</c:v>
                </c:pt>
                <c:pt idx="4">
                  <c:v>I attended a job shadowing or work-site visit*</c:v>
                </c:pt>
                <c:pt idx="6">
                  <c:v>I visited a job fair*</c:v>
                </c:pt>
                <c:pt idx="8">
                  <c:v>I spoke to a career advisor at my school*</c:v>
                </c:pt>
                <c:pt idx="10">
                  <c:v>I went to an organised tour in an  ISCED 3-5 institution</c:v>
                </c:pt>
                <c:pt idx="12">
                  <c:v>I completed a questionnaire to find out about my interests and abilities*</c:v>
                </c:pt>
                <c:pt idx="14">
                  <c:v>I researched the internet for information about careers*</c:v>
                </c:pt>
                <c:pt idx="16">
                  <c:v>I researched the internet for information about  ISCED 3-5 programmes*</c:v>
                </c:pt>
              </c:strCache>
            </c:strRef>
          </c:cat>
          <c:val>
            <c:numRef>
              <c:f>Sheet1!$B$2:$B$19</c:f>
              <c:numCache>
                <c:formatCode>General</c:formatCode>
                <c:ptCount val="18"/>
                <c:pt idx="0">
                  <c:v>41.472747327627253</c:v>
                </c:pt>
                <c:pt idx="2">
                  <c:v>41.466996352877921</c:v>
                </c:pt>
                <c:pt idx="4">
                  <c:v>42.461874077062085</c:v>
                </c:pt>
                <c:pt idx="6">
                  <c:v>42.60510727461935</c:v>
                </c:pt>
                <c:pt idx="8">
                  <c:v>43.463397198739216</c:v>
                </c:pt>
                <c:pt idx="10">
                  <c:v>43.448256232746914</c:v>
                </c:pt>
                <c:pt idx="12">
                  <c:v>44.52256800747854</c:v>
                </c:pt>
                <c:pt idx="14">
                  <c:v>44.565259779123068</c:v>
                </c:pt>
                <c:pt idx="16">
                  <c:v>44.799764749935861</c:v>
                </c:pt>
              </c:numCache>
            </c:numRef>
          </c:val>
          <c:extLst>
            <c:ext xmlns:c16="http://schemas.microsoft.com/office/drawing/2014/chart" uri="{C3380CC4-5D6E-409C-BE32-E72D297353CC}">
              <c16:uniqueId val="{00000000-BF17-4530-B861-B08B176F13B0}"/>
            </c:ext>
          </c:extLst>
        </c:ser>
        <c:dLbls>
          <c:showLegendKey val="0"/>
          <c:showVal val="0"/>
          <c:showCatName val="0"/>
          <c:showSerName val="0"/>
          <c:showPercent val="0"/>
          <c:showBubbleSize val="0"/>
        </c:dLbls>
        <c:gapWidth val="98"/>
        <c:axId val="1103960544"/>
        <c:axId val="1103960872"/>
      </c:barChart>
      <c:lineChart>
        <c:grouping val="standard"/>
        <c:varyColors val="0"/>
        <c:ser>
          <c:idx val="1"/>
          <c:order val="1"/>
          <c:tx>
            <c:strRef>
              <c:f>Sheet1!$C$1</c:f>
              <c:strCache>
                <c:ptCount val="1"/>
                <c:pt idx="0">
                  <c:v>Did not participate</c:v>
                </c:pt>
              </c:strCache>
            </c:strRef>
          </c:tx>
          <c:spPr>
            <a:ln w="28575" cap="rnd">
              <a:noFill/>
              <a:round/>
            </a:ln>
            <a:effectLst/>
          </c:spPr>
          <c:marker>
            <c:symbol val="diamond"/>
            <c:size val="17"/>
            <c:spPr>
              <a:solidFill>
                <a:schemeClr val="accent3"/>
              </a:solidFill>
              <a:ln w="9525">
                <a:solidFill>
                  <a:schemeClr val="accent1">
                    <a:shade val="50000"/>
                  </a:schemeClr>
                </a:solidFill>
              </a:ln>
              <a:effectLst/>
            </c:spPr>
          </c:marker>
          <c:cat>
            <c:strRef>
              <c:f>Sheet1!$A$2:$A$19</c:f>
              <c:strCache>
                <c:ptCount val="17"/>
                <c:pt idx="0">
                  <c:v>I did an internship*</c:v>
                </c:pt>
                <c:pt idx="2">
                  <c:v>I spoke to career advisor a outside of my school*</c:v>
                </c:pt>
                <c:pt idx="4">
                  <c:v>I attended a job shadowing or work-site visit*</c:v>
                </c:pt>
                <c:pt idx="6">
                  <c:v>I visited a job fair*</c:v>
                </c:pt>
                <c:pt idx="8">
                  <c:v>I spoke to a career advisor at my school*</c:v>
                </c:pt>
                <c:pt idx="10">
                  <c:v>I went to an organised tour in an  ISCED 3-5 institution</c:v>
                </c:pt>
                <c:pt idx="12">
                  <c:v>I completed a questionnaire to find out about my interests and abilities*</c:v>
                </c:pt>
                <c:pt idx="14">
                  <c:v>I researched the internet for information about careers*</c:v>
                </c:pt>
                <c:pt idx="16">
                  <c:v>I researched the internet for information about  ISCED 3-5 programmes*</c:v>
                </c:pt>
              </c:strCache>
            </c:strRef>
          </c:cat>
          <c:val>
            <c:numRef>
              <c:f>Sheet1!$C$2:$C$19</c:f>
              <c:numCache>
                <c:formatCode>General</c:formatCode>
                <c:ptCount val="18"/>
                <c:pt idx="0">
                  <c:v>45.480561575763844</c:v>
                </c:pt>
                <c:pt idx="2">
                  <c:v>44.98112152391392</c:v>
                </c:pt>
                <c:pt idx="4">
                  <c:v>45.083634964603178</c:v>
                </c:pt>
                <c:pt idx="6">
                  <c:v>44.814947201466254</c:v>
                </c:pt>
                <c:pt idx="8">
                  <c:v>44.493584113467847</c:v>
                </c:pt>
                <c:pt idx="10">
                  <c:v>44.00895012226237</c:v>
                </c:pt>
                <c:pt idx="12">
                  <c:v>43.363712337053997</c:v>
                </c:pt>
                <c:pt idx="14">
                  <c:v>43.085617235166211</c:v>
                </c:pt>
                <c:pt idx="16">
                  <c:v>43.170890962798424</c:v>
                </c:pt>
              </c:numCache>
            </c:numRef>
          </c:val>
          <c:smooth val="0"/>
          <c:extLst>
            <c:ext xmlns:c16="http://schemas.microsoft.com/office/drawing/2014/chart" uri="{C3380CC4-5D6E-409C-BE32-E72D297353CC}">
              <c16:uniqueId val="{00000001-BF17-4530-B861-B08B176F13B0}"/>
            </c:ext>
          </c:extLst>
        </c:ser>
        <c:dLbls>
          <c:showLegendKey val="0"/>
          <c:showVal val="0"/>
          <c:showCatName val="0"/>
          <c:showSerName val="0"/>
          <c:showPercent val="0"/>
          <c:showBubbleSize val="0"/>
        </c:dLbls>
        <c:marker val="1"/>
        <c:smooth val="0"/>
        <c:axId val="1103960544"/>
        <c:axId val="1103960872"/>
      </c:lineChart>
      <c:catAx>
        <c:axId val="110396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0"/>
          <a:lstStyle/>
          <a:p>
            <a:pPr>
              <a:defRPr sz="1800" b="1" i="0" u="none" strike="noStrike" kern="1200" baseline="0">
                <a:solidFill>
                  <a:schemeClr val="tx1">
                    <a:lumMod val="65000"/>
                    <a:lumOff val="35000"/>
                  </a:schemeClr>
                </a:solidFill>
                <a:latin typeface="+mn-lt"/>
                <a:ea typeface="+mn-ea"/>
                <a:cs typeface="+mn-cs"/>
              </a:defRPr>
            </a:pPr>
            <a:endParaRPr lang="en-US"/>
          </a:p>
        </c:txPr>
        <c:crossAx val="1103960872"/>
        <c:crosses val="autoZero"/>
        <c:auto val="1"/>
        <c:lblAlgn val="ctr"/>
        <c:lblOffset val="100"/>
        <c:noMultiLvlLbl val="0"/>
      </c:catAx>
      <c:valAx>
        <c:axId val="1103960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03960544"/>
        <c:crosses val="autoZero"/>
        <c:crossBetween val="between"/>
      </c:valAx>
      <c:spPr>
        <a:noFill/>
        <a:ln>
          <a:noFill/>
        </a:ln>
        <a:effectLst/>
      </c:spPr>
    </c:plotArea>
    <c:legend>
      <c:legendPos val="b"/>
      <c:layout>
        <c:manualLayout>
          <c:xMode val="edge"/>
          <c:yMode val="edge"/>
          <c:x val="0.20723327575771641"/>
          <c:y val="7.2224190909159507E-4"/>
          <c:w val="0.62877483793061151"/>
          <c:h val="7.4615224087180132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13482617117942E-2"/>
          <c:y val="4.9849737445984511E-2"/>
          <c:w val="0.90736796808482689"/>
          <c:h val="0.54588735740245808"/>
        </c:manualLayout>
      </c:layout>
      <c:barChart>
        <c:barDir val="col"/>
        <c:grouping val="clustered"/>
        <c:varyColors val="0"/>
        <c:ser>
          <c:idx val="0"/>
          <c:order val="0"/>
          <c:tx>
            <c:strRef>
              <c:f>Sheet1!$A$3</c:f>
              <c:strCache>
                <c:ptCount val="1"/>
                <c:pt idx="0">
                  <c:v>Australia</c:v>
                </c:pt>
              </c:strCache>
            </c:strRef>
          </c:tx>
          <c:spPr>
            <a:solidFill>
              <a:schemeClr val="accent1"/>
            </a:solidFill>
            <a:ln>
              <a:noFill/>
            </a:ln>
            <a:effectLst/>
          </c:spPr>
          <c:invertIfNegative val="0"/>
          <c:cat>
            <c:strRef>
              <c:f>Sheet1!$B$2:$H$2</c:f>
              <c:strCache>
                <c:ptCount val="7"/>
                <c:pt idx="0">
                  <c:v>All</c:v>
                </c:pt>
                <c:pt idx="1">
                  <c:v>Girls</c:v>
                </c:pt>
                <c:pt idx="2">
                  <c:v>Boys</c:v>
                </c:pt>
                <c:pt idx="3">
                  <c:v>Low performers</c:v>
                </c:pt>
                <c:pt idx="4">
                  <c:v>High performers</c:v>
                </c:pt>
                <c:pt idx="5">
                  <c:v>Urban</c:v>
                </c:pt>
                <c:pt idx="6">
                  <c:v>Rural</c:v>
                </c:pt>
              </c:strCache>
            </c:strRef>
          </c:cat>
          <c:val>
            <c:numRef>
              <c:f>Sheet1!$B$3:$H$3</c:f>
              <c:numCache>
                <c:formatCode>0.0</c:formatCode>
                <c:ptCount val="7"/>
                <c:pt idx="0">
                  <c:v>28.0948040123676</c:v>
                </c:pt>
                <c:pt idx="1">
                  <c:v>27.494271748540701</c:v>
                </c:pt>
                <c:pt idx="2">
                  <c:v>28.675809959279299</c:v>
                </c:pt>
                <c:pt idx="3">
                  <c:v>29.8253494783254</c:v>
                </c:pt>
                <c:pt idx="4">
                  <c:v>25.645887145993701</c:v>
                </c:pt>
                <c:pt idx="5">
                  <c:v>28.631986343851999</c:v>
                </c:pt>
                <c:pt idx="6">
                  <c:v>26.252015132647301</c:v>
                </c:pt>
              </c:numCache>
            </c:numRef>
          </c:val>
          <c:extLst>
            <c:ext xmlns:c16="http://schemas.microsoft.com/office/drawing/2014/chart" uri="{C3380CC4-5D6E-409C-BE32-E72D297353CC}">
              <c16:uniqueId val="{00000000-5E51-4AB1-9CAB-5058542B3747}"/>
            </c:ext>
          </c:extLst>
        </c:ser>
        <c:ser>
          <c:idx val="1"/>
          <c:order val="1"/>
          <c:tx>
            <c:strRef>
              <c:f>Sheet1!$A$4</c:f>
              <c:strCache>
                <c:ptCount val="1"/>
                <c:pt idx="0">
                  <c:v>New Zealand</c:v>
                </c:pt>
              </c:strCache>
            </c:strRef>
          </c:tx>
          <c:spPr>
            <a:solidFill>
              <a:schemeClr val="accent2"/>
            </a:solidFill>
            <a:ln>
              <a:noFill/>
            </a:ln>
            <a:effectLst/>
          </c:spPr>
          <c:invertIfNegative val="0"/>
          <c:cat>
            <c:strRef>
              <c:f>Sheet1!$B$2:$H$2</c:f>
              <c:strCache>
                <c:ptCount val="7"/>
                <c:pt idx="0">
                  <c:v>All</c:v>
                </c:pt>
                <c:pt idx="1">
                  <c:v>Girls</c:v>
                </c:pt>
                <c:pt idx="2">
                  <c:v>Boys</c:v>
                </c:pt>
                <c:pt idx="3">
                  <c:v>Low performers</c:v>
                </c:pt>
                <c:pt idx="4">
                  <c:v>High performers</c:v>
                </c:pt>
                <c:pt idx="5">
                  <c:v>Urban</c:v>
                </c:pt>
                <c:pt idx="6">
                  <c:v>Rural</c:v>
                </c:pt>
              </c:strCache>
            </c:strRef>
          </c:cat>
          <c:val>
            <c:numRef>
              <c:f>Sheet1!$B$4:$H$4</c:f>
              <c:numCache>
                <c:formatCode>0.0</c:formatCode>
                <c:ptCount val="7"/>
                <c:pt idx="0">
                  <c:v>23.960854516772599</c:v>
                </c:pt>
                <c:pt idx="1">
                  <c:v>21.272053788210702</c:v>
                </c:pt>
                <c:pt idx="2">
                  <c:v>26.607645637197098</c:v>
                </c:pt>
                <c:pt idx="3">
                  <c:v>25.084189597568098</c:v>
                </c:pt>
                <c:pt idx="4">
                  <c:v>24.380690289000199</c:v>
                </c:pt>
                <c:pt idx="5">
                  <c:v>25.060343470820399</c:v>
                </c:pt>
                <c:pt idx="6">
                  <c:v>22.7688519711186</c:v>
                </c:pt>
              </c:numCache>
            </c:numRef>
          </c:val>
          <c:extLst>
            <c:ext xmlns:c16="http://schemas.microsoft.com/office/drawing/2014/chart" uri="{C3380CC4-5D6E-409C-BE32-E72D297353CC}">
              <c16:uniqueId val="{00000001-5E51-4AB1-9CAB-5058542B3747}"/>
            </c:ext>
          </c:extLst>
        </c:ser>
        <c:ser>
          <c:idx val="2"/>
          <c:order val="2"/>
          <c:tx>
            <c:strRef>
              <c:f>Sheet1!$A$5</c:f>
              <c:strCache>
                <c:ptCount val="1"/>
                <c:pt idx="0">
                  <c:v>OECD average</c:v>
                </c:pt>
              </c:strCache>
            </c:strRef>
          </c:tx>
          <c:spPr>
            <a:solidFill>
              <a:schemeClr val="accent3"/>
            </a:solidFill>
            <a:ln>
              <a:noFill/>
            </a:ln>
            <a:effectLst/>
          </c:spPr>
          <c:invertIfNegative val="0"/>
          <c:cat>
            <c:strRef>
              <c:f>Sheet1!$B$2:$H$2</c:f>
              <c:strCache>
                <c:ptCount val="7"/>
                <c:pt idx="0">
                  <c:v>All</c:v>
                </c:pt>
                <c:pt idx="1">
                  <c:v>Girls</c:v>
                </c:pt>
                <c:pt idx="2">
                  <c:v>Boys</c:v>
                </c:pt>
                <c:pt idx="3">
                  <c:v>Low performers</c:v>
                </c:pt>
                <c:pt idx="4">
                  <c:v>High performers</c:v>
                </c:pt>
                <c:pt idx="5">
                  <c:v>Urban</c:v>
                </c:pt>
                <c:pt idx="6">
                  <c:v>Rural</c:v>
                </c:pt>
              </c:strCache>
            </c:strRef>
          </c:cat>
          <c:val>
            <c:numRef>
              <c:f>Sheet1!$B$5:$H$5</c:f>
              <c:numCache>
                <c:formatCode>0.0</c:formatCode>
                <c:ptCount val="7"/>
                <c:pt idx="0">
                  <c:v>25.368427479005426</c:v>
                </c:pt>
                <c:pt idx="1">
                  <c:v>23.258881401531962</c:v>
                </c:pt>
                <c:pt idx="2">
                  <c:v>27.480865409331141</c:v>
                </c:pt>
                <c:pt idx="3">
                  <c:v>27.81201671026561</c:v>
                </c:pt>
                <c:pt idx="4">
                  <c:v>23.922716714243325</c:v>
                </c:pt>
                <c:pt idx="5">
                  <c:v>25.826755906369492</c:v>
                </c:pt>
                <c:pt idx="6">
                  <c:v>25.423077352803588</c:v>
                </c:pt>
              </c:numCache>
            </c:numRef>
          </c:val>
          <c:extLst>
            <c:ext xmlns:c16="http://schemas.microsoft.com/office/drawing/2014/chart" uri="{C3380CC4-5D6E-409C-BE32-E72D297353CC}">
              <c16:uniqueId val="{00000002-5E51-4AB1-9CAB-5058542B3747}"/>
            </c:ext>
          </c:extLst>
        </c:ser>
        <c:dLbls>
          <c:showLegendKey val="0"/>
          <c:showVal val="0"/>
          <c:showCatName val="0"/>
          <c:showSerName val="0"/>
          <c:showPercent val="0"/>
          <c:showBubbleSize val="0"/>
        </c:dLbls>
        <c:gapWidth val="219"/>
        <c:overlap val="-27"/>
        <c:axId val="714166912"/>
        <c:axId val="714160024"/>
      </c:barChart>
      <c:catAx>
        <c:axId val="71416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C00000"/>
                </a:solidFill>
                <a:latin typeface="+mn-lt"/>
                <a:ea typeface="+mn-ea"/>
                <a:cs typeface="+mn-cs"/>
              </a:defRPr>
            </a:pPr>
            <a:endParaRPr lang="en-US"/>
          </a:p>
        </c:txPr>
        <c:crossAx val="714160024"/>
        <c:crosses val="autoZero"/>
        <c:auto val="1"/>
        <c:lblAlgn val="ctr"/>
        <c:lblOffset val="100"/>
        <c:noMultiLvlLbl val="0"/>
      </c:catAx>
      <c:valAx>
        <c:axId val="7141600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1100" b="1" i="0" u="none" strike="noStrike" kern="1200" baseline="0">
                <a:solidFill>
                  <a:srgbClr val="C00000"/>
                </a:solidFill>
                <a:latin typeface="+mn-lt"/>
                <a:ea typeface="+mn-ea"/>
                <a:cs typeface="+mn-cs"/>
              </a:defRPr>
            </a:pPr>
            <a:endParaRPr lang="en-US"/>
          </a:p>
        </c:txPr>
        <c:crossAx val="714166912"/>
        <c:crosses val="autoZero"/>
        <c:crossBetween val="between"/>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rgbClr val="C00000"/>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80096237970254"/>
          <c:y val="3.8935185185185184E-2"/>
          <c:w val="0.87219903762029749"/>
          <c:h val="0.68179972295129776"/>
        </c:manualLayout>
      </c:layout>
      <c:barChart>
        <c:barDir val="col"/>
        <c:grouping val="clustered"/>
        <c:varyColors val="0"/>
        <c:ser>
          <c:idx val="0"/>
          <c:order val="0"/>
          <c:tx>
            <c:strRef>
              <c:f>Sheet2!$B$2</c:f>
              <c:strCache>
                <c:ptCount val="1"/>
                <c:pt idx="0">
                  <c:v>2000</c:v>
                </c:pt>
              </c:strCache>
            </c:strRef>
          </c:tx>
          <c:spPr>
            <a:solidFill>
              <a:schemeClr val="accent1"/>
            </a:solidFill>
            <a:ln>
              <a:noFill/>
            </a:ln>
            <a:effectLst/>
          </c:spPr>
          <c:invertIfNegative val="0"/>
          <c:cat>
            <c:strRef>
              <c:f>Sheet2!$A$3:$A$5</c:f>
              <c:strCache>
                <c:ptCount val="3"/>
                <c:pt idx="0">
                  <c:v>Australia</c:v>
                </c:pt>
                <c:pt idx="1">
                  <c:v>New Zealand</c:v>
                </c:pt>
                <c:pt idx="2">
                  <c:v>OECD average</c:v>
                </c:pt>
              </c:strCache>
            </c:strRef>
          </c:cat>
          <c:val>
            <c:numRef>
              <c:f>Sheet2!$B$3:$B$5</c:f>
              <c:numCache>
                <c:formatCode>0.0</c:formatCode>
                <c:ptCount val="3"/>
                <c:pt idx="0">
                  <c:v>5.7000200257432203</c:v>
                </c:pt>
                <c:pt idx="1">
                  <c:v>13.805173480939301</c:v>
                </c:pt>
                <c:pt idx="2">
                  <c:v>14.021159779680955</c:v>
                </c:pt>
              </c:numCache>
            </c:numRef>
          </c:val>
          <c:extLst>
            <c:ext xmlns:c16="http://schemas.microsoft.com/office/drawing/2014/chart" uri="{C3380CC4-5D6E-409C-BE32-E72D297353CC}">
              <c16:uniqueId val="{00000000-E8C1-4941-B41E-323B0AF3F173}"/>
            </c:ext>
          </c:extLst>
        </c:ser>
        <c:ser>
          <c:idx val="1"/>
          <c:order val="1"/>
          <c:tx>
            <c:strRef>
              <c:f>Sheet2!$C$2</c:f>
              <c:strCache>
                <c:ptCount val="1"/>
                <c:pt idx="0">
                  <c:v>2018</c:v>
                </c:pt>
              </c:strCache>
            </c:strRef>
          </c:tx>
          <c:spPr>
            <a:solidFill>
              <a:schemeClr val="accent2"/>
            </a:solidFill>
            <a:ln>
              <a:noFill/>
            </a:ln>
            <a:effectLst/>
          </c:spPr>
          <c:invertIfNegative val="0"/>
          <c:cat>
            <c:strRef>
              <c:f>Sheet2!$A$3:$A$5</c:f>
              <c:strCache>
                <c:ptCount val="3"/>
                <c:pt idx="0">
                  <c:v>Australia</c:v>
                </c:pt>
                <c:pt idx="1">
                  <c:v>New Zealand</c:v>
                </c:pt>
                <c:pt idx="2">
                  <c:v>OECD average</c:v>
                </c:pt>
              </c:strCache>
            </c:strRef>
          </c:cat>
          <c:val>
            <c:numRef>
              <c:f>Sheet2!$C$3:$C$5</c:f>
              <c:numCache>
                <c:formatCode>0.0</c:formatCode>
                <c:ptCount val="3"/>
                <c:pt idx="0">
                  <c:v>28.0948040123676</c:v>
                </c:pt>
                <c:pt idx="1">
                  <c:v>23.960854516772599</c:v>
                </c:pt>
                <c:pt idx="2">
                  <c:v>25.368427479005426</c:v>
                </c:pt>
              </c:numCache>
            </c:numRef>
          </c:val>
          <c:extLst>
            <c:ext xmlns:c16="http://schemas.microsoft.com/office/drawing/2014/chart" uri="{C3380CC4-5D6E-409C-BE32-E72D297353CC}">
              <c16:uniqueId val="{00000001-E8C1-4941-B41E-323B0AF3F173}"/>
            </c:ext>
          </c:extLst>
        </c:ser>
        <c:dLbls>
          <c:showLegendKey val="0"/>
          <c:showVal val="0"/>
          <c:showCatName val="0"/>
          <c:showSerName val="0"/>
          <c:showPercent val="0"/>
          <c:showBubbleSize val="0"/>
        </c:dLbls>
        <c:gapWidth val="219"/>
        <c:overlap val="-27"/>
        <c:axId val="718866128"/>
        <c:axId val="718866784"/>
      </c:barChart>
      <c:catAx>
        <c:axId val="71886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rgbClr val="C00000"/>
                </a:solidFill>
                <a:latin typeface="+mn-lt"/>
                <a:ea typeface="+mn-ea"/>
                <a:cs typeface="+mn-cs"/>
              </a:defRPr>
            </a:pPr>
            <a:endParaRPr lang="en-US"/>
          </a:p>
        </c:txPr>
        <c:crossAx val="718866784"/>
        <c:crosses val="autoZero"/>
        <c:auto val="1"/>
        <c:lblAlgn val="ctr"/>
        <c:lblOffset val="100"/>
        <c:noMultiLvlLbl val="0"/>
      </c:catAx>
      <c:valAx>
        <c:axId val="7188667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rgbClr val="C00000"/>
                </a:solidFill>
                <a:latin typeface="+mn-lt"/>
                <a:ea typeface="+mn-ea"/>
                <a:cs typeface="+mn-cs"/>
              </a:defRPr>
            </a:pPr>
            <a:endParaRPr lang="en-US"/>
          </a:p>
        </c:txPr>
        <c:crossAx val="718866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rgbClr val="C00000"/>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08030809687338E-2"/>
          <c:y val="0.11464971618437932"/>
          <c:w val="0.90132404660465604"/>
          <c:h val="0.65277429493287864"/>
        </c:manualLayout>
      </c:layout>
      <c:barChart>
        <c:barDir val="col"/>
        <c:grouping val="clustered"/>
        <c:varyColors val="0"/>
        <c:ser>
          <c:idx val="0"/>
          <c:order val="0"/>
          <c:tx>
            <c:strRef>
              <c:f>'misalignment  '!$O$3</c:f>
              <c:strCache>
                <c:ptCount val="1"/>
                <c:pt idx="0">
                  <c:v>Australia</c:v>
                </c:pt>
              </c:strCache>
            </c:strRef>
          </c:tx>
          <c:spPr>
            <a:solidFill>
              <a:schemeClr val="accent3"/>
            </a:solidFill>
            <a:ln>
              <a:noFill/>
            </a:ln>
            <a:effectLst/>
          </c:spPr>
          <c:invertIfNegative val="0"/>
          <c:cat>
            <c:strRef>
              <c:f>'misalignment  '!$P$2:$R$2</c:f>
              <c:strCache>
                <c:ptCount val="3"/>
                <c:pt idx="0">
                  <c:v>All students</c:v>
                </c:pt>
                <c:pt idx="1">
                  <c:v>Disadvantaged students</c:v>
                </c:pt>
                <c:pt idx="2">
                  <c:v>Advantaged students</c:v>
                </c:pt>
              </c:strCache>
            </c:strRef>
          </c:cat>
          <c:val>
            <c:numRef>
              <c:f>'misalignment  '!$P$3:$R$3</c:f>
              <c:numCache>
                <c:formatCode>General</c:formatCode>
                <c:ptCount val="3"/>
                <c:pt idx="0">
                  <c:v>16.115868201843561</c:v>
                </c:pt>
                <c:pt idx="1">
                  <c:v>26.923576733768289</c:v>
                </c:pt>
                <c:pt idx="2">
                  <c:v>6.7578090498462569</c:v>
                </c:pt>
              </c:numCache>
            </c:numRef>
          </c:val>
          <c:extLst>
            <c:ext xmlns:c16="http://schemas.microsoft.com/office/drawing/2014/chart" uri="{C3380CC4-5D6E-409C-BE32-E72D297353CC}">
              <c16:uniqueId val="{00000000-CDF0-4F35-8545-820A75CF5F77}"/>
            </c:ext>
          </c:extLst>
        </c:ser>
        <c:ser>
          <c:idx val="1"/>
          <c:order val="1"/>
          <c:tx>
            <c:strRef>
              <c:f>'misalignment  '!$O$4</c:f>
              <c:strCache>
                <c:ptCount val="1"/>
                <c:pt idx="0">
                  <c:v>OECD average</c:v>
                </c:pt>
              </c:strCache>
            </c:strRef>
          </c:tx>
          <c:spPr>
            <a:solidFill>
              <a:schemeClr val="accent1"/>
            </a:solidFill>
            <a:ln>
              <a:noFill/>
            </a:ln>
            <a:effectLst/>
          </c:spPr>
          <c:invertIfNegative val="0"/>
          <c:val>
            <c:numRef>
              <c:f>'misalignment  '!$P$4:$R$4</c:f>
              <c:numCache>
                <c:formatCode>General</c:formatCode>
                <c:ptCount val="3"/>
                <c:pt idx="0">
                  <c:v>20.144222961699331</c:v>
                </c:pt>
                <c:pt idx="1">
                  <c:v>34.54659225566477</c:v>
                </c:pt>
                <c:pt idx="2">
                  <c:v>9.4758254912515376</c:v>
                </c:pt>
              </c:numCache>
            </c:numRef>
          </c:val>
          <c:extLst>
            <c:ext xmlns:c16="http://schemas.microsoft.com/office/drawing/2014/chart" uri="{C3380CC4-5D6E-409C-BE32-E72D297353CC}">
              <c16:uniqueId val="{00000001-CDF0-4F35-8545-820A75CF5F77}"/>
            </c:ext>
          </c:extLst>
        </c:ser>
        <c:dLbls>
          <c:showLegendKey val="0"/>
          <c:showVal val="0"/>
          <c:showCatName val="0"/>
          <c:showSerName val="0"/>
          <c:showPercent val="0"/>
          <c:showBubbleSize val="0"/>
        </c:dLbls>
        <c:gapWidth val="219"/>
        <c:overlap val="-27"/>
        <c:axId val="189086792"/>
        <c:axId val="189089088"/>
      </c:barChart>
      <c:catAx>
        <c:axId val="18908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9089088"/>
        <c:crosses val="autoZero"/>
        <c:auto val="1"/>
        <c:lblAlgn val="ctr"/>
        <c:lblOffset val="100"/>
        <c:noMultiLvlLbl val="0"/>
      </c:catAx>
      <c:valAx>
        <c:axId val="189089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9086792"/>
        <c:crosses val="autoZero"/>
        <c:crossBetween val="between"/>
      </c:valAx>
      <c:spPr>
        <a:noFill/>
        <a:ln>
          <a:noFill/>
        </a:ln>
        <a:effectLst/>
      </c:spPr>
    </c:plotArea>
    <c:legend>
      <c:legendPos val="b"/>
      <c:layout>
        <c:manualLayout>
          <c:xMode val="edge"/>
          <c:yMode val="edge"/>
          <c:x val="0.33479920888075959"/>
          <c:y val="1.5392279786682677E-2"/>
          <c:w val="0.36308878528994076"/>
          <c:h val="9.400982717600464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1"/>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Sheet2!$B$2</c:f>
              <c:strCache>
                <c:ptCount val="1"/>
                <c:pt idx="0">
                  <c:v>Australia</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Sheet2!$C$1:$K$1</c:f>
              <c:strCache>
                <c:ptCount val="9"/>
                <c:pt idx="0">
                  <c:v>I did an internship</c:v>
                </c:pt>
                <c:pt idx="1">
                  <c:v>I attended a job shadowing or work-site visit</c:v>
                </c:pt>
                <c:pt idx="2">
                  <c:v>I visited a job fair</c:v>
                </c:pt>
                <c:pt idx="3">
                  <c:v>I spoke to a career advisor at my school</c:v>
                </c:pt>
                <c:pt idx="4">
                  <c:v>I spoke to career advisor outside of my school</c:v>
                </c:pt>
                <c:pt idx="5">
                  <c:v>I completed a questionnaire to find out about my interests and abilities.</c:v>
                </c:pt>
                <c:pt idx="6">
                  <c:v>I researched the internet for information about careers</c:v>
                </c:pt>
                <c:pt idx="7">
                  <c:v>I went to an organised tour in an  ISCED 3-5 institution.</c:v>
                </c:pt>
                <c:pt idx="8">
                  <c:v>I researched the internet for information about  ISCED 3-5 programmes.</c:v>
                </c:pt>
              </c:strCache>
            </c:strRef>
          </c:cat>
          <c:val>
            <c:numRef>
              <c:f>Sheet2!$C$2:$K$2</c:f>
              <c:numCache>
                <c:formatCode>0</c:formatCode>
                <c:ptCount val="9"/>
                <c:pt idx="0">
                  <c:v>48.661959175143402</c:v>
                </c:pt>
                <c:pt idx="1">
                  <c:v>31.755791774399917</c:v>
                </c:pt>
                <c:pt idx="2">
                  <c:v>56.255316077032575</c:v>
                </c:pt>
                <c:pt idx="3">
                  <c:v>63.677294606602253</c:v>
                </c:pt>
                <c:pt idx="4">
                  <c:v>22.628488953902529</c:v>
                </c:pt>
                <c:pt idx="5">
                  <c:v>68.995946049404893</c:v>
                </c:pt>
                <c:pt idx="6">
                  <c:v>80.057193546315958</c:v>
                </c:pt>
                <c:pt idx="7">
                  <c:v>33.320529705125452</c:v>
                </c:pt>
                <c:pt idx="8">
                  <c:v>60.870911054108014</c:v>
                </c:pt>
              </c:numCache>
            </c:numRef>
          </c:val>
          <c:extLst>
            <c:ext xmlns:c16="http://schemas.microsoft.com/office/drawing/2014/chart" uri="{C3380CC4-5D6E-409C-BE32-E72D297353CC}">
              <c16:uniqueId val="{00000000-8816-4F31-9A5D-95584F360C9A}"/>
            </c:ext>
          </c:extLst>
        </c:ser>
        <c:ser>
          <c:idx val="1"/>
          <c:order val="1"/>
          <c:tx>
            <c:strRef>
              <c:f>Sheet2!$B$3</c:f>
              <c:strCache>
                <c:ptCount val="1"/>
                <c:pt idx="0">
                  <c:v>OECD average - 18</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Sheet2!$C$1:$K$1</c:f>
              <c:strCache>
                <c:ptCount val="9"/>
                <c:pt idx="0">
                  <c:v>I did an internship</c:v>
                </c:pt>
                <c:pt idx="1">
                  <c:v>I attended a job shadowing or work-site visit</c:v>
                </c:pt>
                <c:pt idx="2">
                  <c:v>I visited a job fair</c:v>
                </c:pt>
                <c:pt idx="3">
                  <c:v>I spoke to a career advisor at my school</c:v>
                </c:pt>
                <c:pt idx="4">
                  <c:v>I spoke to career advisor outside of my school</c:v>
                </c:pt>
                <c:pt idx="5">
                  <c:v>I completed a questionnaire to find out about my interests and abilities.</c:v>
                </c:pt>
                <c:pt idx="6">
                  <c:v>I researched the internet for information about careers</c:v>
                </c:pt>
                <c:pt idx="7">
                  <c:v>I went to an organised tour in an  ISCED 3-5 institution.</c:v>
                </c:pt>
                <c:pt idx="8">
                  <c:v>I researched the internet for information about  ISCED 3-5 programmes.</c:v>
                </c:pt>
              </c:strCache>
            </c:strRef>
          </c:cat>
          <c:val>
            <c:numRef>
              <c:f>Sheet2!$C$3:$K$3</c:f>
              <c:numCache>
                <c:formatCode>0</c:formatCode>
                <c:ptCount val="9"/>
                <c:pt idx="0">
                  <c:v>34.684812533605133</c:v>
                </c:pt>
                <c:pt idx="1">
                  <c:v>40.887004565799231</c:v>
                </c:pt>
                <c:pt idx="2">
                  <c:v>38.816165968514312</c:v>
                </c:pt>
                <c:pt idx="3">
                  <c:v>50.270563504272332</c:v>
                </c:pt>
                <c:pt idx="4">
                  <c:v>24.398235795436776</c:v>
                </c:pt>
                <c:pt idx="5">
                  <c:v>61.243612576229467</c:v>
                </c:pt>
                <c:pt idx="6">
                  <c:v>72.986364573832049</c:v>
                </c:pt>
                <c:pt idx="7">
                  <c:v>44.073896842162185</c:v>
                </c:pt>
                <c:pt idx="8">
                  <c:v>59.112197199672195</c:v>
                </c:pt>
              </c:numCache>
            </c:numRef>
          </c:val>
          <c:extLst>
            <c:ext xmlns:c16="http://schemas.microsoft.com/office/drawing/2014/chart" uri="{C3380CC4-5D6E-409C-BE32-E72D297353CC}">
              <c16:uniqueId val="{00000001-8816-4F31-9A5D-95584F360C9A}"/>
            </c:ext>
          </c:extLst>
        </c:ser>
        <c:dLbls>
          <c:dLblPos val="inEnd"/>
          <c:showLegendKey val="0"/>
          <c:showVal val="1"/>
          <c:showCatName val="0"/>
          <c:showSerName val="0"/>
          <c:showPercent val="0"/>
          <c:showBubbleSize val="0"/>
        </c:dLbls>
        <c:gapWidth val="65"/>
        <c:axId val="1224180120"/>
        <c:axId val="1224182744"/>
      </c:barChart>
      <c:catAx>
        <c:axId val="12241801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n-US"/>
          </a:p>
        </c:txPr>
        <c:crossAx val="1224182744"/>
        <c:crosses val="autoZero"/>
        <c:auto val="1"/>
        <c:lblAlgn val="ctr"/>
        <c:lblOffset val="100"/>
        <c:noMultiLvlLbl val="0"/>
      </c:catAx>
      <c:valAx>
        <c:axId val="12241827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22418012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23970974216458"/>
          <c:y val="0.1330697688194854"/>
          <c:w val="0.58009456445063012"/>
          <c:h val="0.76139230130268598"/>
        </c:manualLayout>
      </c:layout>
      <c:barChart>
        <c:barDir val="bar"/>
        <c:grouping val="clustered"/>
        <c:varyColors val="0"/>
        <c:ser>
          <c:idx val="0"/>
          <c:order val="0"/>
          <c:tx>
            <c:strRef>
              <c:f>'partic career act - SES'!$N$5</c:f>
              <c:strCache>
                <c:ptCount val="1"/>
                <c:pt idx="0">
                  <c:v>Disadvantaged student</c:v>
                </c:pt>
              </c:strCache>
            </c:strRef>
          </c:tx>
          <c:spPr>
            <a:solidFill>
              <a:schemeClr val="accent3">
                <a:lumMod val="40000"/>
                <a:lumOff val="60000"/>
              </a:schemeClr>
            </a:solidFill>
            <a:ln>
              <a:solidFill>
                <a:schemeClr val="tx1"/>
              </a:solidFill>
            </a:ln>
            <a:effectLst/>
          </c:spPr>
          <c:invertIfNegative val="0"/>
          <c:dLbls>
            <c:dLbl>
              <c:idx val="0"/>
              <c:layout>
                <c:manualLayout>
                  <c:x val="0.30954225232019211"/>
                  <c:y val="-7.7457763261941544E-3"/>
                </c:manualLayout>
              </c:layout>
              <c:tx>
                <c:rich>
                  <a:bodyPr/>
                  <a:lstStyle/>
                  <a:p>
                    <a:fld id="{444C0336-A4C3-432D-9580-8FC33F745F46}"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DE33-415D-81E2-89CCA36AEA5B}"/>
                </c:ext>
              </c:extLst>
            </c:dLbl>
            <c:dLbl>
              <c:idx val="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33-415D-81E2-89CCA36AEA5B}"/>
                </c:ext>
              </c:extLst>
            </c:dLbl>
            <c:dLbl>
              <c:idx val="2"/>
              <c:layout>
                <c:manualLayout>
                  <c:x val="0.39607593695602783"/>
                  <c:y val="-1.094992821963146E-2"/>
                </c:manualLayout>
              </c:layout>
              <c:tx>
                <c:rich>
                  <a:bodyPr/>
                  <a:lstStyle/>
                  <a:p>
                    <a:fld id="{CBDCC248-9312-4FCF-B35E-27E986F2E2C9}"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DE33-415D-81E2-89CCA36AEA5B}"/>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33-415D-81E2-89CCA36AEA5B}"/>
                </c:ext>
              </c:extLst>
            </c:dLbl>
            <c:dLbl>
              <c:idx val="4"/>
              <c:layout>
                <c:manualLayout>
                  <c:x val="0.2880454624510565"/>
                  <c:y val="-1.0094331048212389E-2"/>
                </c:manualLayout>
              </c:layout>
              <c:tx>
                <c:rich>
                  <a:bodyPr/>
                  <a:lstStyle/>
                  <a:p>
                    <a:fld id="{167AE551-D1ED-4795-B6AF-92C2E075E646}"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DE33-415D-81E2-89CCA36AEA5B}"/>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33-415D-81E2-89CCA36AEA5B}"/>
                </c:ext>
              </c:extLst>
            </c:dLbl>
            <c:dLbl>
              <c:idx val="6"/>
              <c:layout>
                <c:manualLayout>
                  <c:x val="0.24372890934361949"/>
                  <c:y val="-1.2161050836853607E-2"/>
                </c:manualLayout>
              </c:layout>
              <c:tx>
                <c:rich>
                  <a:bodyPr/>
                  <a:lstStyle/>
                  <a:p>
                    <a:fld id="{FAFD75DF-FA2C-436E-837E-E6C3E753614E}"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DE33-415D-81E2-89CCA36AEA5B}"/>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33-415D-81E2-89CCA36AEA5B}"/>
                </c:ext>
              </c:extLst>
            </c:dLbl>
            <c:dLbl>
              <c:idx val="8"/>
              <c:layout>
                <c:manualLayout>
                  <c:x val="0.45661785319597503"/>
                  <c:y val="-1.1213469669189778E-2"/>
                </c:manualLayout>
              </c:layout>
              <c:tx>
                <c:rich>
                  <a:bodyPr/>
                  <a:lstStyle/>
                  <a:p>
                    <a:fld id="{76EF8A01-0035-47F1-9CA0-143492880974}"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DE33-415D-81E2-89CCA36AEA5B}"/>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E33-415D-81E2-89CCA36AEA5B}"/>
                </c:ext>
              </c:extLst>
            </c:dLbl>
            <c:dLbl>
              <c:idx val="10"/>
              <c:layout>
                <c:manualLayout>
                  <c:x val="0.23808946059653197"/>
                  <c:y val="-8.7048981843016165E-3"/>
                </c:manualLayout>
              </c:layout>
              <c:tx>
                <c:rich>
                  <a:bodyPr/>
                  <a:lstStyle/>
                  <a:p>
                    <a:fld id="{79D9DD90-EC4D-4284-8D80-0D813EC6922B}"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DE33-415D-81E2-89CCA36AEA5B}"/>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E33-415D-81E2-89CCA36AEA5B}"/>
                </c:ext>
              </c:extLst>
            </c:dLbl>
            <c:dLbl>
              <c:idx val="12"/>
              <c:layout>
                <c:manualLayout>
                  <c:x val="0.16336738057311906"/>
                  <c:y val="-1.0770522925368493E-2"/>
                </c:manualLayout>
              </c:layout>
              <c:tx>
                <c:rich>
                  <a:bodyPr/>
                  <a:lstStyle/>
                  <a:p>
                    <a:fld id="{0062F357-2E09-4CCD-B200-A69FB62B4ADA}"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DE33-415D-81E2-89CCA36AEA5B}"/>
                </c:ext>
              </c:extLst>
            </c:dLbl>
            <c:dLbl>
              <c:idx val="1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E33-415D-81E2-89CCA36AEA5B}"/>
                </c:ext>
              </c:extLst>
            </c:dLbl>
            <c:dLbl>
              <c:idx val="14"/>
              <c:layout>
                <c:manualLayout>
                  <c:x val="0.3989576184045277"/>
                  <c:y val="-8.7048981843016165E-3"/>
                </c:manualLayout>
              </c:layout>
              <c:tx>
                <c:rich>
                  <a:bodyPr/>
                  <a:lstStyle/>
                  <a:p>
                    <a:fld id="{A1B0ABFE-6434-4D41-962A-6D03E2746E15}"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E-DE33-415D-81E2-89CCA36AEA5B}"/>
                </c:ext>
              </c:extLst>
            </c:dLbl>
            <c:dLbl>
              <c:idx val="1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E33-415D-81E2-89CCA36AEA5B}"/>
                </c:ext>
              </c:extLst>
            </c:dLbl>
            <c:dLbl>
              <c:idx val="16"/>
              <c:layout>
                <c:manualLayout>
                  <c:x val="0.2677762608079991"/>
                  <c:y val="-9.8731314381953327E-3"/>
                </c:manualLayout>
              </c:layout>
              <c:tx>
                <c:rich>
                  <a:bodyPr/>
                  <a:lstStyle/>
                  <a:p>
                    <a:fld id="{2AC8AD91-C800-432D-A94D-4690468B10A4}"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DE33-415D-81E2-89CCA36AEA5B}"/>
                </c:ext>
              </c:extLst>
            </c:dLbl>
            <c:dLbl>
              <c:idx val="17"/>
              <c:tx>
                <c:rich>
                  <a:bodyPr/>
                  <a:lstStyle/>
                  <a:p>
                    <a:endParaRPr lang="en-GB"/>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E33-415D-81E2-89CCA36AEA5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'partic career act - SES'!$M$6:$M$23</c:f>
              <c:strCache>
                <c:ptCount val="17"/>
                <c:pt idx="0">
                  <c:v>I did an internship</c:v>
                </c:pt>
                <c:pt idx="2">
                  <c:v>I attended a job shadowing or work-site visit</c:v>
                </c:pt>
                <c:pt idx="4">
                  <c:v>I visited a job fair</c:v>
                </c:pt>
                <c:pt idx="6">
                  <c:v>I spoke to a career advisor at my school</c:v>
                </c:pt>
                <c:pt idx="8">
                  <c:v>I spoke to career advisor a outside of my school</c:v>
                </c:pt>
                <c:pt idx="10">
                  <c:v>I completed a questionnaire to find out about my interests and abilities.</c:v>
                </c:pt>
                <c:pt idx="12">
                  <c:v>I researched the internet for information about careers</c:v>
                </c:pt>
                <c:pt idx="14">
                  <c:v>I went to an organised tour in an  ISCED 3-5 institution.</c:v>
                </c:pt>
                <c:pt idx="16">
                  <c:v>I researched the internet for information about  ISCED 3-5 programmes.</c:v>
                </c:pt>
              </c:strCache>
            </c:strRef>
          </c:cat>
          <c:val>
            <c:numRef>
              <c:f>'partic career act - SES'!$N$6:$N$23</c:f>
              <c:numCache>
                <c:formatCode>General</c:formatCode>
                <c:ptCount val="18"/>
                <c:pt idx="0" formatCode="0">
                  <c:v>47.728096521699221</c:v>
                </c:pt>
                <c:pt idx="2" formatCode="0">
                  <c:v>31.706833855626879</c:v>
                </c:pt>
                <c:pt idx="4" formatCode="0">
                  <c:v>50.847537458913862</c:v>
                </c:pt>
                <c:pt idx="6" formatCode="0">
                  <c:v>58.066405455475817</c:v>
                </c:pt>
                <c:pt idx="8" formatCode="0">
                  <c:v>22.043449521387725</c:v>
                </c:pt>
                <c:pt idx="10" formatCode="0">
                  <c:v>58.500390368830914</c:v>
                </c:pt>
                <c:pt idx="12" formatCode="0">
                  <c:v>71.490328807124271</c:v>
                </c:pt>
                <c:pt idx="14" formatCode="0">
                  <c:v>31.784953800189694</c:v>
                </c:pt>
                <c:pt idx="16" formatCode="0">
                  <c:v>53.282126115002036</c:v>
                </c:pt>
              </c:numCache>
            </c:numRef>
          </c:val>
          <c:extLst>
            <c:ext xmlns:c15="http://schemas.microsoft.com/office/drawing/2012/chart" uri="{02D57815-91ED-43cb-92C2-25804820EDAC}">
              <c15:datalabelsRange>
                <c15:f>'partic career act - SES'!$P$6:$P$23</c15:f>
                <c15:dlblRangeCache>
                  <c:ptCount val="18"/>
                  <c:pt idx="0">
                    <c:v>1.1</c:v>
                  </c:pt>
                  <c:pt idx="2">
                    <c:v>-2.2</c:v>
                  </c:pt>
                  <c:pt idx="4">
                    <c:v>9.4</c:v>
                  </c:pt>
                  <c:pt idx="6">
                    <c:v>10.2</c:v>
                  </c:pt>
                  <c:pt idx="8">
                    <c:v>0.4</c:v>
                  </c:pt>
                  <c:pt idx="10">
                    <c:v>18.8</c:v>
                  </c:pt>
                  <c:pt idx="12">
                    <c:v>15.4</c:v>
                  </c:pt>
                  <c:pt idx="14">
                    <c:v>2.4</c:v>
                  </c:pt>
                  <c:pt idx="16">
                    <c:v>12.3</c:v>
                  </c:pt>
                </c15:dlblRangeCache>
              </c15:datalabelsRange>
            </c:ext>
            <c:ext xmlns:c16="http://schemas.microsoft.com/office/drawing/2014/chart" uri="{C3380CC4-5D6E-409C-BE32-E72D297353CC}">
              <c16:uniqueId val="{00000012-DE33-415D-81E2-89CCA36AEA5B}"/>
            </c:ext>
          </c:extLst>
        </c:ser>
        <c:ser>
          <c:idx val="1"/>
          <c:order val="1"/>
          <c:tx>
            <c:strRef>
              <c:f>'partic career act - SES'!$O$5</c:f>
              <c:strCache>
                <c:ptCount val="1"/>
                <c:pt idx="0">
                  <c:v>Advantaged student</c:v>
                </c:pt>
              </c:strCache>
            </c:strRef>
          </c:tx>
          <c:spPr>
            <a:solidFill>
              <a:schemeClr val="accent1"/>
            </a:solidFill>
            <a:ln>
              <a:solidFill>
                <a:schemeClr val="tx1"/>
              </a:solidFill>
            </a:ln>
            <a:effectLst/>
          </c:spPr>
          <c:invertIfNegative val="0"/>
          <c:cat>
            <c:strRef>
              <c:f>'partic career act - SES'!$M$6:$M$23</c:f>
              <c:strCache>
                <c:ptCount val="17"/>
                <c:pt idx="0">
                  <c:v>I did an internship</c:v>
                </c:pt>
                <c:pt idx="2">
                  <c:v>I attended a job shadowing or work-site visit</c:v>
                </c:pt>
                <c:pt idx="4">
                  <c:v>I visited a job fair</c:v>
                </c:pt>
                <c:pt idx="6">
                  <c:v>I spoke to a career advisor at my school</c:v>
                </c:pt>
                <c:pt idx="8">
                  <c:v>I spoke to career advisor a outside of my school</c:v>
                </c:pt>
                <c:pt idx="10">
                  <c:v>I completed a questionnaire to find out about my interests and abilities.</c:v>
                </c:pt>
                <c:pt idx="12">
                  <c:v>I researched the internet for information about careers</c:v>
                </c:pt>
                <c:pt idx="14">
                  <c:v>I went to an organised tour in an  ISCED 3-5 institution.</c:v>
                </c:pt>
                <c:pt idx="16">
                  <c:v>I researched the internet for information about  ISCED 3-5 programmes.</c:v>
                </c:pt>
              </c:strCache>
            </c:strRef>
          </c:cat>
          <c:val>
            <c:numRef>
              <c:f>'partic career act - SES'!$O$6:$O$23</c:f>
              <c:numCache>
                <c:formatCode>General</c:formatCode>
                <c:ptCount val="18"/>
                <c:pt idx="0" formatCode="0">
                  <c:v>48.781219768136715</c:v>
                </c:pt>
                <c:pt idx="2" formatCode="0">
                  <c:v>29.488148847582153</c:v>
                </c:pt>
                <c:pt idx="4" formatCode="0">
                  <c:v>60.219111493371209</c:v>
                </c:pt>
                <c:pt idx="6" formatCode="0">
                  <c:v>68.286539138497915</c:v>
                </c:pt>
                <c:pt idx="8" formatCode="0">
                  <c:v>22.483791004903647</c:v>
                </c:pt>
                <c:pt idx="10" formatCode="0">
                  <c:v>77.290466727990335</c:v>
                </c:pt>
                <c:pt idx="12" formatCode="0">
                  <c:v>86.926345523311056</c:v>
                </c:pt>
                <c:pt idx="14" formatCode="0">
                  <c:v>34.201533591159929</c:v>
                </c:pt>
                <c:pt idx="16" formatCode="0">
                  <c:v>65.55540892298167</c:v>
                </c:pt>
              </c:numCache>
            </c:numRef>
          </c:val>
          <c:extLst>
            <c:ext xmlns:c16="http://schemas.microsoft.com/office/drawing/2014/chart" uri="{C3380CC4-5D6E-409C-BE32-E72D297353CC}">
              <c16:uniqueId val="{00000013-DE33-415D-81E2-89CCA36AEA5B}"/>
            </c:ext>
          </c:extLst>
        </c:ser>
        <c:dLbls>
          <c:showLegendKey val="0"/>
          <c:showVal val="0"/>
          <c:showCatName val="0"/>
          <c:showSerName val="0"/>
          <c:showPercent val="0"/>
          <c:showBubbleSize val="0"/>
        </c:dLbls>
        <c:gapWidth val="6"/>
        <c:axId val="786674136"/>
        <c:axId val="786673480"/>
      </c:barChart>
      <c:catAx>
        <c:axId val="78667413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86673480"/>
        <c:crosses val="autoZero"/>
        <c:auto val="1"/>
        <c:lblAlgn val="ctr"/>
        <c:lblOffset val="100"/>
        <c:noMultiLvlLbl val="0"/>
      </c:catAx>
      <c:valAx>
        <c:axId val="7866734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674136"/>
        <c:crosses val="autoZero"/>
        <c:crossBetween val="between"/>
      </c:valAx>
      <c:spPr>
        <a:noFill/>
        <a:ln>
          <a:solidFill>
            <a:schemeClr val="bg1">
              <a:lumMod val="75000"/>
            </a:schemeClr>
          </a:solidFill>
        </a:ln>
        <a:effectLst/>
      </c:spPr>
    </c:plotArea>
    <c:legend>
      <c:legendPos val="b"/>
      <c:layout>
        <c:manualLayout>
          <c:xMode val="edge"/>
          <c:yMode val="edge"/>
          <c:x val="0.37862220612253977"/>
          <c:y val="2.9231978110584058E-2"/>
          <c:w val="0.4470981009726725"/>
          <c:h val="4.912498681768676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23970974216458"/>
          <c:y val="0.1330697688194854"/>
          <c:w val="0.58009456445063012"/>
          <c:h val="0.76139230130268598"/>
        </c:manualLayout>
      </c:layout>
      <c:barChart>
        <c:barDir val="bar"/>
        <c:grouping val="clustered"/>
        <c:varyColors val="0"/>
        <c:ser>
          <c:idx val="0"/>
          <c:order val="0"/>
          <c:tx>
            <c:strRef>
              <c:f>'partic career act - gender'!$N$5</c:f>
              <c:strCache>
                <c:ptCount val="1"/>
                <c:pt idx="0">
                  <c:v>Girls</c:v>
                </c:pt>
              </c:strCache>
            </c:strRef>
          </c:tx>
          <c:spPr>
            <a:solidFill>
              <a:schemeClr val="accent3">
                <a:lumMod val="40000"/>
                <a:lumOff val="60000"/>
              </a:schemeClr>
            </a:solidFill>
            <a:ln>
              <a:solidFill>
                <a:schemeClr val="tx1"/>
              </a:solidFill>
            </a:ln>
            <a:effectLst/>
          </c:spPr>
          <c:invertIfNegative val="0"/>
          <c:dLbls>
            <c:dLbl>
              <c:idx val="0"/>
              <c:layout>
                <c:manualLayout>
                  <c:x val="0.40839156015868722"/>
                  <c:y val="-1.0224490436720518E-2"/>
                </c:manualLayout>
              </c:layout>
              <c:tx>
                <c:rich>
                  <a:bodyPr/>
                  <a:lstStyle/>
                  <a:p>
                    <a:fld id="{5449B57D-60AE-4B35-BA0B-08082CF9C966}"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F46D-4F13-826F-FF2BEE039CA9}"/>
                </c:ext>
              </c:extLst>
            </c:dLbl>
            <c:dLbl>
              <c:idx val="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6D-4F13-826F-FF2BEE039CA9}"/>
                </c:ext>
              </c:extLst>
            </c:dLbl>
            <c:dLbl>
              <c:idx val="2"/>
              <c:layout>
                <c:manualLayout>
                  <c:x val="0.4220036415112639"/>
                  <c:y val="-4.3048043585043666E-3"/>
                </c:manualLayout>
              </c:layout>
              <c:tx>
                <c:rich>
                  <a:bodyPr/>
                  <a:lstStyle/>
                  <a:p>
                    <a:fld id="{1724BE3D-B94C-4C1B-94B1-645D8DED50E1}"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F46D-4F13-826F-FF2BEE039CA9}"/>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6D-4F13-826F-FF2BEE039CA9}"/>
                </c:ext>
              </c:extLst>
            </c:dLbl>
            <c:dLbl>
              <c:idx val="4"/>
              <c:layout>
                <c:manualLayout>
                  <c:x val="0.3193709737420764"/>
                  <c:y val="-1.5051279955962367E-2"/>
                </c:manualLayout>
              </c:layout>
              <c:tx>
                <c:rich>
                  <a:bodyPr/>
                  <a:lstStyle/>
                  <a:p>
                    <a:fld id="{218BEE26-E9F8-4296-876D-F249043A5D3A}"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F46D-4F13-826F-FF2BEE039CA9}"/>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6D-4F13-826F-FF2BEE039CA9}"/>
                </c:ext>
              </c:extLst>
            </c:dLbl>
            <c:dLbl>
              <c:idx val="6"/>
              <c:layout>
                <c:manualLayout>
                  <c:x val="0.16953647355709245"/>
                  <c:y val="-7.5251010646305658E-3"/>
                </c:manualLayout>
              </c:layout>
              <c:tx>
                <c:rich>
                  <a:bodyPr/>
                  <a:lstStyle/>
                  <a:p>
                    <a:fld id="{301D0BCB-4DCA-4478-BC77-CC423E6CA455}"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F46D-4F13-826F-FF2BEE039CA9}"/>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6D-4F13-826F-FF2BEE039CA9}"/>
                </c:ext>
              </c:extLst>
            </c:dLbl>
            <c:dLbl>
              <c:idx val="8"/>
              <c:layout>
                <c:manualLayout>
                  <c:x val="0.46975574816424348"/>
                  <c:y val="-8.8674573274973439E-3"/>
                </c:manualLayout>
              </c:layout>
              <c:tx>
                <c:rich>
                  <a:bodyPr/>
                  <a:lstStyle/>
                  <a:p>
                    <a:fld id="{AD81D27D-02E9-4BA2-89EA-9CC45D7E519E}"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F46D-4F13-826F-FF2BEE039CA9}"/>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46D-4F13-826F-FF2BEE039CA9}"/>
                </c:ext>
              </c:extLst>
            </c:dLbl>
            <c:dLbl>
              <c:idx val="10"/>
              <c:layout>
                <c:manualLayout>
                  <c:x val="0.15638277366276365"/>
                  <c:y val="-6.424250152434423E-3"/>
                </c:manualLayout>
              </c:layout>
              <c:tx>
                <c:rich>
                  <a:bodyPr/>
                  <a:lstStyle/>
                  <a:p>
                    <a:fld id="{FC4E2A49-E972-4A5C-B20C-06F5C6DE9F9A}"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F46D-4F13-826F-FF2BEE039CA9}"/>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6D-4F13-826F-FF2BEE039CA9}"/>
                </c:ext>
              </c:extLst>
            </c:dLbl>
            <c:dLbl>
              <c:idx val="12"/>
              <c:layout>
                <c:manualLayout>
                  <c:x val="5.1558363482202753E-2"/>
                  <c:y val="-1.3116558898259295E-2"/>
                </c:manualLayout>
              </c:layout>
              <c:tx>
                <c:rich>
                  <a:bodyPr/>
                  <a:lstStyle/>
                  <a:p>
                    <a:fld id="{E0017B26-B2FA-4707-A656-8666007C0953}"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F46D-4F13-826F-FF2BEE039CA9}"/>
                </c:ext>
              </c:extLst>
            </c:dLbl>
            <c:dLbl>
              <c:idx val="1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46D-4F13-826F-FF2BEE039CA9}"/>
                </c:ext>
              </c:extLst>
            </c:dLbl>
            <c:dLbl>
              <c:idx val="14"/>
              <c:layout>
                <c:manualLayout>
                  <c:x val="0.37329739299173215"/>
                  <c:y val="-6.423988407007062E-3"/>
                </c:manualLayout>
              </c:layout>
              <c:tx>
                <c:rich>
                  <a:bodyPr/>
                  <a:lstStyle/>
                  <a:p>
                    <a:fld id="{4B34518B-5F17-4E62-99D5-DA95AB5DFE6B}"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E-F46D-4F13-826F-FF2BEE039CA9}"/>
                </c:ext>
              </c:extLst>
            </c:dLbl>
            <c:dLbl>
              <c:idx val="1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6D-4F13-826F-FF2BEE039CA9}"/>
                </c:ext>
              </c:extLst>
            </c:dLbl>
            <c:dLbl>
              <c:idx val="16"/>
              <c:layout>
                <c:manualLayout>
                  <c:x val="0.15742840114251455"/>
                  <c:y val="-1.7071587100301738E-2"/>
                </c:manualLayout>
              </c:layout>
              <c:tx>
                <c:rich>
                  <a:bodyPr/>
                  <a:lstStyle/>
                  <a:p>
                    <a:fld id="{7E351508-C034-4FCB-9A21-2B9AA7EF4B02}"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F46D-4F13-826F-FF2BEE039CA9}"/>
                </c:ext>
              </c:extLst>
            </c:dLbl>
            <c:dLbl>
              <c:idx val="17"/>
              <c:tx>
                <c:rich>
                  <a:bodyPr/>
                  <a:lstStyle/>
                  <a:p>
                    <a:endParaRPr lang="en-GB"/>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6D-4F13-826F-FF2BEE039CA9}"/>
                </c:ext>
              </c:extLst>
            </c:dLbl>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'partic career act - gender'!$M$6:$M$23</c:f>
              <c:strCache>
                <c:ptCount val="17"/>
                <c:pt idx="0">
                  <c:v>I did an internship</c:v>
                </c:pt>
                <c:pt idx="2">
                  <c:v>I attended a job shadowing or work-site visit</c:v>
                </c:pt>
                <c:pt idx="4">
                  <c:v>I visited a job fair</c:v>
                </c:pt>
                <c:pt idx="6">
                  <c:v>I spoke to a career advisor at my school</c:v>
                </c:pt>
                <c:pt idx="8">
                  <c:v>I spoke to career advisor a outside of my school</c:v>
                </c:pt>
                <c:pt idx="10">
                  <c:v>I completed a questionnaire to find out about my interests and abilities.</c:v>
                </c:pt>
                <c:pt idx="12">
                  <c:v>I researched the internet for information about careers</c:v>
                </c:pt>
                <c:pt idx="14">
                  <c:v>I went to an organised tour in an  ISCED 3-5 institution.</c:v>
                </c:pt>
                <c:pt idx="16">
                  <c:v>I researched the internet for information about  ISCED 3-5 programmes.</c:v>
                </c:pt>
              </c:strCache>
            </c:strRef>
          </c:cat>
          <c:val>
            <c:numRef>
              <c:f>'partic career act - gender'!$N$6:$N$23</c:f>
              <c:numCache>
                <c:formatCode>General</c:formatCode>
                <c:ptCount val="18"/>
                <c:pt idx="0">
                  <c:v>46.094903237858617</c:v>
                </c:pt>
                <c:pt idx="2">
                  <c:v>25.773343981385192</c:v>
                </c:pt>
                <c:pt idx="4">
                  <c:v>56.998936130263296</c:v>
                </c:pt>
                <c:pt idx="6">
                  <c:v>65.425281471376493</c:v>
                </c:pt>
                <c:pt idx="8">
                  <c:v>19.113440998258977</c:v>
                </c:pt>
                <c:pt idx="10">
                  <c:v>73.409271563540841</c:v>
                </c:pt>
                <c:pt idx="12">
                  <c:v>83.525272375587477</c:v>
                </c:pt>
                <c:pt idx="14">
                  <c:v>33.83750845174626</c:v>
                </c:pt>
                <c:pt idx="16">
                  <c:v>66.462658501016151</c:v>
                </c:pt>
              </c:numCache>
            </c:numRef>
          </c:val>
          <c:extLst>
            <c:ext xmlns:c15="http://schemas.microsoft.com/office/drawing/2012/chart" uri="{02D57815-91ED-43cb-92C2-25804820EDAC}">
              <c15:datalabelsRange>
                <c15:f>'partic career act - gender'!$P$6:$P$23</c15:f>
                <c15:dlblRangeCache>
                  <c:ptCount val="18"/>
                  <c:pt idx="0">
                    <c:v>5.1</c:v>
                  </c:pt>
                  <c:pt idx="2">
                    <c:v>11.9</c:v>
                  </c:pt>
                  <c:pt idx="4">
                    <c:v>-1.5</c:v>
                  </c:pt>
                  <c:pt idx="6">
                    <c:v>-3.5</c:v>
                  </c:pt>
                  <c:pt idx="8">
                    <c:v>7.0</c:v>
                  </c:pt>
                  <c:pt idx="10">
                    <c:v>-8.8</c:v>
                  </c:pt>
                  <c:pt idx="12">
                    <c:v>-6.9</c:v>
                  </c:pt>
                  <c:pt idx="14">
                    <c:v>-1.0</c:v>
                  </c:pt>
                  <c:pt idx="16">
                    <c:v>-11.1</c:v>
                  </c:pt>
                </c15:dlblRangeCache>
              </c15:datalabelsRange>
            </c:ext>
            <c:ext xmlns:c16="http://schemas.microsoft.com/office/drawing/2014/chart" uri="{C3380CC4-5D6E-409C-BE32-E72D297353CC}">
              <c16:uniqueId val="{00000012-F46D-4F13-826F-FF2BEE039CA9}"/>
            </c:ext>
          </c:extLst>
        </c:ser>
        <c:ser>
          <c:idx val="1"/>
          <c:order val="1"/>
          <c:tx>
            <c:strRef>
              <c:f>'partic career act - gender'!$O$5</c:f>
              <c:strCache>
                <c:ptCount val="1"/>
                <c:pt idx="0">
                  <c:v>Boys</c:v>
                </c:pt>
              </c:strCache>
            </c:strRef>
          </c:tx>
          <c:spPr>
            <a:solidFill>
              <a:schemeClr val="accent1"/>
            </a:solidFill>
            <a:ln>
              <a:solidFill>
                <a:schemeClr val="tx1"/>
              </a:solidFill>
            </a:ln>
            <a:effectLst/>
          </c:spPr>
          <c:invertIfNegative val="0"/>
          <c:cat>
            <c:strRef>
              <c:f>'partic career act - gender'!$M$6:$M$23</c:f>
              <c:strCache>
                <c:ptCount val="17"/>
                <c:pt idx="0">
                  <c:v>I did an internship</c:v>
                </c:pt>
                <c:pt idx="2">
                  <c:v>I attended a job shadowing or work-site visit</c:v>
                </c:pt>
                <c:pt idx="4">
                  <c:v>I visited a job fair</c:v>
                </c:pt>
                <c:pt idx="6">
                  <c:v>I spoke to a career advisor at my school</c:v>
                </c:pt>
                <c:pt idx="8">
                  <c:v>I spoke to career advisor a outside of my school</c:v>
                </c:pt>
                <c:pt idx="10">
                  <c:v>I completed a questionnaire to find out about my interests and abilities.</c:v>
                </c:pt>
                <c:pt idx="12">
                  <c:v>I researched the internet for information about careers</c:v>
                </c:pt>
                <c:pt idx="14">
                  <c:v>I went to an organised tour in an  ISCED 3-5 institution.</c:v>
                </c:pt>
                <c:pt idx="16">
                  <c:v>I researched the internet for information about  ISCED 3-5 programmes.</c:v>
                </c:pt>
              </c:strCache>
            </c:strRef>
          </c:cat>
          <c:val>
            <c:numRef>
              <c:f>'partic career act - gender'!$O$6:$O$23</c:f>
              <c:numCache>
                <c:formatCode>General</c:formatCode>
                <c:ptCount val="18"/>
                <c:pt idx="0">
                  <c:v>51.180209444184271</c:v>
                </c:pt>
                <c:pt idx="2">
                  <c:v>37.640525606727813</c:v>
                </c:pt>
                <c:pt idx="4">
                  <c:v>55.523581105939861</c:v>
                </c:pt>
                <c:pt idx="6">
                  <c:v>61.951844080124545</c:v>
                </c:pt>
                <c:pt idx="8">
                  <c:v>26.098828737412692</c:v>
                </c:pt>
                <c:pt idx="10">
                  <c:v>64.653994084751218</c:v>
                </c:pt>
                <c:pt idx="12">
                  <c:v>76.651155075328987</c:v>
                </c:pt>
                <c:pt idx="14">
                  <c:v>32.813050222035109</c:v>
                </c:pt>
                <c:pt idx="16">
                  <c:v>55.37595348471271</c:v>
                </c:pt>
              </c:numCache>
            </c:numRef>
          </c:val>
          <c:extLst>
            <c:ext xmlns:c16="http://schemas.microsoft.com/office/drawing/2014/chart" uri="{C3380CC4-5D6E-409C-BE32-E72D297353CC}">
              <c16:uniqueId val="{00000013-F46D-4F13-826F-FF2BEE039CA9}"/>
            </c:ext>
          </c:extLst>
        </c:ser>
        <c:dLbls>
          <c:showLegendKey val="0"/>
          <c:showVal val="0"/>
          <c:showCatName val="0"/>
          <c:showSerName val="0"/>
          <c:showPercent val="0"/>
          <c:showBubbleSize val="0"/>
        </c:dLbls>
        <c:gapWidth val="6"/>
        <c:axId val="786674136"/>
        <c:axId val="786673480"/>
      </c:barChart>
      <c:catAx>
        <c:axId val="78667413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86673480"/>
        <c:crosses val="autoZero"/>
        <c:auto val="1"/>
        <c:lblAlgn val="ctr"/>
        <c:lblOffset val="100"/>
        <c:noMultiLvlLbl val="0"/>
      </c:catAx>
      <c:valAx>
        <c:axId val="78667348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86674136"/>
        <c:crosses val="autoZero"/>
        <c:crossBetween val="between"/>
      </c:valAx>
      <c:spPr>
        <a:noFill/>
        <a:ln>
          <a:solidFill>
            <a:schemeClr val="bg1">
              <a:lumMod val="75000"/>
            </a:schemeClr>
          </a:solidFill>
        </a:ln>
        <a:effectLst/>
      </c:spPr>
    </c:plotArea>
    <c:legend>
      <c:legendPos val="b"/>
      <c:layout>
        <c:manualLayout>
          <c:xMode val="edge"/>
          <c:yMode val="edge"/>
          <c:x val="0.37862220612253977"/>
          <c:y val="2.9231978110584058E-2"/>
          <c:w val="0.4470981009726725"/>
          <c:h val="4.912498681768676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dirty="0" smtClean="0"/>
              <a:t> </a:t>
            </a:r>
            <a:r>
              <a:rPr lang="en-GB" sz="2000" b="1" dirty="0"/>
              <a:t>Relationship</a:t>
            </a:r>
            <a:r>
              <a:rPr lang="en-GB" sz="2000" b="1" baseline="0" dirty="0"/>
              <a:t> between teenage career thinking and having spoken to someone about job interest. OECD average. PISA 2018.</a:t>
            </a:r>
            <a:endParaRPr lang="en-GB" sz="20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'chart 3.3 talking and thinking'!$B$1</c:f>
              <c:strCache>
                <c:ptCount val="1"/>
                <c:pt idx="0">
                  <c:v>Had not talked to someone about the job they would like to do</c:v>
                </c:pt>
              </c:strCache>
            </c:strRef>
          </c:tx>
          <c:spPr>
            <a:solidFill>
              <a:schemeClr val="accent1"/>
            </a:solidFill>
            <a:ln>
              <a:noFill/>
            </a:ln>
            <a:effectLst/>
          </c:spPr>
          <c:invertIfNegative val="0"/>
          <c:cat>
            <c:strRef>
              <c:f>'chart 3.3 talking and thinking'!$A$2:$A$4</c:f>
              <c:strCache>
                <c:ptCount val="2"/>
                <c:pt idx="0">
                  <c:v>Percentage of students who have no clear idea about their future job</c:v>
                </c:pt>
                <c:pt idx="1">
                  <c:v>Percentage of students whose education and career expectations are not aligned</c:v>
                </c:pt>
              </c:strCache>
            </c:strRef>
          </c:cat>
          <c:val>
            <c:numRef>
              <c:f>'chart 3.3 talking and thinking'!$B$2:$B$4</c:f>
              <c:numCache>
                <c:formatCode>General</c:formatCode>
                <c:ptCount val="3"/>
                <c:pt idx="0">
                  <c:v>31.48573044696769</c:v>
                </c:pt>
                <c:pt idx="1">
                  <c:v>26.544275358393151</c:v>
                </c:pt>
              </c:numCache>
            </c:numRef>
          </c:val>
          <c:extLst>
            <c:ext xmlns:c16="http://schemas.microsoft.com/office/drawing/2014/chart" uri="{C3380CC4-5D6E-409C-BE32-E72D297353CC}">
              <c16:uniqueId val="{00000000-666D-419D-86FE-2876AA2090C8}"/>
            </c:ext>
          </c:extLst>
        </c:ser>
        <c:ser>
          <c:idx val="1"/>
          <c:order val="1"/>
          <c:tx>
            <c:strRef>
              <c:f>'chart 3.3 talking and thinking'!$C$1</c:f>
              <c:strCache>
                <c:ptCount val="1"/>
                <c:pt idx="0">
                  <c:v>Had talked to someone about the job they would like to do</c:v>
                </c:pt>
              </c:strCache>
            </c:strRef>
          </c:tx>
          <c:spPr>
            <a:solidFill>
              <a:schemeClr val="accent2"/>
            </a:solidFill>
            <a:ln>
              <a:noFill/>
            </a:ln>
            <a:effectLst/>
          </c:spPr>
          <c:invertIfNegative val="0"/>
          <c:cat>
            <c:strRef>
              <c:f>'chart 3.3 talking and thinking'!$A$2:$A$4</c:f>
              <c:strCache>
                <c:ptCount val="2"/>
                <c:pt idx="0">
                  <c:v>Percentage of students who have no clear idea about their future job</c:v>
                </c:pt>
                <c:pt idx="1">
                  <c:v>Percentage of students whose education and career expectations are not aligned</c:v>
                </c:pt>
              </c:strCache>
            </c:strRef>
          </c:cat>
          <c:val>
            <c:numRef>
              <c:f>'chart 3.3 talking and thinking'!$C$2:$C$4</c:f>
              <c:numCache>
                <c:formatCode>General</c:formatCode>
                <c:ptCount val="3"/>
                <c:pt idx="0">
                  <c:v>18.877561857043027</c:v>
                </c:pt>
                <c:pt idx="1">
                  <c:v>15.361504093999431</c:v>
                </c:pt>
              </c:numCache>
            </c:numRef>
          </c:val>
          <c:extLst>
            <c:ext xmlns:c16="http://schemas.microsoft.com/office/drawing/2014/chart" uri="{C3380CC4-5D6E-409C-BE32-E72D297353CC}">
              <c16:uniqueId val="{00000001-666D-419D-86FE-2876AA2090C8}"/>
            </c:ext>
          </c:extLst>
        </c:ser>
        <c:dLbls>
          <c:showLegendKey val="0"/>
          <c:showVal val="0"/>
          <c:showCatName val="0"/>
          <c:showSerName val="0"/>
          <c:showPercent val="0"/>
          <c:showBubbleSize val="0"/>
        </c:dLbls>
        <c:gapWidth val="182"/>
        <c:axId val="479566120"/>
        <c:axId val="479567760"/>
      </c:barChart>
      <c:catAx>
        <c:axId val="479566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50000"/>
                  </a:schemeClr>
                </a:solidFill>
                <a:latin typeface="+mn-lt"/>
                <a:ea typeface="+mn-ea"/>
                <a:cs typeface="+mn-cs"/>
              </a:defRPr>
            </a:pPr>
            <a:endParaRPr lang="en-US"/>
          </a:p>
        </c:txPr>
        <c:crossAx val="479567760"/>
        <c:crosses val="autoZero"/>
        <c:auto val="1"/>
        <c:lblAlgn val="ctr"/>
        <c:lblOffset val="100"/>
        <c:noMultiLvlLbl val="0"/>
      </c:catAx>
      <c:valAx>
        <c:axId val="479567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479566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99663064738972E-2"/>
          <c:y val="2.7540257176141211E-2"/>
          <c:w val="0.91379561001304843"/>
          <c:h val="0.60018770282009204"/>
        </c:manualLayout>
      </c:layout>
      <c:barChart>
        <c:barDir val="col"/>
        <c:grouping val="clustered"/>
        <c:varyColors val="0"/>
        <c:ser>
          <c:idx val="0"/>
          <c:order val="0"/>
          <c:tx>
            <c:strRef>
              <c:f>Sheet3!$A$3</c:f>
              <c:strCache>
                <c:ptCount val="1"/>
                <c:pt idx="0">
                  <c:v>Australia</c:v>
                </c:pt>
              </c:strCache>
            </c:strRef>
          </c:tx>
          <c:spPr>
            <a:solidFill>
              <a:schemeClr val="accent1"/>
            </a:solidFill>
            <a:ln>
              <a:noFill/>
            </a:ln>
            <a:effectLst/>
          </c:spPr>
          <c:invertIfNegative val="0"/>
          <c:cat>
            <c:strRef>
              <c:f>Sheet3!$B$2:$L$2</c:f>
              <c:strCache>
                <c:ptCount val="11"/>
                <c:pt idx="0">
                  <c:v>All</c:v>
                </c:pt>
                <c:pt idx="1">
                  <c:v>Girls</c:v>
                </c:pt>
                <c:pt idx="2">
                  <c:v>Boys</c:v>
                </c:pt>
                <c:pt idx="3">
                  <c:v>Bottom quarter SES</c:v>
                </c:pt>
                <c:pt idx="4">
                  <c:v>Top quarter SES</c:v>
                </c:pt>
                <c:pt idx="5">
                  <c:v>Low performers</c:v>
                </c:pt>
                <c:pt idx="6">
                  <c:v>High performers</c:v>
                </c:pt>
                <c:pt idx="7">
                  <c:v>Urban</c:v>
                </c:pt>
                <c:pt idx="8">
                  <c:v>Rural</c:v>
                </c:pt>
                <c:pt idx="9">
                  <c:v>Native-born student</c:v>
                </c:pt>
                <c:pt idx="10">
                  <c:v>Foreign-born students</c:v>
                </c:pt>
              </c:strCache>
            </c:strRef>
          </c:cat>
          <c:val>
            <c:numRef>
              <c:f>Sheet3!$B$3:$L$3</c:f>
              <c:numCache>
                <c:formatCode>0.0</c:formatCode>
                <c:ptCount val="11"/>
                <c:pt idx="0">
                  <c:v>11.4151273464854</c:v>
                </c:pt>
                <c:pt idx="1">
                  <c:v>1.05618267770483</c:v>
                </c:pt>
                <c:pt idx="2">
                  <c:v>21.594052950604102</c:v>
                </c:pt>
                <c:pt idx="3">
                  <c:v>18.0217284707802</c:v>
                </c:pt>
                <c:pt idx="4">
                  <c:v>0</c:v>
                </c:pt>
                <c:pt idx="5">
                  <c:v>21.2352968346528</c:v>
                </c:pt>
                <c:pt idx="6">
                  <c:v>4.1847578144785098</c:v>
                </c:pt>
                <c:pt idx="7">
                  <c:v>9.3483066244838007</c:v>
                </c:pt>
                <c:pt idx="8">
                  <c:v>15.790394778416299</c:v>
                </c:pt>
                <c:pt idx="9">
                  <c:v>13.5655847547758</c:v>
                </c:pt>
                <c:pt idx="10">
                  <c:v>5.6172283290000102</c:v>
                </c:pt>
              </c:numCache>
            </c:numRef>
          </c:val>
          <c:extLst>
            <c:ext xmlns:c16="http://schemas.microsoft.com/office/drawing/2014/chart" uri="{C3380CC4-5D6E-409C-BE32-E72D297353CC}">
              <c16:uniqueId val="{00000000-5D24-4657-BFD1-4FCF09C4DF0B}"/>
            </c:ext>
          </c:extLst>
        </c:ser>
        <c:ser>
          <c:idx val="1"/>
          <c:order val="1"/>
          <c:tx>
            <c:strRef>
              <c:f>Sheet3!$A$4</c:f>
              <c:strCache>
                <c:ptCount val="1"/>
                <c:pt idx="0">
                  <c:v>New Zealand</c:v>
                </c:pt>
              </c:strCache>
            </c:strRef>
          </c:tx>
          <c:spPr>
            <a:solidFill>
              <a:schemeClr val="accent2"/>
            </a:solidFill>
            <a:ln>
              <a:noFill/>
            </a:ln>
            <a:effectLst/>
          </c:spPr>
          <c:invertIfNegative val="0"/>
          <c:cat>
            <c:strRef>
              <c:f>Sheet3!$B$2:$L$2</c:f>
              <c:strCache>
                <c:ptCount val="11"/>
                <c:pt idx="0">
                  <c:v>All</c:v>
                </c:pt>
                <c:pt idx="1">
                  <c:v>Girls</c:v>
                </c:pt>
                <c:pt idx="2">
                  <c:v>Boys</c:v>
                </c:pt>
                <c:pt idx="3">
                  <c:v>Bottom quarter SES</c:v>
                </c:pt>
                <c:pt idx="4">
                  <c:v>Top quarter SES</c:v>
                </c:pt>
                <c:pt idx="5">
                  <c:v>Low performers</c:v>
                </c:pt>
                <c:pt idx="6">
                  <c:v>High performers</c:v>
                </c:pt>
                <c:pt idx="7">
                  <c:v>Urban</c:v>
                </c:pt>
                <c:pt idx="8">
                  <c:v>Rural</c:v>
                </c:pt>
                <c:pt idx="9">
                  <c:v>Native-born student</c:v>
                </c:pt>
                <c:pt idx="10">
                  <c:v>Foreign-born students</c:v>
                </c:pt>
              </c:strCache>
            </c:strRef>
          </c:cat>
          <c:val>
            <c:numRef>
              <c:f>Sheet3!$B$4:$L$4</c:f>
              <c:numCache>
                <c:formatCode>0.0</c:formatCode>
                <c:ptCount val="11"/>
                <c:pt idx="0">
                  <c:v>8.5656352565746303</c:v>
                </c:pt>
                <c:pt idx="1">
                  <c:v>0</c:v>
                </c:pt>
                <c:pt idx="2">
                  <c:v>16.637926774486999</c:v>
                </c:pt>
                <c:pt idx="3">
                  <c:v>11.606446900648599</c:v>
                </c:pt>
                <c:pt idx="4">
                  <c:v>0</c:v>
                </c:pt>
                <c:pt idx="5">
                  <c:v>15.2532288275294</c:v>
                </c:pt>
                <c:pt idx="6">
                  <c:v>3.5919845167506601</c:v>
                </c:pt>
                <c:pt idx="7">
                  <c:v>7.4354532486896501</c:v>
                </c:pt>
                <c:pt idx="8">
                  <c:v>9.75489221279107</c:v>
                </c:pt>
                <c:pt idx="9">
                  <c:v>9.9785956435528291</c:v>
                </c:pt>
                <c:pt idx="10">
                  <c:v>0</c:v>
                </c:pt>
              </c:numCache>
            </c:numRef>
          </c:val>
          <c:extLst>
            <c:ext xmlns:c16="http://schemas.microsoft.com/office/drawing/2014/chart" uri="{C3380CC4-5D6E-409C-BE32-E72D297353CC}">
              <c16:uniqueId val="{00000001-5D24-4657-BFD1-4FCF09C4DF0B}"/>
            </c:ext>
          </c:extLst>
        </c:ser>
        <c:ser>
          <c:idx val="2"/>
          <c:order val="2"/>
          <c:tx>
            <c:strRef>
              <c:f>Sheet3!$A$5</c:f>
              <c:strCache>
                <c:ptCount val="1"/>
                <c:pt idx="0">
                  <c:v>OECD average</c:v>
                </c:pt>
              </c:strCache>
            </c:strRef>
          </c:tx>
          <c:spPr>
            <a:solidFill>
              <a:schemeClr val="accent3"/>
            </a:solidFill>
            <a:ln>
              <a:noFill/>
            </a:ln>
            <a:effectLst/>
          </c:spPr>
          <c:invertIfNegative val="0"/>
          <c:cat>
            <c:strRef>
              <c:f>Sheet3!$B$2:$L$2</c:f>
              <c:strCache>
                <c:ptCount val="11"/>
                <c:pt idx="0">
                  <c:v>All</c:v>
                </c:pt>
                <c:pt idx="1">
                  <c:v>Girls</c:v>
                </c:pt>
                <c:pt idx="2">
                  <c:v>Boys</c:v>
                </c:pt>
                <c:pt idx="3">
                  <c:v>Bottom quarter SES</c:v>
                </c:pt>
                <c:pt idx="4">
                  <c:v>Top quarter SES</c:v>
                </c:pt>
                <c:pt idx="5">
                  <c:v>Low performers</c:v>
                </c:pt>
                <c:pt idx="6">
                  <c:v>High performers</c:v>
                </c:pt>
                <c:pt idx="7">
                  <c:v>Urban</c:v>
                </c:pt>
                <c:pt idx="8">
                  <c:v>Rural</c:v>
                </c:pt>
                <c:pt idx="9">
                  <c:v>Native-born student</c:v>
                </c:pt>
                <c:pt idx="10">
                  <c:v>Foreign-born students</c:v>
                </c:pt>
              </c:strCache>
            </c:strRef>
          </c:cat>
          <c:val>
            <c:numRef>
              <c:f>Sheet3!$B$5:$L$5</c:f>
              <c:numCache>
                <c:formatCode>0.0</c:formatCode>
                <c:ptCount val="11"/>
                <c:pt idx="0">
                  <c:v>7.6558389506050553</c:v>
                </c:pt>
                <c:pt idx="1">
                  <c:v>2.3344439193895314</c:v>
                </c:pt>
                <c:pt idx="2">
                  <c:v>13.71512934552398</c:v>
                </c:pt>
                <c:pt idx="3">
                  <c:v>14.208329011527344</c:v>
                </c:pt>
                <c:pt idx="4">
                  <c:v>6.3715566809399498</c:v>
                </c:pt>
                <c:pt idx="5">
                  <c:v>14.211045299090308</c:v>
                </c:pt>
                <c:pt idx="6">
                  <c:v>3.8394282184889428</c:v>
                </c:pt>
                <c:pt idx="7">
                  <c:v>6.4350604835990008</c:v>
                </c:pt>
                <c:pt idx="8">
                  <c:v>9.7058429629793928</c:v>
                </c:pt>
                <c:pt idx="9">
                  <c:v>8.572368843948011</c:v>
                </c:pt>
                <c:pt idx="10">
                  <c:v>7.9763661958953618</c:v>
                </c:pt>
              </c:numCache>
            </c:numRef>
          </c:val>
          <c:extLst>
            <c:ext xmlns:c16="http://schemas.microsoft.com/office/drawing/2014/chart" uri="{C3380CC4-5D6E-409C-BE32-E72D297353CC}">
              <c16:uniqueId val="{00000002-5D24-4657-BFD1-4FCF09C4DF0B}"/>
            </c:ext>
          </c:extLst>
        </c:ser>
        <c:dLbls>
          <c:showLegendKey val="0"/>
          <c:showVal val="0"/>
          <c:showCatName val="0"/>
          <c:showSerName val="0"/>
          <c:showPercent val="0"/>
          <c:showBubbleSize val="0"/>
        </c:dLbls>
        <c:gapWidth val="219"/>
        <c:overlap val="-27"/>
        <c:axId val="624512256"/>
        <c:axId val="624509632"/>
      </c:barChart>
      <c:catAx>
        <c:axId val="62451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C00000"/>
                </a:solidFill>
                <a:latin typeface="+mn-lt"/>
                <a:ea typeface="+mn-ea"/>
                <a:cs typeface="+mn-cs"/>
              </a:defRPr>
            </a:pPr>
            <a:endParaRPr lang="en-US"/>
          </a:p>
        </c:txPr>
        <c:crossAx val="624509632"/>
        <c:crosses val="autoZero"/>
        <c:auto val="1"/>
        <c:lblAlgn val="ctr"/>
        <c:lblOffset val="100"/>
        <c:noMultiLvlLbl val="0"/>
      </c:catAx>
      <c:valAx>
        <c:axId val="6245096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C00000"/>
                </a:solidFill>
                <a:latin typeface="+mn-lt"/>
                <a:ea typeface="+mn-ea"/>
                <a:cs typeface="+mn-cs"/>
              </a:defRPr>
            </a:pPr>
            <a:endParaRPr lang="en-US"/>
          </a:p>
        </c:txPr>
        <c:crossAx val="624512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rgbClr val="C00000"/>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Sheet1!$B$1:$B$36</cx:f>
        <cx:lvl ptCount="36">
          <cx:pt idx="0">Turkey</cx:pt>
          <cx:pt idx="1">Korea</cx:pt>
          <cx:pt idx="2">Greece</cx:pt>
          <cx:pt idx="3">Poland</cx:pt>
          <cx:pt idx="4">Ireland</cx:pt>
          <cx:pt idx="5">Spain</cx:pt>
          <cx:pt idx="6">Hungary</cx:pt>
          <cx:pt idx="7">United States</cx:pt>
          <cx:pt idx="8">Luxembourg</cx:pt>
          <cx:pt idx="9">Estonia</cx:pt>
          <cx:pt idx="10">Slovenia</cx:pt>
          <cx:pt idx="11">Portugal</cx:pt>
          <cx:pt idx="12">Japan</cx:pt>
          <cx:pt idx="13">New Zealand</cx:pt>
          <cx:pt idx="14">France</cx:pt>
          <cx:pt idx="15">Chile</cx:pt>
          <cx:pt idx="16">Latvia</cx:pt>
          <cx:pt idx="17">United Kingdom</cx:pt>
          <cx:pt idx="18">Iceland</cx:pt>
          <cx:pt idx="19">Switzerland</cx:pt>
          <cx:pt idx="20">Sweden</cx:pt>
          <cx:pt idx="21">Italy</cx:pt>
          <cx:pt idx="22">Norway</cx:pt>
          <cx:pt idx="23">Austria</cx:pt>
          <cx:pt idx="24">Lithuania</cx:pt>
          <cx:pt idx="25">Mexico</cx:pt>
          <cx:pt idx="26">Slovak Republic</cx:pt>
          <cx:pt idx="27">Canada</cx:pt>
          <cx:pt idx="28">Australia</cx:pt>
          <cx:pt idx="29">Czech Republic</cx:pt>
          <cx:pt idx="30">Finland</cx:pt>
          <cx:pt idx="31">Netherlands</cx:pt>
          <cx:pt idx="32">Israel</cx:pt>
          <cx:pt idx="33">Denmark</cx:pt>
          <cx:pt idx="34">Germany</cx:pt>
          <cx:pt idx="35">Belgium</cx:pt>
        </cx:lvl>
      </cx:strDim>
      <cx:numDim type="val">
        <cx:f>Sheet1!$C$1:$C$36</cx:f>
        <cx:lvl ptCount="36" formatCode="0.0">
          <cx:pt idx="0">6.4419114463323099</cx:pt>
          <cx:pt idx="1">12.0096308980656</cx:pt>
          <cx:pt idx="2">15.0597644718437</cx:pt>
          <cx:pt idx="3">16.122756899208799</cx:pt>
          <cx:pt idx="4">18.679004191039098</cx:pt>
          <cx:pt idx="5">19.3622543843898</cx:pt>
          <cx:pt idx="6">20.198922526647198</cx:pt>
          <cx:pt idx="7">20.910033080165402</cx:pt>
          <cx:pt idx="8">21.311929632072999</cx:pt>
          <cx:pt idx="9">21.403666445456299</cx:pt>
          <cx:pt idx="10">21.583945251528199</cx:pt>
          <cx:pt idx="11">22.2506645633921</cx:pt>
          <cx:pt idx="12">22.276297838728301</cx:pt>
          <cx:pt idx="13">23.960854516772599</cx:pt>
          <cx:pt idx="14">24.0124538790058</cx:pt>
          <cx:pt idx="15">24.302942466167</cx:pt>
          <cx:pt idx="16">24.404867774141799</cx:pt>
          <cx:pt idx="17">24.5690945039897</cx:pt>
          <cx:pt idx="18">24.697709412474701</cx:pt>
          <cx:pt idx="19">24.7327742545557</cx:pt>
          <cx:pt idx="20">25.412251160339899</cx:pt>
          <cx:pt idx="21">25.501818831021701</cx:pt>
          <cx:pt idx="22">25.661934881441599</cx:pt>
          <cx:pt idx="23">26.084403416735601</cx:pt>
          <cx:pt idx="24">26.2272754516897</cx:pt>
          <cx:pt idx="25">26.530620346304101</cx:pt>
          <cx:pt idx="26">27.605805918398001</cx:pt>
          <cx:pt idx="27">27.631684951796501</cx:pt>
          <cx:pt idx="28">28.0948040123676</cx:pt>
          <cx:pt idx="29">29.473026149313</cx:pt>
          <cx:pt idx="30">30.6326459343491</cx:pt>
          <cx:pt idx="31">31.260454711038701</cx:pt>
          <cx:pt idx="32">34.695544151392497</cx:pt>
          <cx:pt idx="33">35.236411636913502</cx:pt>
          <cx:pt idx="34">38.467469305272097</cx:pt>
          <cx:pt idx="35">66.455759949844605</cx:pt>
        </cx:lvl>
      </cx:numDim>
    </cx:data>
  </cx:chartData>
  <cx:chart>
    <cx:plotArea>
      <cx:plotAreaRegion>
        <cx:plotSurface>
          <cx:spPr>
            <a:solidFill>
              <a:schemeClr val="bg1"/>
            </a:solidFill>
          </cx:spPr>
        </cx:plotSurface>
        <cx:series layoutId="boxWhisker" uniqueId="{93F879BC-1495-438B-B089-B2B7B8B8A57A}">
          <cx:dataId val="0"/>
          <cx:layoutPr>
            <cx:visibility meanLine="0" meanMarker="1" nonoutliers="0" outliers="1"/>
            <cx:statistics quartileMethod="exclusive"/>
          </cx:layoutPr>
        </cx:series>
      </cx:plotAreaRegion>
      <cx:axis id="0">
        <cx:catScaling gapWidth="1"/>
        <cx:tickLabels/>
        <cx:txPr>
          <a:bodyPr rot="-60000000" spcFirstLastPara="1" vertOverflow="ellipsis" vert="horz" wrap="square" lIns="0" tIns="0" rIns="0" bIns="0" anchor="ctr" anchorCtr="1"/>
          <a:lstStyle/>
          <a:p>
            <a:pPr>
              <a:defRPr sz="1200" b="1"/>
            </a:pPr>
            <a:endParaRPr lang="en-US" sz="1200" b="1"/>
          </a:p>
        </cx:txPr>
      </cx:axis>
      <cx:axis id="1">
        <cx:valScaling/>
        <cx:majorGridlines/>
        <cx:tickLabels/>
      </cx:axis>
    </cx:plotArea>
  </cx:chart>
  <cx:spPr>
    <a:solidFill>
      <a:schemeClr val="bg1"/>
    </a:solidFill>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bodyPr rot="-60000000" vert="horz"/>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bodyPr rot="-60000000" vert="horz"/>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rot="0" vert="horz"/>
  </cs:title>
  <cs:trendline>
    <cs:lnRef idx="0"/>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0.00797</cdr:x>
      <cdr:y>0.01939</cdr:y>
    </cdr:from>
    <cdr:to>
      <cdr:x>0.10624</cdr:x>
      <cdr:y>0.06679</cdr:y>
    </cdr:to>
    <cdr:sp macro="" textlink="">
      <cdr:nvSpPr>
        <cdr:cNvPr id="2" name="TextBox 1"/>
        <cdr:cNvSpPr txBox="1"/>
      </cdr:nvSpPr>
      <cdr:spPr>
        <a:xfrm xmlns:a="http://schemas.openxmlformats.org/drawingml/2006/main">
          <a:off x="87312" y="91440"/>
          <a:ext cx="1076960" cy="223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Odds ratio</a:t>
          </a:r>
        </a:p>
      </cdr:txBody>
    </cdr:sp>
  </cdr:relSizeAnchor>
</c:userShapes>
</file>

<file path=ppt/drawings/drawing10.xml><?xml version="1.0" encoding="utf-8"?>
<c:userShapes xmlns:c="http://schemas.openxmlformats.org/drawingml/2006/chart">
  <cdr:relSizeAnchor xmlns:cdr="http://schemas.openxmlformats.org/drawingml/2006/chartDrawing">
    <cdr:from>
      <cdr:x>0.00646</cdr:x>
      <cdr:y>0.01991</cdr:y>
    </cdr:from>
    <cdr:to>
      <cdr:x>0.04677</cdr:x>
      <cdr:y>0.0625</cdr:y>
    </cdr:to>
    <cdr:sp macro="" textlink="">
      <cdr:nvSpPr>
        <cdr:cNvPr id="2" name="TextBox 1"/>
        <cdr:cNvSpPr txBox="1"/>
      </cdr:nvSpPr>
      <cdr:spPr>
        <a:xfrm xmlns:a="http://schemas.openxmlformats.org/drawingml/2006/main">
          <a:off x="73602" y="100321"/>
          <a:ext cx="459107" cy="2146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0.00425</cdr:x>
      <cdr:y>0.01019</cdr:y>
    </cdr:from>
    <cdr:to>
      <cdr:x>0.05666</cdr:x>
      <cdr:y>0.10955</cdr:y>
    </cdr:to>
    <cdr:sp macro="" textlink="">
      <cdr:nvSpPr>
        <cdr:cNvPr id="2" name="TextBox 1"/>
        <cdr:cNvSpPr txBox="1"/>
      </cdr:nvSpPr>
      <cdr:spPr>
        <a:xfrm xmlns:a="http://schemas.openxmlformats.org/drawingml/2006/main">
          <a:off x="22860" y="30480"/>
          <a:ext cx="281940" cy="297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a:t>
          </a:r>
        </a:p>
      </cdr:txBody>
    </cdr:sp>
  </cdr:relSizeAnchor>
  <cdr:relSizeAnchor xmlns:cdr="http://schemas.openxmlformats.org/drawingml/2006/chartDrawing">
    <cdr:from>
      <cdr:x>0.07365</cdr:x>
      <cdr:y>0.1121</cdr:y>
    </cdr:from>
    <cdr:to>
      <cdr:x>0.32861</cdr:x>
      <cdr:y>0.98599</cdr:y>
    </cdr:to>
    <cdr:sp macro="" textlink="">
      <cdr:nvSpPr>
        <cdr:cNvPr id="3" name="Rectangle 2"/>
        <cdr:cNvSpPr/>
      </cdr:nvSpPr>
      <cdr:spPr>
        <a:xfrm xmlns:a="http://schemas.openxmlformats.org/drawingml/2006/main">
          <a:off x="396216" y="310502"/>
          <a:ext cx="1371624" cy="2420562"/>
        </a:xfrm>
        <a:prstGeom xmlns:a="http://schemas.openxmlformats.org/drawingml/2006/main" prst="rect">
          <a:avLst/>
        </a:prstGeom>
        <a:solidFill xmlns:a="http://schemas.openxmlformats.org/drawingml/2006/main">
          <a:schemeClr val="accent6">
            <a:lumMod val="60000"/>
            <a:lumOff val="40000"/>
            <a:alpha val="12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0.91716</cdr:x>
      <cdr:y>0.12919</cdr:y>
    </cdr:from>
    <cdr:to>
      <cdr:x>0.94775</cdr:x>
      <cdr:y>0.89592</cdr:y>
    </cdr:to>
    <cdr:sp macro="" textlink="">
      <cdr:nvSpPr>
        <cdr:cNvPr id="2" name="Rectangle 1"/>
        <cdr:cNvSpPr/>
      </cdr:nvSpPr>
      <cdr:spPr>
        <a:xfrm xmlns:a="http://schemas.openxmlformats.org/drawingml/2006/main">
          <a:off x="7445985" y="707848"/>
          <a:ext cx="248346" cy="4201078"/>
        </a:xfrm>
        <a:prstGeom xmlns:a="http://schemas.openxmlformats.org/drawingml/2006/main" prst="rect">
          <a:avLst/>
        </a:prstGeom>
        <a:solidFill xmlns:a="http://schemas.openxmlformats.org/drawingml/2006/main">
          <a:schemeClr val="accent1">
            <a:alpha val="2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0.73882</cdr:x>
      <cdr:y>0.885</cdr:y>
    </cdr:from>
    <cdr:to>
      <cdr:x>1</cdr:x>
      <cdr:y>1</cdr:y>
    </cdr:to>
    <cdr:sp macro="" textlink="">
      <cdr:nvSpPr>
        <cdr:cNvPr id="3" name="TextBox 2"/>
        <cdr:cNvSpPr txBox="1"/>
      </cdr:nvSpPr>
      <cdr:spPr>
        <a:xfrm xmlns:a="http://schemas.openxmlformats.org/drawingml/2006/main">
          <a:off x="5981700" y="4691064"/>
          <a:ext cx="2114550" cy="60959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000"/>
            <a:t>Difference</a:t>
          </a:r>
          <a:r>
            <a:rPr lang="en-GB" sz="1000" baseline="0"/>
            <a:t> in percentage-point (Advantaged minus disadvantaged students)</a:t>
          </a:r>
        </a:p>
        <a:p xmlns:a="http://schemas.openxmlformats.org/drawingml/2006/main">
          <a:pPr algn="ctr"/>
          <a:r>
            <a:rPr lang="en-GB" sz="1000" baseline="0"/>
            <a:t> A</a:t>
          </a:r>
          <a:endParaRPr lang="en-GB" sz="1000"/>
        </a:p>
      </cdr:txBody>
    </cdr:sp>
  </cdr:relSizeAnchor>
</c:userShapes>
</file>

<file path=ppt/drawings/drawing4.xml><?xml version="1.0" encoding="utf-8"?>
<c:userShapes xmlns:c="http://schemas.openxmlformats.org/drawingml/2006/chart">
  <cdr:relSizeAnchor xmlns:cdr="http://schemas.openxmlformats.org/drawingml/2006/chartDrawing">
    <cdr:from>
      <cdr:x>0.91826</cdr:x>
      <cdr:y>0.13336</cdr:y>
    </cdr:from>
    <cdr:to>
      <cdr:x>0.94885</cdr:x>
      <cdr:y>0.90009</cdr:y>
    </cdr:to>
    <cdr:sp macro="" textlink="">
      <cdr:nvSpPr>
        <cdr:cNvPr id="2" name="Rectangle 1"/>
        <cdr:cNvSpPr/>
      </cdr:nvSpPr>
      <cdr:spPr>
        <a:xfrm xmlns:a="http://schemas.openxmlformats.org/drawingml/2006/main">
          <a:off x="7479206" y="742544"/>
          <a:ext cx="249154" cy="4269126"/>
        </a:xfrm>
        <a:prstGeom xmlns:a="http://schemas.openxmlformats.org/drawingml/2006/main" prst="rect">
          <a:avLst/>
        </a:prstGeom>
        <a:solidFill xmlns:a="http://schemas.openxmlformats.org/drawingml/2006/main">
          <a:schemeClr val="accent1">
            <a:alpha val="2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0.73882</cdr:x>
      <cdr:y>0.885</cdr:y>
    </cdr:from>
    <cdr:to>
      <cdr:x>1</cdr:x>
      <cdr:y>1</cdr:y>
    </cdr:to>
    <cdr:sp macro="" textlink="">
      <cdr:nvSpPr>
        <cdr:cNvPr id="3" name="TextBox 2"/>
        <cdr:cNvSpPr txBox="1"/>
      </cdr:nvSpPr>
      <cdr:spPr>
        <a:xfrm xmlns:a="http://schemas.openxmlformats.org/drawingml/2006/main">
          <a:off x="5981700" y="4691064"/>
          <a:ext cx="2114550" cy="60959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000"/>
            <a:t>Difference</a:t>
          </a:r>
          <a:r>
            <a:rPr lang="en-GB" sz="1000" baseline="0"/>
            <a:t> in percentage-point (Boys minus girls)</a:t>
          </a:r>
        </a:p>
        <a:p xmlns:a="http://schemas.openxmlformats.org/drawingml/2006/main">
          <a:pPr algn="ctr"/>
          <a:r>
            <a:rPr lang="en-GB" sz="1000" baseline="0"/>
            <a:t> </a:t>
          </a:r>
          <a:endParaRPr lang="en-GB" sz="1000"/>
        </a:p>
      </cdr:txBody>
    </cdr:sp>
  </cdr:relSizeAnchor>
</c:userShapes>
</file>

<file path=ppt/drawings/drawing5.xml><?xml version="1.0" encoding="utf-8"?>
<c:userShapes xmlns:c="http://schemas.openxmlformats.org/drawingml/2006/chart">
  <cdr:relSizeAnchor xmlns:cdr="http://schemas.openxmlformats.org/drawingml/2006/chartDrawing">
    <cdr:from>
      <cdr:x>0.00516</cdr:x>
      <cdr:y>0</cdr:y>
    </cdr:from>
    <cdr:to>
      <cdr:x>0.04819</cdr:x>
      <cdr:y>0.06675</cdr:y>
    </cdr:to>
    <cdr:sp macro="" textlink="">
      <cdr:nvSpPr>
        <cdr:cNvPr id="2" name="TextBox 1"/>
        <cdr:cNvSpPr txBox="1"/>
      </cdr:nvSpPr>
      <cdr:spPr>
        <a:xfrm xmlns:a="http://schemas.openxmlformats.org/drawingml/2006/main">
          <a:off x="61531" y="-1058863"/>
          <a:ext cx="512667" cy="3803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dirty="0"/>
            <a:t>%</a:t>
          </a:r>
        </a:p>
      </cdr:txBody>
    </cdr:sp>
  </cdr:relSizeAnchor>
  <cdr:relSizeAnchor xmlns:cdr="http://schemas.openxmlformats.org/drawingml/2006/chartDrawing">
    <cdr:from>
      <cdr:x>0.90004</cdr:x>
      <cdr:y>0.07889</cdr:y>
    </cdr:from>
    <cdr:to>
      <cdr:x>0.97679</cdr:x>
      <cdr:y>0.18409</cdr:y>
    </cdr:to>
    <cdr:sp macro="" textlink="">
      <cdr:nvSpPr>
        <cdr:cNvPr id="3" name="TextBox 2"/>
        <cdr:cNvSpPr txBox="1"/>
      </cdr:nvSpPr>
      <cdr:spPr>
        <a:xfrm xmlns:a="http://schemas.openxmlformats.org/drawingml/2006/main">
          <a:off x="9863137" y="371475"/>
          <a:ext cx="840975"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000" dirty="0">
              <a:solidFill>
                <a:schemeClr val="accent2"/>
              </a:solidFill>
            </a:rPr>
            <a:t>Girls</a:t>
          </a:r>
        </a:p>
      </cdr:txBody>
    </cdr:sp>
  </cdr:relSizeAnchor>
  <cdr:relSizeAnchor xmlns:cdr="http://schemas.openxmlformats.org/drawingml/2006/chartDrawing">
    <cdr:from>
      <cdr:x>0.88121</cdr:x>
      <cdr:y>0.42144</cdr:y>
    </cdr:from>
    <cdr:to>
      <cdr:x>0.95795</cdr:x>
      <cdr:y>0.52664</cdr:y>
    </cdr:to>
    <cdr:sp macro="" textlink="">
      <cdr:nvSpPr>
        <cdr:cNvPr id="4" name="TextBox 1"/>
        <cdr:cNvSpPr txBox="1"/>
      </cdr:nvSpPr>
      <cdr:spPr>
        <a:xfrm xmlns:a="http://schemas.openxmlformats.org/drawingml/2006/main">
          <a:off x="9656762" y="1984375"/>
          <a:ext cx="840975" cy="4953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2000" dirty="0">
              <a:solidFill>
                <a:schemeClr val="accent1"/>
              </a:solidFill>
            </a:rPr>
            <a:t>Boys</a:t>
          </a:r>
        </a:p>
      </cdr:txBody>
    </cdr:sp>
  </cdr:relSizeAnchor>
  <cdr:relSizeAnchor xmlns:cdr="http://schemas.openxmlformats.org/drawingml/2006/chartDrawing">
    <cdr:from>
      <cdr:x>0.88266</cdr:x>
      <cdr:y>0.53203</cdr:y>
    </cdr:from>
    <cdr:to>
      <cdr:x>0.97045</cdr:x>
      <cdr:y>0.59474</cdr:y>
    </cdr:to>
    <cdr:sp macro="" textlink="">
      <cdr:nvSpPr>
        <cdr:cNvPr id="5" name="TextBox 4"/>
        <cdr:cNvSpPr txBox="1"/>
      </cdr:nvSpPr>
      <cdr:spPr>
        <a:xfrm xmlns:a="http://schemas.openxmlformats.org/drawingml/2006/main">
          <a:off x="9672637" y="2505075"/>
          <a:ext cx="9620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000" dirty="0">
              <a:solidFill>
                <a:schemeClr val="accent3"/>
              </a:solidFill>
            </a:rPr>
            <a:t>Total</a:t>
          </a:r>
        </a:p>
      </cdr:txBody>
    </cdr:sp>
  </cdr:relSizeAnchor>
  <cdr:relSizeAnchor xmlns:cdr="http://schemas.openxmlformats.org/drawingml/2006/chartDrawing">
    <cdr:from>
      <cdr:x>0.06559</cdr:x>
      <cdr:y>0.01841</cdr:y>
    </cdr:from>
    <cdr:to>
      <cdr:x>0.36002</cdr:x>
      <cdr:y>0.27958</cdr:y>
    </cdr:to>
    <cdr:sp macro="" textlink="">
      <cdr:nvSpPr>
        <cdr:cNvPr id="6" name="TextBox 5"/>
        <cdr:cNvSpPr txBox="1"/>
      </cdr:nvSpPr>
      <cdr:spPr>
        <a:xfrm xmlns:a="http://schemas.openxmlformats.org/drawingml/2006/main">
          <a:off x="781425" y="104919"/>
          <a:ext cx="3507971" cy="14879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0.06908</cdr:x>
      <cdr:y>0.033</cdr:y>
    </cdr:from>
    <cdr:to>
      <cdr:x>0.32095</cdr:x>
      <cdr:y>0.29708</cdr:y>
    </cdr:to>
    <cdr:sp macro="" textlink="">
      <cdr:nvSpPr>
        <cdr:cNvPr id="7" name="TextBox 6"/>
        <cdr:cNvSpPr txBox="1"/>
      </cdr:nvSpPr>
      <cdr:spPr>
        <a:xfrm xmlns:a="http://schemas.openxmlformats.org/drawingml/2006/main">
          <a:off x="822988" y="188046"/>
          <a:ext cx="3000895" cy="15046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smtClean="0"/>
        </a:p>
        <a:p xmlns:a="http://schemas.openxmlformats.org/drawingml/2006/main">
          <a:endParaRPr lang="en-GB"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0.00425</cdr:x>
      <cdr:y>0.01019</cdr:y>
    </cdr:from>
    <cdr:to>
      <cdr:x>0.05666</cdr:x>
      <cdr:y>0.10955</cdr:y>
    </cdr:to>
    <cdr:sp macro="" textlink="">
      <cdr:nvSpPr>
        <cdr:cNvPr id="2" name="TextBox 1"/>
        <cdr:cNvSpPr txBox="1"/>
      </cdr:nvSpPr>
      <cdr:spPr>
        <a:xfrm xmlns:a="http://schemas.openxmlformats.org/drawingml/2006/main">
          <a:off x="22860" y="30480"/>
          <a:ext cx="281940" cy="297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a:t>
          </a:r>
        </a:p>
      </cdr:txBody>
    </cdr:sp>
  </cdr:relSizeAnchor>
  <cdr:relSizeAnchor xmlns:cdr="http://schemas.openxmlformats.org/drawingml/2006/chartDrawing">
    <cdr:from>
      <cdr:x>0.07365</cdr:x>
      <cdr:y>0.1121</cdr:y>
    </cdr:from>
    <cdr:to>
      <cdr:x>0.24929</cdr:x>
      <cdr:y>0.98599</cdr:y>
    </cdr:to>
    <cdr:sp macro="" textlink="">
      <cdr:nvSpPr>
        <cdr:cNvPr id="3" name="Rectangle 2"/>
        <cdr:cNvSpPr/>
      </cdr:nvSpPr>
      <cdr:spPr>
        <a:xfrm xmlns:a="http://schemas.openxmlformats.org/drawingml/2006/main">
          <a:off x="396240" y="335280"/>
          <a:ext cx="944880" cy="2613660"/>
        </a:xfrm>
        <a:prstGeom xmlns:a="http://schemas.openxmlformats.org/drawingml/2006/main" prst="rect">
          <a:avLst/>
        </a:prstGeom>
        <a:solidFill xmlns:a="http://schemas.openxmlformats.org/drawingml/2006/main">
          <a:schemeClr val="accent6">
            <a:lumMod val="60000"/>
            <a:lumOff val="40000"/>
            <a:alpha val="12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b="1" dirty="0"/>
        </a:p>
      </cdr:txBody>
    </cdr:sp>
  </cdr:relSizeAnchor>
</c:userShapes>
</file>

<file path=ppt/drawings/drawing7.xml><?xml version="1.0" encoding="utf-8"?>
<c:userShapes xmlns:c="http://schemas.openxmlformats.org/drawingml/2006/chart">
  <cdr:relSizeAnchor xmlns:cdr="http://schemas.openxmlformats.org/drawingml/2006/chartDrawing">
    <cdr:from>
      <cdr:x>0.00425</cdr:x>
      <cdr:y>0.01019</cdr:y>
    </cdr:from>
    <cdr:to>
      <cdr:x>0.05666</cdr:x>
      <cdr:y>0.10955</cdr:y>
    </cdr:to>
    <cdr:sp macro="" textlink="">
      <cdr:nvSpPr>
        <cdr:cNvPr id="2" name="TextBox 1"/>
        <cdr:cNvSpPr txBox="1"/>
      </cdr:nvSpPr>
      <cdr:spPr>
        <a:xfrm xmlns:a="http://schemas.openxmlformats.org/drawingml/2006/main">
          <a:off x="22860" y="30480"/>
          <a:ext cx="281940" cy="297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a:t>
          </a:r>
        </a:p>
      </cdr:txBody>
    </cdr:sp>
  </cdr:relSizeAnchor>
  <cdr:relSizeAnchor xmlns:cdr="http://schemas.openxmlformats.org/drawingml/2006/chartDrawing">
    <cdr:from>
      <cdr:x>0.07365</cdr:x>
      <cdr:y>0.1121</cdr:y>
    </cdr:from>
    <cdr:to>
      <cdr:x>0.24929</cdr:x>
      <cdr:y>0.98599</cdr:y>
    </cdr:to>
    <cdr:sp macro="" textlink="">
      <cdr:nvSpPr>
        <cdr:cNvPr id="3" name="Rectangle 2"/>
        <cdr:cNvSpPr/>
      </cdr:nvSpPr>
      <cdr:spPr>
        <a:xfrm xmlns:a="http://schemas.openxmlformats.org/drawingml/2006/main">
          <a:off x="396240" y="335280"/>
          <a:ext cx="944880" cy="2613660"/>
        </a:xfrm>
        <a:prstGeom xmlns:a="http://schemas.openxmlformats.org/drawingml/2006/main" prst="rect">
          <a:avLst/>
        </a:prstGeom>
        <a:solidFill xmlns:a="http://schemas.openxmlformats.org/drawingml/2006/main">
          <a:schemeClr val="accent6">
            <a:lumMod val="60000"/>
            <a:lumOff val="40000"/>
            <a:alpha val="12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0.00123</cdr:y>
    </cdr:from>
    <cdr:to>
      <cdr:x>0</cdr:x>
      <cdr:y>0.00123</cdr:y>
    </cdr:to>
    <cdr:sp macro="" textlink="">
      <cdr:nvSpPr>
        <cdr:cNvPr id="7" name="TextBox 6"/>
        <cdr:cNvSpPr txBox="1"/>
      </cdr:nvSpPr>
      <cdr:spPr>
        <a:xfrm xmlns:a="http://schemas.openxmlformats.org/drawingml/2006/main" rot="16200000">
          <a:off x="-895382" y="895383"/>
          <a:ext cx="2124077" cy="333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solidFill>
                <a:sysClr val="windowText" lastClr="000000"/>
              </a:solidFill>
            </a:rPr>
            <a:t>Mean mathematics</a:t>
          </a:r>
          <a:r>
            <a:rPr lang="en-GB" sz="1100" baseline="0">
              <a:solidFill>
                <a:sysClr val="windowText" lastClr="000000"/>
              </a:solidFill>
            </a:rPr>
            <a:t> s</a:t>
          </a:r>
          <a:r>
            <a:rPr lang="en-GB" sz="1100">
              <a:solidFill>
                <a:sysClr val="windowText" lastClr="000000"/>
              </a:solidFill>
            </a:rPr>
            <a:t>core</a:t>
          </a:r>
        </a:p>
      </cdr:txBody>
    </cdr:sp>
  </cdr:relSizeAnchor>
  <cdr:relSizeAnchor xmlns:cdr="http://schemas.openxmlformats.org/drawingml/2006/chartDrawing">
    <cdr:from>
      <cdr:x>0</cdr:x>
      <cdr:y>0.01093</cdr:y>
    </cdr:from>
    <cdr:to>
      <cdr:x>0.02629</cdr:x>
      <cdr:y>0.04969</cdr:y>
    </cdr:to>
    <cdr:sp macro="" textlink="">
      <cdr:nvSpPr>
        <cdr:cNvPr id="5" name="TextBox 2"/>
        <cdr:cNvSpPr txBox="1"/>
      </cdr:nvSpPr>
      <cdr:spPr>
        <a:xfrm xmlns:a="http://schemas.openxmlformats.org/drawingml/2006/main">
          <a:off x="0" y="74619"/>
          <a:ext cx="306918" cy="264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100"/>
            <a:t>%</a:t>
          </a:r>
        </a:p>
      </cdr:txBody>
    </cdr:sp>
  </cdr:relSizeAnchor>
  <cdr:relSizeAnchor xmlns:cdr="http://schemas.openxmlformats.org/drawingml/2006/chartDrawing">
    <cdr:from>
      <cdr:x>0.4678</cdr:x>
      <cdr:y>0.39613</cdr:y>
    </cdr:from>
    <cdr:to>
      <cdr:x>0.48777</cdr:x>
      <cdr:y>0.86155</cdr:y>
    </cdr:to>
    <cdr:sp macro="" textlink="">
      <cdr:nvSpPr>
        <cdr:cNvPr id="2" name="Oval 1"/>
        <cdr:cNvSpPr/>
      </cdr:nvSpPr>
      <cdr:spPr>
        <a:xfrm xmlns:a="http://schemas.openxmlformats.org/drawingml/2006/main">
          <a:off x="5452550" y="2256982"/>
          <a:ext cx="232767" cy="2651748"/>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9.xml><?xml version="1.0" encoding="utf-8"?>
<c:userShapes xmlns:c="http://schemas.openxmlformats.org/drawingml/2006/chart">
  <cdr:relSizeAnchor xmlns:cdr="http://schemas.openxmlformats.org/drawingml/2006/chartDrawing">
    <cdr:from>
      <cdr:x>0.00425</cdr:x>
      <cdr:y>0.01019</cdr:y>
    </cdr:from>
    <cdr:to>
      <cdr:x>0.05666</cdr:x>
      <cdr:y>0.10955</cdr:y>
    </cdr:to>
    <cdr:sp macro="" textlink="">
      <cdr:nvSpPr>
        <cdr:cNvPr id="2" name="TextBox 1"/>
        <cdr:cNvSpPr txBox="1"/>
      </cdr:nvSpPr>
      <cdr:spPr>
        <a:xfrm xmlns:a="http://schemas.openxmlformats.org/drawingml/2006/main">
          <a:off x="22860" y="30480"/>
          <a:ext cx="281940" cy="297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a:t>
          </a:r>
        </a:p>
      </cdr:txBody>
    </cdr:sp>
  </cdr:relSizeAnchor>
  <cdr:relSizeAnchor xmlns:cdr="http://schemas.openxmlformats.org/drawingml/2006/chartDrawing">
    <cdr:from>
      <cdr:x>0.07365</cdr:x>
      <cdr:y>0.1121</cdr:y>
    </cdr:from>
    <cdr:to>
      <cdr:x>0.32861</cdr:x>
      <cdr:y>0.98599</cdr:y>
    </cdr:to>
    <cdr:sp macro="" textlink="">
      <cdr:nvSpPr>
        <cdr:cNvPr id="3" name="Rectangle 2"/>
        <cdr:cNvSpPr/>
      </cdr:nvSpPr>
      <cdr:spPr>
        <a:xfrm xmlns:a="http://schemas.openxmlformats.org/drawingml/2006/main">
          <a:off x="396216" y="310502"/>
          <a:ext cx="1371624" cy="2420562"/>
        </a:xfrm>
        <a:prstGeom xmlns:a="http://schemas.openxmlformats.org/drawingml/2006/main" prst="rect">
          <a:avLst/>
        </a:prstGeom>
        <a:solidFill xmlns:a="http://schemas.openxmlformats.org/drawingml/2006/main">
          <a:schemeClr val="accent6">
            <a:lumMod val="60000"/>
            <a:lumOff val="40000"/>
            <a:alpha val="12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8739A-511D-4ECC-B1B0-DC9DC30FF671}" type="datetimeFigureOut">
              <a:rPr lang="en-GB" smtClean="0"/>
              <a:t>15/11/2020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E0E4F-68B6-4024-8B12-8B10C0625902}" type="slidenum">
              <a:rPr lang="en-GB" smtClean="0"/>
              <a:t>‹#›</a:t>
            </a:fld>
            <a:endParaRPr lang="en-GB"/>
          </a:p>
        </p:txBody>
      </p:sp>
    </p:spTree>
    <p:extLst>
      <p:ext uri="{BB962C8B-B14F-4D97-AF65-F5344CB8AC3E}">
        <p14:creationId xmlns:p14="http://schemas.microsoft.com/office/powerpoint/2010/main" val="194350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PISA</a:t>
            </a:r>
            <a:r>
              <a:rPr lang="en-GB" baseline="0" dirty="0"/>
              <a:t> asked all responding students from 79 countries and economies:  </a:t>
            </a:r>
            <a:r>
              <a:rPr lang="en-GB" i="1" baseline="0" dirty="0"/>
              <a:t>What kind of job do you expect to have when you are about 30 years old? </a:t>
            </a:r>
          </a:p>
          <a:p>
            <a:endParaRPr lang="en-GB" i="1" baseline="0" dirty="0"/>
          </a:p>
          <a:p>
            <a:r>
              <a:rPr lang="en-GB" i="0" baseline="0" dirty="0"/>
              <a:t>In addition, students from 32 countries and economies undertook the Educational Career Questionnaire which collected data on participation in career development activities (i.e., internships, job fairs, meeting with career counsellors) and career related skills development (i.e., résumé development, interview skills).</a:t>
            </a:r>
          </a:p>
          <a:p>
            <a:endParaRPr lang="en-GB" i="1" baseline="0" dirty="0"/>
          </a:p>
          <a:p>
            <a:endParaRPr lang="en-GB" i="1"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6A1F2CF-0817-46FF-BBEF-C93255C6468E}"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92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relate only to OECD countries completing Educational Questionnaire in 2012 and 2018: </a:t>
            </a:r>
          </a:p>
          <a:p>
            <a:r>
              <a:rPr lang="en-GB" dirty="0"/>
              <a:t>Australia</a:t>
            </a:r>
          </a:p>
          <a:p>
            <a:r>
              <a:rPr lang="en-GB" dirty="0"/>
              <a:t>Austria</a:t>
            </a:r>
          </a:p>
          <a:p>
            <a:r>
              <a:rPr lang="en-GB" dirty="0"/>
              <a:t>Belgium</a:t>
            </a:r>
          </a:p>
          <a:p>
            <a:r>
              <a:rPr lang="en-GB" dirty="0"/>
              <a:t>Denmark</a:t>
            </a:r>
          </a:p>
          <a:p>
            <a:r>
              <a:rPr lang="en-GB" dirty="0"/>
              <a:t>Hungary</a:t>
            </a:r>
          </a:p>
          <a:p>
            <a:r>
              <a:rPr lang="en-GB" dirty="0"/>
              <a:t>Ireland</a:t>
            </a:r>
          </a:p>
          <a:p>
            <a:r>
              <a:rPr lang="en-GB" dirty="0"/>
              <a:t>Italy</a:t>
            </a:r>
          </a:p>
          <a:p>
            <a:r>
              <a:rPr lang="en-GB" dirty="0"/>
              <a:t>Korea</a:t>
            </a:r>
          </a:p>
          <a:p>
            <a:r>
              <a:rPr lang="en-GB" dirty="0"/>
              <a:t>New Zealand</a:t>
            </a:r>
          </a:p>
          <a:p>
            <a:r>
              <a:rPr lang="en-GB" dirty="0"/>
              <a:t>Slovak Republic</a:t>
            </a:r>
          </a:p>
          <a:p>
            <a:r>
              <a:rPr lang="en-GB" dirty="0"/>
              <a:t>Slovenia</a:t>
            </a:r>
          </a:p>
          <a:p>
            <a:endParaRPr lang="en-GB"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6A1F2CF-0817-46FF-BBEF-C93255C6468E}"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96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relate only to OECD countries completing Educational Questionnaire in 2012 and 2018: </a:t>
            </a:r>
          </a:p>
          <a:p>
            <a:r>
              <a:rPr lang="en-GB" dirty="0"/>
              <a:t>Australia</a:t>
            </a:r>
          </a:p>
          <a:p>
            <a:r>
              <a:rPr lang="en-GB" dirty="0"/>
              <a:t>Austria</a:t>
            </a:r>
          </a:p>
          <a:p>
            <a:r>
              <a:rPr lang="en-GB" dirty="0"/>
              <a:t>Belgium</a:t>
            </a:r>
          </a:p>
          <a:p>
            <a:r>
              <a:rPr lang="en-GB" dirty="0"/>
              <a:t>Denmark</a:t>
            </a:r>
          </a:p>
          <a:p>
            <a:r>
              <a:rPr lang="en-GB" dirty="0"/>
              <a:t>Hungary</a:t>
            </a:r>
          </a:p>
          <a:p>
            <a:r>
              <a:rPr lang="en-GB" dirty="0"/>
              <a:t>Ireland</a:t>
            </a:r>
          </a:p>
          <a:p>
            <a:r>
              <a:rPr lang="en-GB" dirty="0"/>
              <a:t>Italy</a:t>
            </a:r>
          </a:p>
          <a:p>
            <a:r>
              <a:rPr lang="en-GB" dirty="0"/>
              <a:t>Korea</a:t>
            </a:r>
          </a:p>
          <a:p>
            <a:r>
              <a:rPr lang="en-GB" dirty="0"/>
              <a:t>New Zealand</a:t>
            </a:r>
          </a:p>
          <a:p>
            <a:r>
              <a:rPr lang="en-GB" dirty="0"/>
              <a:t>Slovak Republic</a:t>
            </a:r>
          </a:p>
          <a:p>
            <a:r>
              <a:rPr lang="en-GB" dirty="0"/>
              <a:t>Slovenia</a:t>
            </a:r>
          </a:p>
          <a:p>
            <a:endParaRPr lang="en-GB"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6A1F2CF-0817-46FF-BBEF-C93255C6468E}"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07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relate only to OECD countries completing Educational Questionnaire in 2012 and 2018: </a:t>
            </a:r>
          </a:p>
          <a:p>
            <a:r>
              <a:rPr lang="en-GB" dirty="0"/>
              <a:t>Australia</a:t>
            </a:r>
          </a:p>
          <a:p>
            <a:r>
              <a:rPr lang="en-GB" dirty="0"/>
              <a:t>Austria</a:t>
            </a:r>
          </a:p>
          <a:p>
            <a:r>
              <a:rPr lang="en-GB" dirty="0"/>
              <a:t>Belgium</a:t>
            </a:r>
          </a:p>
          <a:p>
            <a:r>
              <a:rPr lang="en-GB" dirty="0"/>
              <a:t>Denmark</a:t>
            </a:r>
          </a:p>
          <a:p>
            <a:r>
              <a:rPr lang="en-GB" dirty="0"/>
              <a:t>Hungary</a:t>
            </a:r>
          </a:p>
          <a:p>
            <a:r>
              <a:rPr lang="en-GB" dirty="0"/>
              <a:t>Ireland</a:t>
            </a:r>
          </a:p>
          <a:p>
            <a:r>
              <a:rPr lang="en-GB" dirty="0"/>
              <a:t>Italy</a:t>
            </a:r>
          </a:p>
          <a:p>
            <a:r>
              <a:rPr lang="en-GB" dirty="0"/>
              <a:t>Korea</a:t>
            </a:r>
          </a:p>
          <a:p>
            <a:r>
              <a:rPr lang="en-GB" dirty="0"/>
              <a:t>New Zealand</a:t>
            </a:r>
          </a:p>
          <a:p>
            <a:r>
              <a:rPr lang="en-GB" dirty="0"/>
              <a:t>Slovak Republic</a:t>
            </a:r>
          </a:p>
          <a:p>
            <a:r>
              <a:rPr lang="en-GB" dirty="0"/>
              <a:t>Slovenia</a:t>
            </a:r>
          </a:p>
          <a:p>
            <a:endParaRPr lang="en-GB"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6A1F2CF-0817-46FF-BBEF-C93255C6468E}"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20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BABC2-6A10-48EE-9788-ECA6E23D1A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32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Ethnography</a:t>
            </a:r>
            <a:r>
              <a:rPr lang="en-GB" baseline="0" dirty="0"/>
              <a:t> </a:t>
            </a:r>
            <a:endParaRPr lang="en-GB"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82FD019-583E-4B25-99D0-DB7C9D5ED0A0}"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42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770CFEB-F771-444B-A3B9-44D0FCAA1EF8}"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84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23DAB3-4996-4F23-A618-499DF79D7DE9}" type="datetimeFigureOut">
              <a:rPr lang="en-GB" smtClean="0"/>
              <a:t>15/11/2020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64FE4-4221-4872-8429-DB3FB46DE480}" type="slidenum">
              <a:rPr lang="en-GB" smtClean="0"/>
              <a:t>‹#›</a:t>
            </a:fld>
            <a:endParaRPr lang="en-GB"/>
          </a:p>
        </p:txBody>
      </p:sp>
    </p:spTree>
    <p:extLst>
      <p:ext uri="{BB962C8B-B14F-4D97-AF65-F5344CB8AC3E}">
        <p14:creationId xmlns:p14="http://schemas.microsoft.com/office/powerpoint/2010/main" val="3758042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23DAB3-4996-4F23-A618-499DF79D7DE9}" type="datetimeFigureOut">
              <a:rPr lang="en-GB" smtClean="0"/>
              <a:t>15/11/2020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64FE4-4221-4872-8429-DB3FB46DE480}" type="slidenum">
              <a:rPr lang="en-GB" smtClean="0"/>
              <a:t>‹#›</a:t>
            </a:fld>
            <a:endParaRPr lang="en-GB"/>
          </a:p>
        </p:txBody>
      </p:sp>
    </p:spTree>
    <p:extLst>
      <p:ext uri="{BB962C8B-B14F-4D97-AF65-F5344CB8AC3E}">
        <p14:creationId xmlns:p14="http://schemas.microsoft.com/office/powerpoint/2010/main" val="244697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23DAB3-4996-4F23-A618-499DF79D7DE9}" type="datetimeFigureOut">
              <a:rPr lang="en-GB" smtClean="0"/>
              <a:t>15/11/2020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64FE4-4221-4872-8429-DB3FB46DE480}" type="slidenum">
              <a:rPr lang="en-GB" smtClean="0"/>
              <a:t>‹#›</a:t>
            </a:fld>
            <a:endParaRPr lang="en-GB"/>
          </a:p>
        </p:txBody>
      </p:sp>
    </p:spTree>
    <p:extLst>
      <p:ext uri="{BB962C8B-B14F-4D97-AF65-F5344CB8AC3E}">
        <p14:creationId xmlns:p14="http://schemas.microsoft.com/office/powerpoint/2010/main" val="4173330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627" y="1059542"/>
            <a:ext cx="11656248" cy="569756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itle Placeholder 1"/>
          <p:cNvSpPr>
            <a:spLocks noGrp="1"/>
          </p:cNvSpPr>
          <p:nvPr>
            <p:ph type="title"/>
          </p:nvPr>
        </p:nvSpPr>
        <p:spPr>
          <a:xfrm>
            <a:off x="399627" y="100892"/>
            <a:ext cx="11656247" cy="708932"/>
          </a:xfrm>
          <a:prstGeom prst="rect">
            <a:avLst/>
          </a:prstGeom>
        </p:spPr>
        <p:txBody>
          <a:bodyPr vert="horz" lIns="91440" tIns="45720" rIns="91440" bIns="45720" rtlCol="0" anchor="ctr">
            <a:normAutofit/>
          </a:bodyPr>
          <a:lstStyle>
            <a:lvl1pPr>
              <a:defRPr sz="24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endParaRPr lang="en-GB" dirty="0"/>
          </a:p>
        </p:txBody>
      </p:sp>
      <p:grpSp>
        <p:nvGrpSpPr>
          <p:cNvPr id="18" name="Group 17"/>
          <p:cNvGrpSpPr/>
          <p:nvPr userDrawn="1"/>
        </p:nvGrpSpPr>
        <p:grpSpPr>
          <a:xfrm>
            <a:off x="399629" y="893928"/>
            <a:ext cx="11656246" cy="61414"/>
            <a:chOff x="1061319" y="1416895"/>
            <a:chExt cx="10241681" cy="0"/>
          </a:xfrm>
        </p:grpSpPr>
        <p:cxnSp>
          <p:nvCxnSpPr>
            <p:cNvPr id="19" name="Straight Connector 18"/>
            <p:cNvCxnSpPr/>
            <p:nvPr userDrawn="1"/>
          </p:nvCxnSpPr>
          <p:spPr>
            <a:xfrm>
              <a:off x="1061319" y="1416895"/>
              <a:ext cx="2545481" cy="0"/>
            </a:xfrm>
            <a:prstGeom prst="line">
              <a:avLst/>
            </a:prstGeom>
            <a:ln w="34925">
              <a:solidFill>
                <a:srgbClr val="DE3F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606800" y="1416895"/>
              <a:ext cx="2597803" cy="0"/>
            </a:xfrm>
            <a:prstGeom prst="line">
              <a:avLst/>
            </a:prstGeom>
            <a:ln w="34925">
              <a:solidFill>
                <a:srgbClr val="3392A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204603" y="1416895"/>
              <a:ext cx="2545697" cy="0"/>
            </a:xfrm>
            <a:prstGeom prst="line">
              <a:avLst/>
            </a:prstGeom>
            <a:ln w="3492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750300" y="1416895"/>
              <a:ext cx="2552700" cy="0"/>
            </a:xfrm>
            <a:prstGeom prst="line">
              <a:avLst/>
            </a:prstGeom>
            <a:ln w="34925">
              <a:solidFill>
                <a:srgbClr val="66666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0706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9"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000" y="6001200"/>
            <a:ext cx="2323200" cy="685680"/>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fr-FR" dirty="0" smtClean="0"/>
              <a:t>CLIQUEZ POUR MODIFIER LE TITRE</a:t>
            </a:r>
            <a:endParaRPr kumimoji="0" lang="en-US" dirty="0"/>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Cliquez pour modifier les sous-titres</a:t>
            </a:r>
            <a:endParaRPr kumimoji="0" lang="en-US" dirty="0"/>
          </a:p>
        </p:txBody>
      </p:sp>
      <p:pic>
        <p:nvPicPr>
          <p:cNvPr id="37" name="Image 11"/>
          <p:cNvPicPr>
            <a:picLocks noChangeAspect="1"/>
          </p:cNvPicPr>
          <p:nvPr/>
        </p:nvPicPr>
        <p:blipFill>
          <a:blip r:embed="rId4"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C9D4F404-2B64-42AE-B298-02CB3500604B}" type="datetime1">
              <a:rPr lang="en-GB" smtClean="0"/>
              <a:t>15/11/2020</a:t>
            </a:fld>
            <a:endParaRPr lang="en-GB"/>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Tree>
    <p:extLst>
      <p:ext uri="{BB962C8B-B14F-4D97-AF65-F5344CB8AC3E}">
        <p14:creationId xmlns:p14="http://schemas.microsoft.com/office/powerpoint/2010/main" val="1226946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60A89C1B-35C9-42EF-BB7B-77A3978EF3A1}" type="datetime1">
              <a:rPr lang="en-GB" smtClean="0"/>
              <a:t>15/11/2020</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A2BF1AB1-16F5-44DE-8D00-4EC05485CBE5}"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915838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fr-FR" dirty="0" smtClean="0"/>
              <a:t>Cliquez pour modifier</a:t>
            </a:r>
            <a:br>
              <a:rPr lang="fr-FR" dirty="0" smtClean="0"/>
            </a:br>
            <a:r>
              <a:rPr lang="fr-FR" dirty="0" smtClean="0"/>
              <a:t>le titre de l'en-tête de section</a:t>
            </a:r>
            <a:endParaRPr lang="en-US" dirty="0"/>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9045B089-9762-4B5E-81F1-AAD2C60FCD52}" type="datetime1">
              <a:rPr lang="en-GB" smtClean="0"/>
              <a:t>15/11/2020</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A2BF1AB1-16F5-44DE-8D00-4EC05485CBE5}" type="slidenum">
              <a:rPr lang="en-GB" smtClean="0"/>
              <a:t>‹#›</a:t>
            </a:fld>
            <a:endParaRPr lang="en-GB"/>
          </a:p>
        </p:txBody>
      </p:sp>
    </p:spTree>
    <p:extLst>
      <p:ext uri="{BB962C8B-B14F-4D97-AF65-F5344CB8AC3E}">
        <p14:creationId xmlns:p14="http://schemas.microsoft.com/office/powerpoint/2010/main" val="351771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C43D0EC-F1D8-472F-82AB-8025FE61F07A}" type="datetime1">
              <a:rPr lang="en-GB" smtClean="0">
                <a:solidFill>
                  <a:prstClr val="white"/>
                </a:solidFill>
              </a:rPr>
              <a:pPr/>
              <a:t>15/11/2020</a:t>
            </a:fld>
            <a:endParaRPr lang="en-GB">
              <a:solidFill>
                <a:prstClr val="white"/>
              </a:solidFill>
            </a:endParaRPr>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000" y="6055201"/>
            <a:ext cx="2323200" cy="578821"/>
          </a:xfrm>
          <a:prstGeom prst="rect">
            <a:avLst/>
          </a:prstGeom>
        </p:spPr>
      </p:pic>
    </p:spTree>
    <p:extLst>
      <p:ext uri="{BB962C8B-B14F-4D97-AF65-F5344CB8AC3E}">
        <p14:creationId xmlns:p14="http://schemas.microsoft.com/office/powerpoint/2010/main" val="359733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30D6E478-6AB3-49D5-9B0E-D12B532821BF}" type="datetime1">
              <a:rPr lang="en-GB" smtClean="0"/>
              <a:pPr/>
              <a:t>15/11/2020</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301A600-A98F-48E1-AB15-30244BD8EAB6}" type="slidenum">
              <a:rPr lang="en-GB" smtClean="0">
                <a:solidFill>
                  <a:prstClr val="white"/>
                </a:solidFill>
              </a:rPr>
              <a:pPr/>
              <a:t>‹#›</a:t>
            </a:fld>
            <a:endParaRPr lang="en-GB">
              <a:solidFill>
                <a:prstClr val="white"/>
              </a:solidFill>
            </a:endParaRPr>
          </a:p>
        </p:txBody>
      </p:sp>
      <p:sp>
        <p:nvSpPr>
          <p:cNvPr id="11" name="Title Placeholder 1"/>
          <p:cNvSpPr>
            <a:spLocks noGrp="1"/>
          </p:cNvSpPr>
          <p:nvPr>
            <p:ph type="title" hasCustomPrompt="1"/>
          </p:nvPr>
        </p:nvSpPr>
        <p:spPr>
          <a:xfrm>
            <a:off x="911424" y="116633"/>
            <a:ext cx="11280576" cy="675329"/>
          </a:xfrm>
          <a:prstGeom prst="rect">
            <a:avLst/>
          </a:prstGeom>
        </p:spPr>
        <p:txBody>
          <a:bodyPr vert="horz" lIns="91440" tIns="45720" rIns="91440" bIns="45720" rtlCol="0" anchor="ctr">
            <a:noAutofit/>
          </a:bodyPr>
          <a:lstStyle>
            <a:lvl1pPr>
              <a:defRPr lang="en-US" dirty="0"/>
            </a:lvl1pPr>
          </a:lstStyle>
          <a:p>
            <a:pPr lvl="0"/>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31161682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68FEB4D7-BAD8-4631-879A-21B7DE784F6E}" type="datetime1">
              <a:rPr lang="en-GB" smtClean="0">
                <a:solidFill>
                  <a:prstClr val="white"/>
                </a:solidFill>
              </a:rPr>
              <a:pPr/>
              <a:t>15/11/2020</a:t>
            </a:fld>
            <a:endParaRPr lang="en-GB">
              <a:solidFill>
                <a:prstClr val="white"/>
              </a:solidFill>
            </a:endParaRPr>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F301A600-A98F-48E1-AB15-30244BD8EAB6}" type="slidenum">
              <a:rPr lang="en-GB" smtClean="0">
                <a:solidFill>
                  <a:srgbClr val="006299"/>
                </a:solidFill>
              </a:rPr>
              <a:pPr/>
              <a:t>‹#›</a:t>
            </a:fld>
            <a:endParaRPr lang="en-GB">
              <a:solidFill>
                <a:srgbClr val="006299"/>
              </a:solidFill>
            </a:endParaRPr>
          </a:p>
        </p:txBody>
      </p:sp>
    </p:spTree>
    <p:extLst>
      <p:ext uri="{BB962C8B-B14F-4D97-AF65-F5344CB8AC3E}">
        <p14:creationId xmlns:p14="http://schemas.microsoft.com/office/powerpoint/2010/main" val="21971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1F790-D423-45F5-B839-54A484FFB83D}" type="datetime1">
              <a:rPr lang="en-GB" smtClean="0"/>
              <a:pPr/>
              <a:t>15/11/2020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4B09C-892B-4824-AC34-03574863EF9D}"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76573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23DAB3-4996-4F23-A618-499DF79D7DE9}" type="datetimeFigureOut">
              <a:rPr lang="en-GB" smtClean="0"/>
              <a:t>15/11/2020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64FE4-4221-4872-8429-DB3FB46DE480}" type="slidenum">
              <a:rPr lang="en-GB" smtClean="0"/>
              <a:t>‹#›</a:t>
            </a:fld>
            <a:endParaRPr lang="en-GB"/>
          </a:p>
        </p:txBody>
      </p:sp>
    </p:spTree>
    <p:extLst>
      <p:ext uri="{BB962C8B-B14F-4D97-AF65-F5344CB8AC3E}">
        <p14:creationId xmlns:p14="http://schemas.microsoft.com/office/powerpoint/2010/main" val="3929974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88D2D746-9F1C-472F-AA8A-3B5D76BAE6C8}" type="datetime1">
              <a:rPr lang="en-GB" smtClean="0"/>
              <a:t>15/11/2020</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C68D145F-BAA0-4D44-994A-6DBE2492FF31}" type="slidenum">
              <a:rPr lang="en-GB" smtClean="0">
                <a:solidFill>
                  <a:prstClr val="white"/>
                </a:solidFill>
              </a:rPr>
              <a:pPr/>
              <a:t>‹#›</a:t>
            </a:fld>
            <a:endParaRPr lang="en-GB">
              <a:solidFill>
                <a:prstClr val="white"/>
              </a:solidFill>
            </a:endParaRPr>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65169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627" y="1059542"/>
            <a:ext cx="11656248" cy="569756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itle Placeholder 1"/>
          <p:cNvSpPr>
            <a:spLocks noGrp="1"/>
          </p:cNvSpPr>
          <p:nvPr>
            <p:ph type="title"/>
          </p:nvPr>
        </p:nvSpPr>
        <p:spPr>
          <a:xfrm>
            <a:off x="399627" y="100892"/>
            <a:ext cx="11656247" cy="708932"/>
          </a:xfrm>
          <a:prstGeom prst="rect">
            <a:avLst/>
          </a:prstGeom>
        </p:spPr>
        <p:txBody>
          <a:bodyPr vert="horz" lIns="91440" tIns="45720" rIns="91440" bIns="45720" rtlCol="0" anchor="ctr">
            <a:normAutofit/>
          </a:bodyPr>
          <a:lstStyle>
            <a:lvl1pPr>
              <a:defRPr sz="24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endParaRPr lang="en-GB" dirty="0"/>
          </a:p>
        </p:txBody>
      </p:sp>
      <p:grpSp>
        <p:nvGrpSpPr>
          <p:cNvPr id="18" name="Group 17"/>
          <p:cNvGrpSpPr/>
          <p:nvPr userDrawn="1"/>
        </p:nvGrpSpPr>
        <p:grpSpPr>
          <a:xfrm>
            <a:off x="399629" y="893928"/>
            <a:ext cx="11656246" cy="61414"/>
            <a:chOff x="1061319" y="1416895"/>
            <a:chExt cx="10241681" cy="0"/>
          </a:xfrm>
        </p:grpSpPr>
        <p:cxnSp>
          <p:nvCxnSpPr>
            <p:cNvPr id="19" name="Straight Connector 18"/>
            <p:cNvCxnSpPr/>
            <p:nvPr userDrawn="1"/>
          </p:nvCxnSpPr>
          <p:spPr>
            <a:xfrm>
              <a:off x="1061319" y="1416895"/>
              <a:ext cx="2545481" cy="0"/>
            </a:xfrm>
            <a:prstGeom prst="line">
              <a:avLst/>
            </a:prstGeom>
            <a:ln w="34925">
              <a:solidFill>
                <a:srgbClr val="DE3F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606800" y="1416895"/>
              <a:ext cx="2597803" cy="0"/>
            </a:xfrm>
            <a:prstGeom prst="line">
              <a:avLst/>
            </a:prstGeom>
            <a:ln w="34925">
              <a:solidFill>
                <a:srgbClr val="3392A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204603" y="1416895"/>
              <a:ext cx="2545697" cy="0"/>
            </a:xfrm>
            <a:prstGeom prst="line">
              <a:avLst/>
            </a:prstGeom>
            <a:ln w="3492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750300" y="1416895"/>
              <a:ext cx="2552700" cy="0"/>
            </a:xfrm>
            <a:prstGeom prst="line">
              <a:avLst/>
            </a:prstGeom>
            <a:ln w="34925">
              <a:solidFill>
                <a:srgbClr val="66666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6859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1318" y="1074057"/>
            <a:ext cx="4958482" cy="55880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95318" y="1074057"/>
            <a:ext cx="4958482" cy="55880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p:cNvSpPr>
            <a:spLocks noGrp="1"/>
          </p:cNvSpPr>
          <p:nvPr>
            <p:ph type="title"/>
          </p:nvPr>
        </p:nvSpPr>
        <p:spPr>
          <a:xfrm>
            <a:off x="1061318" y="100892"/>
            <a:ext cx="10292481" cy="708932"/>
          </a:xfrm>
          <a:prstGeom prst="rect">
            <a:avLst/>
          </a:prstGeom>
        </p:spPr>
        <p:txBody>
          <a:bodyPr vert="horz" lIns="91440" tIns="45720" rIns="91440" bIns="45720" rtlCol="0" anchor="ctr">
            <a:normAutofit/>
          </a:bodyPr>
          <a:lstStyle>
            <a:lvl1pPr>
              <a:defRPr sz="24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endParaRPr lang="en-GB" dirty="0"/>
          </a:p>
        </p:txBody>
      </p:sp>
      <p:grpSp>
        <p:nvGrpSpPr>
          <p:cNvPr id="10" name="Group 9"/>
          <p:cNvGrpSpPr/>
          <p:nvPr userDrawn="1"/>
        </p:nvGrpSpPr>
        <p:grpSpPr>
          <a:xfrm>
            <a:off x="1061319" y="879868"/>
            <a:ext cx="10241681" cy="0"/>
            <a:chOff x="1061319" y="1416895"/>
            <a:chExt cx="10241681" cy="0"/>
          </a:xfrm>
        </p:grpSpPr>
        <p:cxnSp>
          <p:nvCxnSpPr>
            <p:cNvPr id="11" name="Straight Connector 10"/>
            <p:cNvCxnSpPr/>
            <p:nvPr userDrawn="1"/>
          </p:nvCxnSpPr>
          <p:spPr>
            <a:xfrm>
              <a:off x="1061319" y="1416895"/>
              <a:ext cx="2545481" cy="0"/>
            </a:xfrm>
            <a:prstGeom prst="line">
              <a:avLst/>
            </a:prstGeom>
            <a:ln w="34925">
              <a:solidFill>
                <a:srgbClr val="DE3F5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06800" y="1416895"/>
              <a:ext cx="2597803" cy="0"/>
            </a:xfrm>
            <a:prstGeom prst="line">
              <a:avLst/>
            </a:prstGeom>
            <a:ln w="34925">
              <a:solidFill>
                <a:srgbClr val="3392A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04603" y="1416895"/>
              <a:ext cx="2545697" cy="0"/>
            </a:xfrm>
            <a:prstGeom prst="line">
              <a:avLst/>
            </a:prstGeom>
            <a:ln w="3492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750300" y="1416895"/>
              <a:ext cx="2552700" cy="0"/>
            </a:xfrm>
            <a:prstGeom prst="line">
              <a:avLst/>
            </a:prstGeom>
            <a:ln w="34925">
              <a:solidFill>
                <a:srgbClr val="66666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26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086078"/>
            <a:ext cx="5157787"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1909990"/>
            <a:ext cx="5157787" cy="475206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86078"/>
            <a:ext cx="5183188"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909990"/>
            <a:ext cx="5183188" cy="475206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p:cNvSpPr>
            <a:spLocks noGrp="1"/>
          </p:cNvSpPr>
          <p:nvPr>
            <p:ph type="title"/>
          </p:nvPr>
        </p:nvSpPr>
        <p:spPr>
          <a:xfrm>
            <a:off x="1061318" y="100892"/>
            <a:ext cx="10292481" cy="708932"/>
          </a:xfrm>
          <a:prstGeom prst="rect">
            <a:avLst/>
          </a:prstGeom>
        </p:spPr>
        <p:txBody>
          <a:bodyPr vert="horz" lIns="91440" tIns="45720" rIns="91440" bIns="45720" rtlCol="0" anchor="ctr">
            <a:normAutofit/>
          </a:bodyPr>
          <a:lstStyle>
            <a:lvl1pPr>
              <a:defRPr sz="24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endParaRPr lang="en-GB" dirty="0"/>
          </a:p>
        </p:txBody>
      </p:sp>
      <p:grpSp>
        <p:nvGrpSpPr>
          <p:cNvPr id="12" name="Group 11"/>
          <p:cNvGrpSpPr/>
          <p:nvPr userDrawn="1"/>
        </p:nvGrpSpPr>
        <p:grpSpPr>
          <a:xfrm>
            <a:off x="1061319" y="879868"/>
            <a:ext cx="10241681" cy="0"/>
            <a:chOff x="1061319" y="1416895"/>
            <a:chExt cx="10241681" cy="0"/>
          </a:xfrm>
        </p:grpSpPr>
        <p:cxnSp>
          <p:nvCxnSpPr>
            <p:cNvPr id="13" name="Straight Connector 12"/>
            <p:cNvCxnSpPr/>
            <p:nvPr userDrawn="1"/>
          </p:nvCxnSpPr>
          <p:spPr>
            <a:xfrm>
              <a:off x="1061319" y="1416895"/>
              <a:ext cx="2545481" cy="0"/>
            </a:xfrm>
            <a:prstGeom prst="line">
              <a:avLst/>
            </a:prstGeom>
            <a:ln w="34925">
              <a:solidFill>
                <a:srgbClr val="DE3F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606800" y="1416895"/>
              <a:ext cx="2597803" cy="0"/>
            </a:xfrm>
            <a:prstGeom prst="line">
              <a:avLst/>
            </a:prstGeom>
            <a:ln w="34925">
              <a:solidFill>
                <a:srgbClr val="3392A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204603" y="1416895"/>
              <a:ext cx="2545697" cy="0"/>
            </a:xfrm>
            <a:prstGeom prst="line">
              <a:avLst/>
            </a:prstGeom>
            <a:ln w="3492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750300" y="1416895"/>
              <a:ext cx="2552700" cy="0"/>
            </a:xfrm>
            <a:prstGeom prst="line">
              <a:avLst/>
            </a:prstGeom>
            <a:ln w="34925">
              <a:solidFill>
                <a:srgbClr val="66666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2945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75770"/>
            <a:ext cx="6172200" cy="6313715"/>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1146629"/>
            <a:ext cx="3932237" cy="5442856"/>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tle Placeholder 1"/>
          <p:cNvSpPr txBox="1">
            <a:spLocks/>
          </p:cNvSpPr>
          <p:nvPr userDrawn="1"/>
        </p:nvSpPr>
        <p:spPr>
          <a:xfrm>
            <a:off x="839788" y="275770"/>
            <a:ext cx="3932237" cy="7089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4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t>Click to edit Master title style</a:t>
            </a:r>
            <a:endParaRPr lang="en-GB" dirty="0"/>
          </a:p>
        </p:txBody>
      </p:sp>
      <p:grpSp>
        <p:nvGrpSpPr>
          <p:cNvPr id="10" name="Group 9"/>
          <p:cNvGrpSpPr/>
          <p:nvPr userDrawn="1"/>
        </p:nvGrpSpPr>
        <p:grpSpPr>
          <a:xfrm>
            <a:off x="839788" y="984702"/>
            <a:ext cx="3932237" cy="98117"/>
            <a:chOff x="1061319" y="1416895"/>
            <a:chExt cx="10241681" cy="0"/>
          </a:xfrm>
        </p:grpSpPr>
        <p:cxnSp>
          <p:nvCxnSpPr>
            <p:cNvPr id="11" name="Straight Connector 10"/>
            <p:cNvCxnSpPr/>
            <p:nvPr userDrawn="1"/>
          </p:nvCxnSpPr>
          <p:spPr>
            <a:xfrm>
              <a:off x="1061319" y="1416895"/>
              <a:ext cx="2545481" cy="0"/>
            </a:xfrm>
            <a:prstGeom prst="line">
              <a:avLst/>
            </a:prstGeom>
            <a:ln w="34925">
              <a:solidFill>
                <a:srgbClr val="DE3F5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06800" y="1416895"/>
              <a:ext cx="2597803" cy="0"/>
            </a:xfrm>
            <a:prstGeom prst="line">
              <a:avLst/>
            </a:prstGeom>
            <a:ln w="34925">
              <a:solidFill>
                <a:srgbClr val="3392A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04603" y="1416895"/>
              <a:ext cx="2545697" cy="0"/>
            </a:xfrm>
            <a:prstGeom prst="line">
              <a:avLst/>
            </a:prstGeom>
            <a:ln w="3492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750300" y="1416895"/>
              <a:ext cx="2552700" cy="0"/>
            </a:xfrm>
            <a:prstGeom prst="line">
              <a:avLst/>
            </a:prstGeom>
            <a:ln w="34925">
              <a:solidFill>
                <a:srgbClr val="66666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765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457200"/>
            <a:ext cx="6172200" cy="6074229"/>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1088571"/>
            <a:ext cx="3932237" cy="5442857"/>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itle Placeholder 1"/>
          <p:cNvSpPr txBox="1">
            <a:spLocks/>
          </p:cNvSpPr>
          <p:nvPr userDrawn="1"/>
        </p:nvSpPr>
        <p:spPr>
          <a:xfrm>
            <a:off x="839788" y="275770"/>
            <a:ext cx="3932237" cy="7089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4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t>Click to edit Master title style</a:t>
            </a:r>
            <a:endParaRPr lang="en-GB" dirty="0"/>
          </a:p>
        </p:txBody>
      </p:sp>
      <p:grpSp>
        <p:nvGrpSpPr>
          <p:cNvPr id="17" name="Group 16"/>
          <p:cNvGrpSpPr/>
          <p:nvPr userDrawn="1"/>
        </p:nvGrpSpPr>
        <p:grpSpPr>
          <a:xfrm>
            <a:off x="839788" y="984702"/>
            <a:ext cx="3932237" cy="98117"/>
            <a:chOff x="1061319" y="1416895"/>
            <a:chExt cx="10241681" cy="0"/>
          </a:xfrm>
        </p:grpSpPr>
        <p:cxnSp>
          <p:nvCxnSpPr>
            <p:cNvPr id="18" name="Straight Connector 17"/>
            <p:cNvCxnSpPr/>
            <p:nvPr userDrawn="1"/>
          </p:nvCxnSpPr>
          <p:spPr>
            <a:xfrm>
              <a:off x="1061319" y="1416895"/>
              <a:ext cx="2545481" cy="0"/>
            </a:xfrm>
            <a:prstGeom prst="line">
              <a:avLst/>
            </a:prstGeom>
            <a:ln w="34925">
              <a:solidFill>
                <a:srgbClr val="DE3F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606800" y="1416895"/>
              <a:ext cx="2597803" cy="0"/>
            </a:xfrm>
            <a:prstGeom prst="line">
              <a:avLst/>
            </a:prstGeom>
            <a:ln w="34925">
              <a:solidFill>
                <a:srgbClr val="3392A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204603" y="1416895"/>
              <a:ext cx="2545697" cy="0"/>
            </a:xfrm>
            <a:prstGeom prst="line">
              <a:avLst/>
            </a:prstGeom>
            <a:ln w="3492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8750300" y="1416895"/>
              <a:ext cx="2552700" cy="0"/>
            </a:xfrm>
            <a:prstGeom prst="line">
              <a:avLst/>
            </a:prstGeom>
            <a:ln w="34925">
              <a:solidFill>
                <a:srgbClr val="66666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5925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2AAB-0633-4DF7-A0FB-72EB0B21D7E2}"/>
              </a:ext>
            </a:extLst>
          </p:cNvPr>
          <p:cNvSpPr>
            <a:spLocks noGrp="1"/>
          </p:cNvSpPr>
          <p:nvPr>
            <p:ph type="title" hasCustomPrompt="1"/>
          </p:nvPr>
        </p:nvSpPr>
        <p:spPr>
          <a:xfrm>
            <a:off x="274319" y="72517"/>
            <a:ext cx="11140607" cy="1325563"/>
          </a:xfrm>
        </p:spPr>
        <p:txBody>
          <a:bodyPr>
            <a:normAutofit/>
          </a:bodyPr>
          <a:lstStyle>
            <a:lvl1pPr>
              <a:defRPr sz="4800"/>
            </a:lvl1pPr>
          </a:lstStyle>
          <a:p>
            <a:r>
              <a:rPr lang="en-US" dirty="0"/>
              <a:t>Table</a:t>
            </a:r>
            <a:endParaRPr lang="en-GB" dirty="0"/>
          </a:p>
        </p:txBody>
      </p:sp>
      <p:sp>
        <p:nvSpPr>
          <p:cNvPr id="4" name="Date Placeholder 3">
            <a:extLst>
              <a:ext uri="{FF2B5EF4-FFF2-40B4-BE49-F238E27FC236}">
                <a16:creationId xmlns:a16="http://schemas.microsoft.com/office/drawing/2014/main" id="{82BF48FC-5033-465D-B2A7-15649E644FC7}"/>
              </a:ext>
            </a:extLst>
          </p:cNvPr>
          <p:cNvSpPr>
            <a:spLocks noGrp="1"/>
          </p:cNvSpPr>
          <p:nvPr>
            <p:ph type="dt" sz="half" idx="10"/>
          </p:nvPr>
        </p:nvSpPr>
        <p:spPr>
          <a:xfrm>
            <a:off x="70104" y="6360070"/>
            <a:ext cx="2743200" cy="365125"/>
          </a:xfrm>
        </p:spPr>
        <p:txBody>
          <a:bodyPr/>
          <a:lstStyle/>
          <a:p>
            <a:fld id="{E62BC146-A973-443F-80CA-0F17B7BC9139}" type="datetimeFigureOut">
              <a:rPr lang="en-GB" smtClean="0"/>
              <a:pPr/>
              <a:t>15/11/2020</a:t>
            </a:fld>
            <a:r>
              <a:rPr lang="en-GB" dirty="0"/>
              <a:t>	Presenter	Location</a:t>
            </a:r>
          </a:p>
        </p:txBody>
      </p:sp>
      <p:sp>
        <p:nvSpPr>
          <p:cNvPr id="6" name="Slide Number Placeholder 5">
            <a:extLst>
              <a:ext uri="{FF2B5EF4-FFF2-40B4-BE49-F238E27FC236}">
                <a16:creationId xmlns:a16="http://schemas.microsoft.com/office/drawing/2014/main" id="{87F1A197-70D5-4251-88E8-23B95DF2FF91}"/>
              </a:ext>
            </a:extLst>
          </p:cNvPr>
          <p:cNvSpPr>
            <a:spLocks noGrp="1"/>
          </p:cNvSpPr>
          <p:nvPr>
            <p:ph type="sldNum" sz="quarter" idx="12"/>
          </p:nvPr>
        </p:nvSpPr>
        <p:spPr/>
        <p:txBody>
          <a:bodyPr/>
          <a:lstStyle/>
          <a:p>
            <a:fld id="{36442BE3-95D3-494A-BCF9-5370FBC4811A}" type="slidenum">
              <a:rPr lang="en-GB" smtClean="0"/>
              <a:t>‹#›</a:t>
            </a:fld>
            <a:endParaRPr lang="en-GB" dirty="0"/>
          </a:p>
        </p:txBody>
      </p:sp>
      <p:sp>
        <p:nvSpPr>
          <p:cNvPr id="5" name="Table Placeholder 4">
            <a:extLst>
              <a:ext uri="{FF2B5EF4-FFF2-40B4-BE49-F238E27FC236}">
                <a16:creationId xmlns:a16="http://schemas.microsoft.com/office/drawing/2014/main" id="{1F08A09E-EDF8-4DFC-9E17-1EDA4C0A0EB9}"/>
              </a:ext>
            </a:extLst>
          </p:cNvPr>
          <p:cNvSpPr>
            <a:spLocks noGrp="1"/>
          </p:cNvSpPr>
          <p:nvPr>
            <p:ph type="tbl" sz="quarter" idx="13"/>
          </p:nvPr>
        </p:nvSpPr>
        <p:spPr>
          <a:xfrm>
            <a:off x="274319" y="1858962"/>
            <a:ext cx="11140607" cy="4320771"/>
          </a:xfrm>
          <a:ln>
            <a:noFill/>
          </a:ln>
        </p:spPr>
        <p:txBody>
          <a:bodyPr/>
          <a:lstStyle/>
          <a:p>
            <a:endParaRPr lang="en-GB" dirty="0"/>
          </a:p>
        </p:txBody>
      </p:sp>
      <p:cxnSp>
        <p:nvCxnSpPr>
          <p:cNvPr id="7" name="Straight Connector 6">
            <a:extLst>
              <a:ext uri="{FF2B5EF4-FFF2-40B4-BE49-F238E27FC236}">
                <a16:creationId xmlns:a16="http://schemas.microsoft.com/office/drawing/2014/main" id="{BE25DB72-000C-4518-BDC4-E2692D404417}"/>
              </a:ext>
            </a:extLst>
          </p:cNvPr>
          <p:cNvCxnSpPr>
            <a:cxnSpLocks/>
          </p:cNvCxnSpPr>
          <p:nvPr userDrawn="1"/>
        </p:nvCxnSpPr>
        <p:spPr>
          <a:xfrm>
            <a:off x="22766" y="1398079"/>
            <a:ext cx="11392160" cy="1"/>
          </a:xfrm>
          <a:prstGeom prst="line">
            <a:avLst/>
          </a:prstGeom>
          <a:ln w="34925" cap="rnd">
            <a:gradFill flip="none" rotWithShape="1">
              <a:gsLst>
                <a:gs pos="8000">
                  <a:srgbClr val="03AF89"/>
                </a:gs>
                <a:gs pos="41000">
                  <a:srgbClr val="D14432"/>
                </a:gs>
                <a:gs pos="92000">
                  <a:srgbClr val="E5B922"/>
                </a:gs>
              </a:gsLst>
              <a:lin ang="0" scaled="1"/>
              <a:tileRect/>
            </a:gra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564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E63B-D5EE-4C04-8090-B9ACA7E1DCB1}"/>
              </a:ext>
            </a:extLst>
          </p:cNvPr>
          <p:cNvSpPr>
            <a:spLocks noGrp="1"/>
          </p:cNvSpPr>
          <p:nvPr>
            <p:ph type="title" hasCustomPrompt="1"/>
          </p:nvPr>
        </p:nvSpPr>
        <p:spPr/>
        <p:txBody>
          <a:bodyPr/>
          <a:lstStyle>
            <a:lvl1pPr>
              <a:defRPr/>
            </a:lvl1pPr>
          </a:lstStyle>
          <a:p>
            <a:r>
              <a:rPr lang="en-US" dirty="0"/>
              <a:t>Table</a:t>
            </a:r>
            <a:endParaRPr lang="en-GB" dirty="0"/>
          </a:p>
        </p:txBody>
      </p:sp>
      <p:sp>
        <p:nvSpPr>
          <p:cNvPr id="3" name="Table Placeholder 4">
            <a:extLst>
              <a:ext uri="{FF2B5EF4-FFF2-40B4-BE49-F238E27FC236}">
                <a16:creationId xmlns:a16="http://schemas.microsoft.com/office/drawing/2014/main" id="{233FB497-118E-49E1-B6DE-7912CC4DB0F0}"/>
              </a:ext>
            </a:extLst>
          </p:cNvPr>
          <p:cNvSpPr>
            <a:spLocks noGrp="1"/>
          </p:cNvSpPr>
          <p:nvPr>
            <p:ph type="tbl" sz="quarter" idx="13"/>
          </p:nvPr>
        </p:nvSpPr>
        <p:spPr>
          <a:xfrm>
            <a:off x="274319" y="1858962"/>
            <a:ext cx="11140607" cy="4320771"/>
          </a:xfrm>
          <a:ln>
            <a:noFill/>
          </a:ln>
        </p:spPr>
        <p:txBody>
          <a:bodyPr/>
          <a:lstStyle/>
          <a:p>
            <a:endParaRPr lang="en-GB" dirty="0"/>
          </a:p>
        </p:txBody>
      </p:sp>
    </p:spTree>
    <p:extLst>
      <p:ext uri="{BB962C8B-B14F-4D97-AF65-F5344CB8AC3E}">
        <p14:creationId xmlns:p14="http://schemas.microsoft.com/office/powerpoint/2010/main" val="2982040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5" name="Image 1"/>
          <p:cNvPicPr>
            <a:picLocks noChangeAspect="1"/>
          </p:cNvPicPr>
          <p:nvPr userDrawn="1"/>
        </p:nvPicPr>
        <p:blipFill>
          <a:blip r:embed="rId2"/>
          <a:stretch>
            <a:fillRect/>
          </a:stretch>
        </p:blipFill>
        <p:spPr>
          <a:xfrm>
            <a:off x="-778086" y="-546061"/>
            <a:ext cx="14588759" cy="7460916"/>
          </a:xfrm>
          <a:prstGeom prst="rect">
            <a:avLst/>
          </a:prstGeom>
        </p:spPr>
      </p:pic>
      <p:cxnSp>
        <p:nvCxnSpPr>
          <p:cNvPr id="3" name="Straight Connector 2"/>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7672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30D6E478-6AB3-49D5-9B0E-D12B532821BF}" type="datetime1">
              <a:rPr lang="en-GB" smtClean="0"/>
              <a:pPr/>
              <a:t>15/11/2020</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301A600-A98F-48E1-AB15-30244BD8EAB6}" type="slidenum">
              <a:rPr lang="en-GB" smtClean="0">
                <a:solidFill>
                  <a:prstClr val="white"/>
                </a:solidFill>
              </a:rPr>
              <a:pPr/>
              <a:t>‹#›</a:t>
            </a:fld>
            <a:endParaRPr lang="en-GB">
              <a:solidFill>
                <a:prstClr val="white"/>
              </a:solidFill>
            </a:endParaRPr>
          </a:p>
        </p:txBody>
      </p:sp>
      <p:sp>
        <p:nvSpPr>
          <p:cNvPr id="11" name="Title Placeholder 1"/>
          <p:cNvSpPr>
            <a:spLocks noGrp="1"/>
          </p:cNvSpPr>
          <p:nvPr>
            <p:ph type="title" hasCustomPrompt="1"/>
          </p:nvPr>
        </p:nvSpPr>
        <p:spPr>
          <a:xfrm>
            <a:off x="911424" y="116633"/>
            <a:ext cx="11280576" cy="675329"/>
          </a:xfrm>
          <a:prstGeom prst="rect">
            <a:avLst/>
          </a:prstGeom>
        </p:spPr>
        <p:txBody>
          <a:bodyPr vert="horz" lIns="91440" tIns="45720" rIns="91440" bIns="45720" rtlCol="0" anchor="ctr">
            <a:noAutofit/>
          </a:bodyPr>
          <a:lstStyle>
            <a:lvl1pPr>
              <a:defRPr lang="en-US" dirty="0"/>
            </a:lvl1pPr>
          </a:lstStyle>
          <a:p>
            <a:pPr lvl="0"/>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248689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23DAB3-4996-4F23-A618-499DF79D7DE9}" type="datetimeFigureOut">
              <a:rPr lang="en-GB" smtClean="0"/>
              <a:t>15/11/2020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64FE4-4221-4872-8429-DB3FB46DE480}" type="slidenum">
              <a:rPr lang="en-GB" smtClean="0"/>
              <a:t>‹#›</a:t>
            </a:fld>
            <a:endParaRPr lang="en-GB"/>
          </a:p>
        </p:txBody>
      </p:sp>
    </p:spTree>
    <p:extLst>
      <p:ext uri="{BB962C8B-B14F-4D97-AF65-F5344CB8AC3E}">
        <p14:creationId xmlns:p14="http://schemas.microsoft.com/office/powerpoint/2010/main" val="536693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cxnSp>
        <p:nvCxnSpPr>
          <p:cNvPr id="3" name="Straight Connector 2"/>
          <p:cNvCxnSpPr/>
          <p:nvPr userDrawn="1"/>
        </p:nvCxnSpPr>
        <p:spPr>
          <a:xfrm>
            <a:off x="609600" y="104302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15309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40785"/>
            <a:ext cx="10972800" cy="1143000"/>
          </a:xfrm>
        </p:spPr>
        <p:txBody>
          <a:bodyPr/>
          <a:lstStyle>
            <a:lvl1pPr>
              <a:defRPr sz="3733" b="1"/>
            </a:lvl1pPr>
          </a:lstStyle>
          <a:p>
            <a:r>
              <a:rPr lang="en-US" dirty="0"/>
              <a:t>Click to edit Master title style</a:t>
            </a:r>
          </a:p>
        </p:txBody>
      </p:sp>
    </p:spTree>
    <p:extLst>
      <p:ext uri="{BB962C8B-B14F-4D97-AF65-F5344CB8AC3E}">
        <p14:creationId xmlns:p14="http://schemas.microsoft.com/office/powerpoint/2010/main" val="3758525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47233"/>
            <a:ext cx="115824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78700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609600" y="1745345"/>
            <a:ext cx="10972800" cy="4525433"/>
          </a:xfrm>
          <a:prstGeom prst="rect">
            <a:avLst/>
          </a:prstGeom>
        </p:spPr>
        <p:txBody>
          <a:bodyPr rtlCol="0">
            <a:normAutofit/>
          </a:bodyPr>
          <a:lstStyle>
            <a:lvl1pPr>
              <a:defRPr sz="3733">
                <a:latin typeface="+mj-lt"/>
                <a:cs typeface="HelveticaNeueLT Std"/>
              </a:defRPr>
            </a:lvl1pPr>
            <a:lvl2pPr>
              <a:defRPr sz="3200">
                <a:latin typeface="+mj-lt"/>
                <a:cs typeface="HelveticaNeueLT Std"/>
              </a:defRPr>
            </a:lvl2pPr>
            <a:lvl3pPr>
              <a:defRPr sz="2667">
                <a:latin typeface="+mj-lt"/>
                <a:cs typeface="HelveticaNeueLT Std"/>
              </a:defRPr>
            </a:lvl3pPr>
            <a:lvl4pPr>
              <a:defRPr sz="2400">
                <a:latin typeface="+mj-lt"/>
                <a:cs typeface="HelveticaNeueLT Std"/>
              </a:defRPr>
            </a:lvl4pPr>
            <a:lvl5pPr>
              <a:defRPr sz="2400">
                <a:latin typeface="+mj-lt"/>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lvl1pPr>
              <a:defRPr sz="3200"/>
            </a:lvl1pPr>
          </a:lstStyle>
          <a:p>
            <a:r>
              <a:rPr lang="en-US" dirty="0"/>
              <a:t>Click to edit Master title style</a:t>
            </a:r>
          </a:p>
        </p:txBody>
      </p:sp>
    </p:spTree>
    <p:extLst>
      <p:ext uri="{BB962C8B-B14F-4D97-AF65-F5344CB8AC3E}">
        <p14:creationId xmlns:p14="http://schemas.microsoft.com/office/powerpoint/2010/main" val="1970448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flipV="1">
            <a:off x="1072896" y="1"/>
            <a:ext cx="0" cy="6851084"/>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2264953" y="3401117"/>
            <a:ext cx="6912000" cy="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1408854" y="252871"/>
            <a:ext cx="10593493" cy="6303716"/>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a:xfrm rot="16200000">
            <a:off x="-2493434" y="3038009"/>
            <a:ext cx="6129867" cy="1143000"/>
          </a:xfrm>
        </p:spPr>
        <p:txBody>
          <a:bodyPr/>
          <a:lstStyle/>
          <a:p>
            <a:r>
              <a:rPr lang="en-US" dirty="0"/>
              <a:t>Click to edit Master title style</a:t>
            </a:r>
          </a:p>
        </p:txBody>
      </p:sp>
    </p:spTree>
    <p:extLst>
      <p:ext uri="{BB962C8B-B14F-4D97-AF65-F5344CB8AC3E}">
        <p14:creationId xmlns:p14="http://schemas.microsoft.com/office/powerpoint/2010/main" val="18062539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3915" y="3240564"/>
            <a:ext cx="11244170" cy="1468967"/>
          </a:xfrm>
        </p:spPr>
        <p:txBody>
          <a:bodyPr/>
          <a:lstStyle>
            <a:lvl1pPr algn="ctr">
              <a:defRPr sz="4800" b="1">
                <a:solidFill>
                  <a:schemeClr val="tx1"/>
                </a:solidFill>
                <a:latin typeface="+mn-lt"/>
              </a:defRPr>
            </a:lvl1pPr>
          </a:lstStyle>
          <a:p>
            <a:r>
              <a:rPr lang="en-US" dirty="0"/>
              <a:t>Click to edit Master title style</a:t>
            </a:r>
          </a:p>
        </p:txBody>
      </p:sp>
      <p:sp>
        <p:nvSpPr>
          <p:cNvPr id="3" name="Subtitle 2"/>
          <p:cNvSpPr>
            <a:spLocks noGrp="1"/>
          </p:cNvSpPr>
          <p:nvPr>
            <p:ph type="subTitle" idx="1"/>
          </p:nvPr>
        </p:nvSpPr>
        <p:spPr>
          <a:xfrm>
            <a:off x="460150" y="4709531"/>
            <a:ext cx="11244170" cy="1646299"/>
          </a:xfrm>
        </p:spPr>
        <p:txBody>
          <a:bodyPr anchor="ctr"/>
          <a:lstStyle>
            <a:lvl1pPr marL="0" indent="0" algn="ctr">
              <a:buNone/>
              <a:defRPr sz="3200">
                <a:solidFill>
                  <a:schemeClr val="tx1">
                    <a:lumMod val="85000"/>
                    <a:lumOff val="15000"/>
                  </a:schemeClr>
                </a:solidFill>
                <a:latin typeface="+mn-lt"/>
                <a:cs typeface="HelveticaNeueLT Std"/>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15069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500"/>
                                        <p:tgtEl>
                                          <p:spTgt spid="3">
                                            <p:txEl>
                                              <p:pRg st="0" end="0"/>
                                            </p:txEl>
                                          </p:spTgt>
                                        </p:tgtEl>
                                      </p:cBhvr>
                                    </p:animEffect>
                                    <p:anim calcmode="lin" valueType="num">
                                      <p:cBhvr>
                                        <p:cTn id="11"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500"/>
                        <p:tgtEl>
                          <p:spTgt spid="3"/>
                        </p:tgtEl>
                      </p:cBhvr>
                    </p:animEffect>
                    <p:anim calcmode="lin" valueType="num">
                      <p:cBhvr>
                        <p:cTn dur="1500" fill="hold"/>
                        <p:tgtEl>
                          <p:spTgt spid="3"/>
                        </p:tgtEl>
                        <p:attrNameLst>
                          <p:attrName>ppt_x</p:attrName>
                        </p:attrNameLst>
                      </p:cBhvr>
                      <p:tavLst>
                        <p:tav tm="0">
                          <p:val>
                            <p:strVal val="#ppt_x"/>
                          </p:val>
                        </p:tav>
                        <p:tav tm="100000">
                          <p:val>
                            <p:strVal val="#ppt_x"/>
                          </p:val>
                        </p:tav>
                      </p:tavLst>
                    </p:anim>
                    <p:anim calcmode="lin" valueType="num">
                      <p:cBhvr>
                        <p:cTn dur="1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721156"/>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21156"/>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7391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normAutofit/>
          </a:bodyPr>
          <a:lstStyle>
            <a:lvl1pPr marL="0" indent="0">
              <a:buNone/>
              <a:defRPr sz="2667" b="0" i="0">
                <a:latin typeface="HelveticaNeueLT Std Med"/>
                <a:cs typeface="HelveticaNeueLT Std Med"/>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5935"/>
            <a:ext cx="5386917" cy="3949700"/>
          </a:xfrm>
        </p:spPr>
        <p:txBody>
          <a:bodyPr/>
          <a:lstStyle>
            <a:lvl1pPr>
              <a:defRPr sz="3200">
                <a:latin typeface="HelveticaNeueLT Std"/>
                <a:cs typeface="HelveticaNeueLT Std"/>
              </a:defRPr>
            </a:lvl1pPr>
            <a:lvl2pPr>
              <a:defRPr sz="2667">
                <a:latin typeface="HelveticaNeueLT Std"/>
                <a:cs typeface="HelveticaNeueLT Std"/>
              </a:defRPr>
            </a:lvl2pPr>
            <a:lvl3pPr>
              <a:defRPr sz="2400">
                <a:latin typeface="HelveticaNeueLT Std"/>
                <a:cs typeface="HelveticaNeueLT Std"/>
              </a:defRPr>
            </a:lvl3pPr>
            <a:lvl4pPr>
              <a:defRPr sz="2133">
                <a:latin typeface="HelveticaNeueLT Std"/>
                <a:cs typeface="HelveticaNeueLT Std"/>
              </a:defRPr>
            </a:lvl4pPr>
            <a:lvl5pPr>
              <a:defRPr sz="2133">
                <a:latin typeface="HelveticaNeueLT Std"/>
                <a:cs typeface="HelveticaNeueLT Std"/>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4584"/>
            <a:ext cx="5389033" cy="641349"/>
          </a:xfrm>
        </p:spPr>
        <p:txBody>
          <a:bodyPr anchor="b">
            <a:normAutofit/>
          </a:bodyPr>
          <a:lstStyle>
            <a:lvl1pPr marL="0" indent="0">
              <a:buNone/>
              <a:defRPr sz="2667" b="0" i="0">
                <a:latin typeface="HelveticaNeueLT Std Med"/>
                <a:cs typeface="HelveticaNeueLT Std Med"/>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2175935"/>
            <a:ext cx="5389033" cy="3949700"/>
          </a:xfrm>
        </p:spPr>
        <p:txBody>
          <a:bodyPr/>
          <a:lstStyle>
            <a:lvl1pPr>
              <a:defRPr sz="3200">
                <a:latin typeface="HelveticaNeueLT Std"/>
                <a:cs typeface="HelveticaNeueLT Std"/>
              </a:defRPr>
            </a:lvl1pPr>
            <a:lvl2pPr>
              <a:defRPr sz="2667">
                <a:latin typeface="HelveticaNeueLT Std"/>
                <a:cs typeface="HelveticaNeueLT Std"/>
              </a:defRPr>
            </a:lvl2pPr>
            <a:lvl3pPr>
              <a:defRPr sz="2400">
                <a:latin typeface="HelveticaNeueLT Std"/>
                <a:cs typeface="HelveticaNeueLT Std"/>
              </a:defRPr>
            </a:lvl3pPr>
            <a:lvl4pPr>
              <a:defRPr sz="2133">
                <a:latin typeface="HelveticaNeueLT Std"/>
                <a:cs typeface="HelveticaNeueLT Std"/>
              </a:defRPr>
            </a:lvl4pPr>
            <a:lvl5pPr>
              <a:defRPr sz="2133">
                <a:latin typeface="HelveticaNeueLT Std"/>
                <a:cs typeface="HelveticaNeueLT Std"/>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0100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19660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532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609602" y="1418167"/>
            <a:ext cx="4011084"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1528233"/>
            <a:ext cx="3962400" cy="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2" y="273053"/>
            <a:ext cx="4011084" cy="1162049"/>
          </a:xfrm>
        </p:spPr>
        <p:txBody>
          <a:bodyPr anchor="b">
            <a:normAutofit/>
          </a:bodyPr>
          <a:lstStyle>
            <a:lvl1pPr algn="l">
              <a:defRPr sz="2133" b="0"/>
            </a:lvl1pPr>
          </a:lstStyle>
          <a:p>
            <a:r>
              <a:rPr lang="en-US" dirty="0"/>
              <a:t>Click to edit Master title style</a:t>
            </a:r>
          </a:p>
        </p:txBody>
      </p:sp>
      <p:sp>
        <p:nvSpPr>
          <p:cNvPr id="3" name="Content Placeholder 2"/>
          <p:cNvSpPr>
            <a:spLocks noGrp="1"/>
          </p:cNvSpPr>
          <p:nvPr>
            <p:ph idx="1"/>
          </p:nvPr>
        </p:nvSpPr>
        <p:spPr>
          <a:xfrm>
            <a:off x="4766733" y="273053"/>
            <a:ext cx="6815667" cy="5852583"/>
          </a:xfrm>
        </p:spPr>
        <p:txBody>
          <a:bodyPr/>
          <a:lstStyle>
            <a:lvl1pPr>
              <a:defRPr sz="4267">
                <a:latin typeface="HelveticaNeueLT Std"/>
                <a:cs typeface="HelveticaNeueLT Std"/>
              </a:defRPr>
            </a:lvl1pPr>
            <a:lvl2pPr>
              <a:defRPr sz="3733">
                <a:latin typeface="HelveticaNeueLT Std"/>
                <a:cs typeface="HelveticaNeueLT Std"/>
              </a:defRPr>
            </a:lvl2pPr>
            <a:lvl3pPr>
              <a:defRPr sz="3200">
                <a:latin typeface="HelveticaNeueLT Std"/>
                <a:cs typeface="HelveticaNeueLT Std"/>
              </a:defRPr>
            </a:lvl3pPr>
            <a:lvl4pPr>
              <a:defRPr sz="2667">
                <a:latin typeface="HelveticaNeueLT Std"/>
                <a:cs typeface="HelveticaNeueLT Std"/>
              </a:defRPr>
            </a:lvl4pPr>
            <a:lvl5pPr>
              <a:defRPr sz="2667">
                <a:latin typeface="HelveticaNeueLT Std"/>
                <a:cs typeface="HelveticaNeueLT Std"/>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669144"/>
            <a:ext cx="4011084" cy="4456491"/>
          </a:xfrm>
        </p:spPr>
        <p:txBody>
          <a:bodyPr/>
          <a:lstStyle>
            <a:lvl1pPr marL="0" indent="0">
              <a:buNone/>
              <a:defRPr sz="1867">
                <a:latin typeface="HelveticaNeueLT Std"/>
                <a:cs typeface="HelveticaNeueLT Std"/>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Click to edit Master text styles</a:t>
            </a:r>
          </a:p>
        </p:txBody>
      </p:sp>
    </p:spTree>
    <p:extLst>
      <p:ext uri="{BB962C8B-B14F-4D97-AF65-F5344CB8AC3E}">
        <p14:creationId xmlns:p14="http://schemas.microsoft.com/office/powerpoint/2010/main" val="120593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23DAB3-4996-4F23-A618-499DF79D7DE9}" type="datetimeFigureOut">
              <a:rPr lang="en-GB" smtClean="0"/>
              <a:t>15/11/2020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D64FE4-4221-4872-8429-DB3FB46DE480}" type="slidenum">
              <a:rPr lang="en-GB" smtClean="0"/>
              <a:t>‹#›</a:t>
            </a:fld>
            <a:endParaRPr lang="en-GB"/>
          </a:p>
        </p:txBody>
      </p:sp>
    </p:spTree>
    <p:extLst>
      <p:ext uri="{BB962C8B-B14F-4D97-AF65-F5344CB8AC3E}">
        <p14:creationId xmlns:p14="http://schemas.microsoft.com/office/powerpoint/2010/main" val="446633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609600" y="1418167"/>
            <a:ext cx="109728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528233"/>
            <a:ext cx="10972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7796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dirty="0"/>
              <a:t>Click to edit Section Header title</a:t>
            </a:r>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F2A9BD4-6A95-423E-B91D-2DF2F6572E28}" type="datetime1">
              <a:rPr lang="en-GB" smtClean="0"/>
              <a:t>15/11/2020</a:t>
            </a:fld>
            <a:endParaRPr lang="en-US"/>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06702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9"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000" y="6001200"/>
            <a:ext cx="2323200" cy="685680"/>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fr-FR" dirty="0" smtClean="0"/>
              <a:t>CLIQUEZ POUR MODIFIER LE TITRE</a:t>
            </a:r>
            <a:endParaRPr kumimoji="0" lang="en-US" dirty="0"/>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Cliquez pour modifier les sous-titres</a:t>
            </a:r>
            <a:endParaRPr kumimoji="0" lang="en-US" dirty="0"/>
          </a:p>
        </p:txBody>
      </p:sp>
      <p:pic>
        <p:nvPicPr>
          <p:cNvPr id="37" name="Image 11"/>
          <p:cNvPicPr>
            <a:picLocks noChangeAspect="1"/>
          </p:cNvPicPr>
          <p:nvPr/>
        </p:nvPicPr>
        <p:blipFill>
          <a:blip r:embed="rId4"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E2197302-E80D-4FE7-AAB7-9CB6E1234703}" type="datetime1">
              <a:rPr lang="en-GB" smtClean="0"/>
              <a:t>15/11/2020</a:t>
            </a:fld>
            <a:endParaRPr lang="en-GB"/>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Tree>
    <p:extLst>
      <p:ext uri="{BB962C8B-B14F-4D97-AF65-F5344CB8AC3E}">
        <p14:creationId xmlns:p14="http://schemas.microsoft.com/office/powerpoint/2010/main" val="4262221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7D57A59B-4036-4258-91F6-D3B2BC974704}" type="datetime1">
              <a:rPr lang="en-GB" smtClean="0"/>
              <a:t>15/11/2020</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301A600-A98F-48E1-AB15-30244BD8EAB6}" type="slidenum">
              <a:rPr lang="en-GB" smtClean="0">
                <a:solidFill>
                  <a:prstClr val="white"/>
                </a:solidFill>
              </a:rPr>
              <a:pPr/>
              <a:t>‹#›</a:t>
            </a:fld>
            <a:endParaRPr lang="en-GB">
              <a:solidFill>
                <a:prstClr val="white"/>
              </a:solidFill>
            </a:endParaRPr>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1818769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fr-FR" dirty="0" smtClean="0"/>
              <a:t>Cliquez pour modifier</a:t>
            </a:r>
            <a:br>
              <a:rPr lang="fr-FR" dirty="0" smtClean="0"/>
            </a:br>
            <a:r>
              <a:rPr lang="fr-FR" dirty="0" smtClean="0"/>
              <a:t>le titre de l'en-tête de section</a:t>
            </a:r>
            <a:endParaRPr lang="en-US" dirty="0"/>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C7CD585-2A4C-4490-BB31-47E6EA45336A}" type="datetime1">
              <a:rPr lang="en-GB" smtClean="0"/>
              <a:t>15/11/2020</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F301A600-A98F-48E1-AB15-30244BD8EAB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657150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F63A5006-4771-43E5-AF7D-F55AC3DA5361}" type="datetime1">
              <a:rPr lang="en-GB" smtClean="0"/>
              <a:t>15/11/2020</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301A600-A98F-48E1-AB15-30244BD8EAB6}" type="slidenum">
              <a:rPr lang="en-GB" smtClean="0">
                <a:solidFill>
                  <a:prstClr val="white"/>
                </a:solidFill>
              </a:rPr>
              <a:pPr/>
              <a:t>‹#›</a:t>
            </a:fld>
            <a:endParaRPr lang="en-GB">
              <a:solidFill>
                <a:prstClr val="white"/>
              </a:solidFill>
            </a:endParaRPr>
          </a:p>
        </p:txBody>
      </p:sp>
      <p:sp>
        <p:nvSpPr>
          <p:cNvPr id="11" name="Title Placeholder 1"/>
          <p:cNvSpPr>
            <a:spLocks noGrp="1"/>
          </p:cNvSpPr>
          <p:nvPr>
            <p:ph type="title" hasCustomPrompt="1"/>
          </p:nvPr>
        </p:nvSpPr>
        <p:spPr>
          <a:xfrm>
            <a:off x="911424" y="116633"/>
            <a:ext cx="11280576" cy="675329"/>
          </a:xfrm>
          <a:prstGeom prst="rect">
            <a:avLst/>
          </a:prstGeom>
        </p:spPr>
        <p:txBody>
          <a:bodyPr vert="horz" lIns="91440" tIns="45720" rIns="91440" bIns="45720" rtlCol="0" anchor="ctr">
            <a:noAutofit/>
          </a:bodyPr>
          <a:lstStyle>
            <a:lvl1pPr>
              <a:defRPr lang="en-US" dirty="0"/>
            </a:lvl1pPr>
          </a:lstStyle>
          <a:p>
            <a:pPr lvl="0"/>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272365939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932A8EC-7DD8-426A-AAD8-8C8D22F5AB5F}" type="datetime1">
              <a:rPr lang="en-GB" smtClean="0">
                <a:solidFill>
                  <a:prstClr val="white"/>
                </a:solidFill>
              </a:rPr>
              <a:t>15/11/2020</a:t>
            </a:fld>
            <a:endParaRPr lang="en-GB">
              <a:solidFill>
                <a:prstClr val="white"/>
              </a:solidFill>
            </a:endParaRPr>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F301A600-A98F-48E1-AB15-30244BD8EAB6}" type="slidenum">
              <a:rPr lang="en-GB" smtClean="0">
                <a:solidFill>
                  <a:srgbClr val="006299"/>
                </a:solidFill>
              </a:rPr>
              <a:pPr/>
              <a:t>‹#›</a:t>
            </a:fld>
            <a:endParaRPr lang="en-GB">
              <a:solidFill>
                <a:srgbClr val="006299"/>
              </a:solidFill>
            </a:endParaRPr>
          </a:p>
        </p:txBody>
      </p:sp>
    </p:spTree>
    <p:extLst>
      <p:ext uri="{BB962C8B-B14F-4D97-AF65-F5344CB8AC3E}">
        <p14:creationId xmlns:p14="http://schemas.microsoft.com/office/powerpoint/2010/main" val="32641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23DAB3-4996-4F23-A618-499DF79D7DE9}" type="datetimeFigureOut">
              <a:rPr lang="en-GB" smtClean="0"/>
              <a:t>15/11/2020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D64FE4-4221-4872-8429-DB3FB46DE480}" type="slidenum">
              <a:rPr lang="en-GB" smtClean="0"/>
              <a:t>‹#›</a:t>
            </a:fld>
            <a:endParaRPr lang="en-GB"/>
          </a:p>
        </p:txBody>
      </p:sp>
    </p:spTree>
    <p:extLst>
      <p:ext uri="{BB962C8B-B14F-4D97-AF65-F5344CB8AC3E}">
        <p14:creationId xmlns:p14="http://schemas.microsoft.com/office/powerpoint/2010/main" val="261345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23DAB3-4996-4F23-A618-499DF79D7DE9}" type="datetimeFigureOut">
              <a:rPr lang="en-GB" smtClean="0"/>
              <a:t>15/11/2020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D64FE4-4221-4872-8429-DB3FB46DE480}" type="slidenum">
              <a:rPr lang="en-GB" smtClean="0"/>
              <a:t>‹#›</a:t>
            </a:fld>
            <a:endParaRPr lang="en-GB"/>
          </a:p>
        </p:txBody>
      </p:sp>
    </p:spTree>
    <p:extLst>
      <p:ext uri="{BB962C8B-B14F-4D97-AF65-F5344CB8AC3E}">
        <p14:creationId xmlns:p14="http://schemas.microsoft.com/office/powerpoint/2010/main" val="289230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3DAB3-4996-4F23-A618-499DF79D7DE9}" type="datetimeFigureOut">
              <a:rPr lang="en-GB" smtClean="0"/>
              <a:t>15/11/2020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D64FE4-4221-4872-8429-DB3FB46DE480}" type="slidenum">
              <a:rPr lang="en-GB" smtClean="0"/>
              <a:t>‹#›</a:t>
            </a:fld>
            <a:endParaRPr lang="en-GB"/>
          </a:p>
        </p:txBody>
      </p:sp>
    </p:spTree>
    <p:extLst>
      <p:ext uri="{BB962C8B-B14F-4D97-AF65-F5344CB8AC3E}">
        <p14:creationId xmlns:p14="http://schemas.microsoft.com/office/powerpoint/2010/main" val="11417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23DAB3-4996-4F23-A618-499DF79D7DE9}" type="datetimeFigureOut">
              <a:rPr lang="en-GB" smtClean="0"/>
              <a:t>15/11/2020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D64FE4-4221-4872-8429-DB3FB46DE480}" type="slidenum">
              <a:rPr lang="en-GB" smtClean="0"/>
              <a:t>‹#›</a:t>
            </a:fld>
            <a:endParaRPr lang="en-GB"/>
          </a:p>
        </p:txBody>
      </p:sp>
    </p:spTree>
    <p:extLst>
      <p:ext uri="{BB962C8B-B14F-4D97-AF65-F5344CB8AC3E}">
        <p14:creationId xmlns:p14="http://schemas.microsoft.com/office/powerpoint/2010/main" val="70174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23DAB3-4996-4F23-A618-499DF79D7DE9}" type="datetimeFigureOut">
              <a:rPr lang="en-GB" smtClean="0"/>
              <a:t>15/11/2020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D64FE4-4221-4872-8429-DB3FB46DE480}" type="slidenum">
              <a:rPr lang="en-GB" smtClean="0"/>
              <a:t>‹#›</a:t>
            </a:fld>
            <a:endParaRPr lang="en-GB"/>
          </a:p>
        </p:txBody>
      </p:sp>
    </p:spTree>
    <p:extLst>
      <p:ext uri="{BB962C8B-B14F-4D97-AF65-F5344CB8AC3E}">
        <p14:creationId xmlns:p14="http://schemas.microsoft.com/office/powerpoint/2010/main" val="56424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4.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44.xml"/><Relationship Id="rId7" Type="http://schemas.openxmlformats.org/officeDocument/2006/relationships/image" Target="../media/image12.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6.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3DAB3-4996-4F23-A618-499DF79D7DE9}" type="datetimeFigureOut">
              <a:rPr lang="en-GB" smtClean="0"/>
              <a:t>15/11/2020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64FE4-4221-4872-8429-DB3FB46DE480}" type="slidenum">
              <a:rPr lang="en-GB" smtClean="0"/>
              <a:t>‹#›</a:t>
            </a:fld>
            <a:endParaRPr lang="en-GB"/>
          </a:p>
        </p:txBody>
      </p:sp>
    </p:spTree>
    <p:extLst>
      <p:ext uri="{BB962C8B-B14F-4D97-AF65-F5344CB8AC3E}">
        <p14:creationId xmlns:p14="http://schemas.microsoft.com/office/powerpoint/2010/main" val="214554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fr-FR" dirty="0" smtClean="0"/>
              <a:t>Cliquez pour modifier les styles du texte du masque</a:t>
            </a:r>
            <a:endParaRPr kumimoji="0" lang="en-US" dirty="0" smtClean="0"/>
          </a:p>
          <a:p>
            <a:pPr lvl="1" eaLnBrk="1" latinLnBrk="0" hangingPunct="1"/>
            <a:r>
              <a:rPr kumimoji="0" lang="en-US" dirty="0" err="1" smtClean="0"/>
              <a:t>Deuxième</a:t>
            </a:r>
            <a:r>
              <a:rPr kumimoji="0" lang="en-US" dirty="0" smtClean="0"/>
              <a:t> </a:t>
            </a:r>
            <a:r>
              <a:rPr kumimoji="0" lang="en-US" dirty="0" err="1" smtClean="0"/>
              <a:t>niveau</a:t>
            </a:r>
            <a:endParaRPr kumimoji="0" lang="en-US" dirty="0" smtClean="0"/>
          </a:p>
          <a:p>
            <a:pPr lvl="2" eaLnBrk="1" latinLnBrk="0" hangingPunct="1"/>
            <a:r>
              <a:rPr kumimoji="0" lang="en-US" dirty="0" err="1" smtClean="0"/>
              <a:t>Troisième</a:t>
            </a:r>
            <a:r>
              <a:rPr kumimoji="0" lang="en-US" dirty="0" smtClean="0"/>
              <a:t> </a:t>
            </a:r>
            <a:r>
              <a:rPr kumimoji="0" lang="en-US" dirty="0" err="1" smtClean="0"/>
              <a:t>niveau</a:t>
            </a:r>
            <a:endParaRPr kumimoji="0" lang="en-US" dirty="0" smtClean="0"/>
          </a:p>
          <a:p>
            <a:pPr lvl="3" eaLnBrk="1" latinLnBrk="0" hangingPunct="1"/>
            <a:r>
              <a:rPr kumimoji="0" lang="en-US" dirty="0" err="1" smtClean="0"/>
              <a:t>Quatrième</a:t>
            </a:r>
            <a:r>
              <a:rPr kumimoji="0" lang="en-US" dirty="0" smtClean="0"/>
              <a:t> </a:t>
            </a:r>
            <a:r>
              <a:rPr kumimoji="0" lang="en-US" dirty="0" err="1" smtClean="0"/>
              <a:t>niveau</a:t>
            </a:r>
            <a:endParaRPr kumimoji="0" lang="en-US" dirty="0" smtClean="0"/>
          </a:p>
          <a:p>
            <a:pPr lvl="4" eaLnBrk="1" latinLnBrk="0" hangingPunct="1"/>
            <a:r>
              <a:rPr kumimoji="0" lang="en-US" dirty="0" err="1" smtClean="0"/>
              <a:t>Cinquième</a:t>
            </a:r>
            <a:r>
              <a:rPr kumimoji="0" lang="en-US" dirty="0" smtClean="0"/>
              <a:t> </a:t>
            </a:r>
            <a:r>
              <a:rPr kumimoji="0" lang="en-US" dirty="0" err="1" smtClean="0"/>
              <a:t>niveau</a:t>
            </a:r>
            <a:endParaRPr kumimoji="0" lang="en-US" dirty="0"/>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91A33163-6A1E-4B1C-8450-DFCCD804D1E2}" type="datetime1">
              <a:rPr lang="en-GB" smtClean="0"/>
              <a:t>15/11/2020</a:t>
            </a:fld>
            <a:endParaRPr lang="en-GB"/>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A2BF1AB1-16F5-44DE-8D00-4EC05485CBE5}" type="slidenum">
              <a:rPr lang="en-GB" smtClean="0"/>
              <a:t>‹#›</a:t>
            </a:fld>
            <a:endParaRPr lang="en-GB"/>
          </a:p>
        </p:txBody>
      </p:sp>
    </p:spTree>
    <p:extLst>
      <p:ext uri="{BB962C8B-B14F-4D97-AF65-F5344CB8AC3E}">
        <p14:creationId xmlns:p14="http://schemas.microsoft.com/office/powerpoint/2010/main" val="611206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pic>
        <p:nvPicPr>
          <p:cNvPr id="24" name="Image 7"/>
          <p:cNvPicPr>
            <a:picLocks noChangeAspect="1"/>
          </p:cNvPicPr>
          <p:nvPr/>
        </p:nvPicPr>
        <p:blipFill>
          <a:blip r:embed="rId8" cstate="print"/>
          <a:stretch>
            <a:fillRect/>
          </a:stretch>
        </p:blipFill>
        <p:spPr>
          <a:xfrm>
            <a:off x="60464" y="429"/>
            <a:ext cx="611537" cy="954000"/>
          </a:xfrm>
          <a:prstGeom prst="rect">
            <a:avLst/>
          </a:prstGeom>
        </p:spPr>
      </p:pic>
      <p:sp>
        <p:nvSpPr>
          <p:cNvPr id="13" name="Text Placeholder 12"/>
          <p:cNvSpPr>
            <a:spLocks noGrp="1"/>
          </p:cNvSpPr>
          <p:nvPr>
            <p:ph type="body" idx="1"/>
          </p:nvPr>
        </p:nvSpPr>
        <p:spPr>
          <a:xfrm>
            <a:off x="239349" y="1196752"/>
            <a:ext cx="11617291" cy="493044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5" name="Title Placeholder 1"/>
          <p:cNvSpPr>
            <a:spLocks noGrp="1"/>
          </p:cNvSpPr>
          <p:nvPr>
            <p:ph type="title"/>
          </p:nvPr>
        </p:nvSpPr>
        <p:spPr>
          <a:xfrm>
            <a:off x="815414" y="107955"/>
            <a:ext cx="10742991" cy="738948"/>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3E4AC0DB-5B73-4CC5-96CB-EC97A044C49F}" type="datetime1">
              <a:rPr lang="en-GB" smtClean="0"/>
              <a:pPr/>
              <a:t>15/11/2020</a:t>
            </a:fld>
            <a:endParaRPr lang="en-GB"/>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301A600-A98F-48E1-AB15-30244BD8EAB6}" type="slidenum">
              <a:rPr lang="en-GB" smtClean="0">
                <a:solidFill>
                  <a:prstClr val="white"/>
                </a:solidFill>
              </a:rPr>
              <a:pPr/>
              <a:t>‹#›</a:t>
            </a:fld>
            <a:endParaRPr lang="en-GB">
              <a:solidFill>
                <a:prstClr val="white"/>
              </a:solidFill>
            </a:endParaRPr>
          </a:p>
        </p:txBody>
      </p:sp>
      <p:cxnSp>
        <p:nvCxnSpPr>
          <p:cNvPr id="3" name="Straight Connector 2"/>
          <p:cNvCxnSpPr/>
          <p:nvPr userDrawn="1"/>
        </p:nvCxnSpPr>
        <p:spPr>
          <a:xfrm flipV="1">
            <a:off x="1" y="908721"/>
            <a:ext cx="121920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46755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iming>
    <p:tnLst>
      <p:par>
        <p:cTn id="1" dur="indefinite" restart="never" nodeType="tmRoot"/>
      </p:par>
    </p:tnLst>
  </p:timing>
  <p:hf hdr="0" ftr="0" dt="0"/>
  <p:txStyles>
    <p:titleStyle>
      <a:lvl1pPr algn="l" rtl="0" eaLnBrk="1" latinLnBrk="0" hangingPunct="1">
        <a:spcBef>
          <a:spcPct val="0"/>
        </a:spcBef>
        <a:buNone/>
        <a:defRPr kumimoji="0" sz="2400" b="1" kern="1200">
          <a:solidFill>
            <a:srgbClr val="0070C0"/>
          </a:solidFill>
          <a:latin typeface="+mj-lt"/>
          <a:ea typeface="+mj-ea"/>
          <a:cs typeface="+mj-cs"/>
        </a:defRPr>
      </a:lvl1pPr>
    </p:titleStyle>
    <p:bodyStyle>
      <a:lvl1pPr marL="342000" indent="-342000" algn="l" rtl="0" eaLnBrk="1" latinLnBrk="0" hangingPunct="1">
        <a:spcBef>
          <a:spcPts val="768"/>
        </a:spcBef>
        <a:buClr>
          <a:srgbClr val="0070C0"/>
        </a:buClr>
        <a:buFont typeface="Wingdings" panose="05000000000000000000" pitchFamily="2" charset="2"/>
        <a:buChar char="§"/>
        <a:defRPr kumimoji="0" sz="2000" kern="1200">
          <a:solidFill>
            <a:srgbClr val="0070C0"/>
          </a:solidFill>
          <a:latin typeface="+mj-lt"/>
          <a:ea typeface="+mn-ea"/>
          <a:cs typeface="+mn-cs"/>
        </a:defRPr>
      </a:lvl1pPr>
      <a:lvl2pPr marL="741600" indent="-284400" algn="l" rtl="0" eaLnBrk="1" latinLnBrk="0" hangingPunct="1">
        <a:spcBef>
          <a:spcPts val="672"/>
        </a:spcBef>
        <a:buClr>
          <a:srgbClr val="0070C0"/>
        </a:buClr>
        <a:buFont typeface="Arial" pitchFamily="34" charset="0"/>
        <a:buChar char="–"/>
        <a:defRPr kumimoji="0" sz="2000" kern="1200">
          <a:solidFill>
            <a:srgbClr val="0070C0"/>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000" kern="1200">
          <a:solidFill>
            <a:srgbClr val="0070C0"/>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rgbClr val="0070C0"/>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rgbClr val="0070C0"/>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15-Nov-2020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150418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7249711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09570"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60957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60957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60957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60957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609570" algn="l" defTabSz="609570" rtl="0" fontAlgn="base">
        <a:spcBef>
          <a:spcPct val="0"/>
        </a:spcBef>
        <a:spcAft>
          <a:spcPct val="0"/>
        </a:spcAft>
        <a:defRPr sz="5867">
          <a:solidFill>
            <a:srgbClr val="0077A0"/>
          </a:solidFill>
          <a:latin typeface="HelveticaNeueLT Std Med" pitchFamily="6" charset="0"/>
          <a:ea typeface="MS PGothic" panose="020B0600070205080204" pitchFamily="34" charset="-128"/>
        </a:defRPr>
      </a:lvl6pPr>
      <a:lvl7pPr marL="1219140" algn="l" defTabSz="609570" rtl="0" fontAlgn="base">
        <a:spcBef>
          <a:spcPct val="0"/>
        </a:spcBef>
        <a:spcAft>
          <a:spcPct val="0"/>
        </a:spcAft>
        <a:defRPr sz="5867">
          <a:solidFill>
            <a:srgbClr val="0077A0"/>
          </a:solidFill>
          <a:latin typeface="HelveticaNeueLT Std Med" pitchFamily="6" charset="0"/>
          <a:ea typeface="MS PGothic" panose="020B0600070205080204" pitchFamily="34" charset="-128"/>
        </a:defRPr>
      </a:lvl7pPr>
      <a:lvl8pPr marL="1828709" algn="l" defTabSz="609570" rtl="0" fontAlgn="base">
        <a:spcBef>
          <a:spcPct val="0"/>
        </a:spcBef>
        <a:spcAft>
          <a:spcPct val="0"/>
        </a:spcAft>
        <a:defRPr sz="5867">
          <a:solidFill>
            <a:srgbClr val="0077A0"/>
          </a:solidFill>
          <a:latin typeface="HelveticaNeueLT Std Med" pitchFamily="6" charset="0"/>
          <a:ea typeface="MS PGothic" panose="020B0600070205080204" pitchFamily="34" charset="-128"/>
        </a:defRPr>
      </a:lvl8pPr>
      <a:lvl9pPr marL="2438278" algn="l" defTabSz="609570" rtl="0" fontAlgn="base">
        <a:spcBef>
          <a:spcPct val="0"/>
        </a:spcBef>
        <a:spcAft>
          <a:spcPct val="0"/>
        </a:spcAft>
        <a:defRPr sz="5867">
          <a:solidFill>
            <a:srgbClr val="0077A0"/>
          </a:solidFill>
          <a:latin typeface="HelveticaNeueLT Std Med" pitchFamily="6" charset="0"/>
          <a:ea typeface="MS PGothic" panose="020B0600070205080204" pitchFamily="34" charset="-128"/>
        </a:defRPr>
      </a:lvl9pPr>
    </p:titleStyle>
    <p:bodyStyle>
      <a:lvl1pPr marL="457178" indent="-457178" algn="l" defTabSz="609570" rtl="0" eaLnBrk="0" fontAlgn="base" hangingPunct="0">
        <a:spcBef>
          <a:spcPct val="20000"/>
        </a:spcBef>
        <a:spcAft>
          <a:spcPct val="0"/>
        </a:spcAft>
        <a:buFont typeface="Arial" panose="020B0604020202020204" pitchFamily="34" charset="0"/>
        <a:buChar char="•"/>
        <a:defRPr sz="4267" kern="1200">
          <a:solidFill>
            <a:schemeClr val="tx1"/>
          </a:solidFill>
          <a:latin typeface="HelveticaNeueLT Std"/>
          <a:ea typeface="MS PGothic" panose="020B0600070205080204" pitchFamily="34" charset="-128"/>
          <a:cs typeface="HelveticaNeueLT Std"/>
        </a:defRPr>
      </a:lvl1pPr>
      <a:lvl2pPr marL="990550" indent="-380981" algn="l" defTabSz="609570" rtl="0" eaLnBrk="0" fontAlgn="base" hangingPunct="0">
        <a:spcBef>
          <a:spcPct val="20000"/>
        </a:spcBef>
        <a:spcAft>
          <a:spcPct val="0"/>
        </a:spcAft>
        <a:buFont typeface="Arial" panose="020B0604020202020204" pitchFamily="34" charset="0"/>
        <a:buChar char="–"/>
        <a:defRPr sz="3733" kern="1200">
          <a:solidFill>
            <a:schemeClr val="tx1"/>
          </a:solidFill>
          <a:latin typeface="HelveticaNeueLT Std"/>
          <a:ea typeface="MS PGothic" panose="020B0600070205080204" pitchFamily="34" charset="-128"/>
          <a:cs typeface="HelveticaNeueLT Std"/>
        </a:defRPr>
      </a:lvl2pPr>
      <a:lvl3pPr marL="1523925" indent="-304784" algn="l" defTabSz="609570"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3pPr>
      <a:lvl4pPr marL="2133493" indent="-304784" algn="l" defTabSz="609570" rtl="0" eaLnBrk="0" fontAlgn="base" hangingPunct="0">
        <a:spcBef>
          <a:spcPct val="20000"/>
        </a:spcBef>
        <a:spcAft>
          <a:spcPct val="0"/>
        </a:spcAft>
        <a:buFont typeface="Arial" panose="020B0604020202020204" pitchFamily="34" charset="0"/>
        <a:buChar char="–"/>
        <a:defRPr sz="2667" kern="1200">
          <a:solidFill>
            <a:schemeClr val="tx1"/>
          </a:solidFill>
          <a:latin typeface="HelveticaNeueLT Std"/>
          <a:ea typeface="MS PGothic" panose="020B0600070205080204" pitchFamily="34" charset="-128"/>
          <a:cs typeface="HelveticaNeueLT Std"/>
        </a:defRPr>
      </a:lvl4pPr>
      <a:lvl5pPr marL="2743062" indent="-304784" algn="l" defTabSz="609570" rtl="0" eaLnBrk="0" fontAlgn="base" hangingPunct="0">
        <a:spcBef>
          <a:spcPct val="20000"/>
        </a:spcBef>
        <a:spcAft>
          <a:spcPct val="0"/>
        </a:spcAft>
        <a:buFont typeface="Arial" panose="020B0604020202020204" pitchFamily="34" charset="0"/>
        <a:buChar char="»"/>
        <a:defRPr sz="2667" kern="1200">
          <a:solidFill>
            <a:schemeClr val="tx1"/>
          </a:solidFill>
          <a:latin typeface="HelveticaNeueLT Std"/>
          <a:ea typeface="MS PGothic" panose="020B0600070205080204" pitchFamily="34" charset="-128"/>
          <a:cs typeface="HelveticaNeueLT Std"/>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8"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fr-FR" dirty="0" smtClean="0"/>
              <a:t>Cliquez pour modifier les styles du texte du masque</a:t>
            </a:r>
            <a:endParaRPr kumimoji="0" lang="en-US" dirty="0" smtClean="0"/>
          </a:p>
          <a:p>
            <a:pPr lvl="1" eaLnBrk="1" latinLnBrk="0" hangingPunct="1"/>
            <a:r>
              <a:rPr kumimoji="0" lang="en-US" dirty="0" err="1" smtClean="0"/>
              <a:t>Deuxième</a:t>
            </a:r>
            <a:r>
              <a:rPr kumimoji="0" lang="en-US" dirty="0" smtClean="0"/>
              <a:t> </a:t>
            </a:r>
            <a:r>
              <a:rPr kumimoji="0" lang="en-US" dirty="0" err="1" smtClean="0"/>
              <a:t>niveau</a:t>
            </a:r>
            <a:endParaRPr kumimoji="0" lang="en-US" dirty="0" smtClean="0"/>
          </a:p>
          <a:p>
            <a:pPr lvl="2" eaLnBrk="1" latinLnBrk="0" hangingPunct="1"/>
            <a:r>
              <a:rPr kumimoji="0" lang="en-US" dirty="0" err="1" smtClean="0"/>
              <a:t>Troisième</a:t>
            </a:r>
            <a:r>
              <a:rPr kumimoji="0" lang="en-US" dirty="0" smtClean="0"/>
              <a:t> </a:t>
            </a:r>
            <a:r>
              <a:rPr kumimoji="0" lang="en-US" dirty="0" err="1" smtClean="0"/>
              <a:t>niveau</a:t>
            </a:r>
            <a:endParaRPr kumimoji="0" lang="en-US" dirty="0" smtClean="0"/>
          </a:p>
          <a:p>
            <a:pPr lvl="3" eaLnBrk="1" latinLnBrk="0" hangingPunct="1"/>
            <a:r>
              <a:rPr kumimoji="0" lang="en-US" dirty="0" err="1" smtClean="0"/>
              <a:t>Quatrième</a:t>
            </a:r>
            <a:r>
              <a:rPr kumimoji="0" lang="en-US" dirty="0" smtClean="0"/>
              <a:t> </a:t>
            </a:r>
            <a:r>
              <a:rPr kumimoji="0" lang="en-US" dirty="0" err="1" smtClean="0"/>
              <a:t>niveau</a:t>
            </a:r>
            <a:endParaRPr kumimoji="0" lang="en-US" dirty="0" smtClean="0"/>
          </a:p>
          <a:p>
            <a:pPr lvl="4" eaLnBrk="1" latinLnBrk="0" hangingPunct="1"/>
            <a:r>
              <a:rPr kumimoji="0" lang="en-US" dirty="0" err="1" smtClean="0"/>
              <a:t>Cinquième</a:t>
            </a:r>
            <a:r>
              <a:rPr kumimoji="0" lang="en-US" dirty="0" smtClean="0"/>
              <a:t> </a:t>
            </a:r>
            <a:r>
              <a:rPr kumimoji="0" lang="en-US" dirty="0" err="1" smtClean="0"/>
              <a:t>niveau</a:t>
            </a:r>
            <a:endParaRPr kumimoji="0" lang="en-US" dirty="0"/>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FB80D98A-7E61-4613-84F0-7391806EDE92}" type="datetime1">
              <a:rPr lang="en-GB" smtClean="0"/>
              <a:t>15/11/2020</a:t>
            </a:fld>
            <a:endParaRPr lang="en-GB"/>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6866A496-1A9F-46E6-9966-49B8476D0670}" type="slidenum">
              <a:rPr lang="en-GB" smtClean="0"/>
              <a:t>‹#›</a:t>
            </a:fld>
            <a:endParaRPr lang="en-GB"/>
          </a:p>
        </p:txBody>
      </p:sp>
      <p:cxnSp>
        <p:nvCxnSpPr>
          <p:cNvPr id="10" name="Straight Connector 9"/>
          <p:cNvCxnSpPr/>
          <p:nvPr userDrawn="1"/>
        </p:nvCxnSpPr>
        <p:spPr>
          <a:xfrm flipV="1">
            <a:off x="1" y="908721"/>
            <a:ext cx="121920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88857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hyperlink" Target="mailto:Anthony.Mann@oecd.org" TargetMode="Externa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hyperlink" Target="https://oecdedutoday.com/school-work-during-coronavirus-2008-global-financial-crisis/" TargetMode="External"/><Relationship Id="rId3" Type="http://schemas.openxmlformats.org/officeDocument/2006/relationships/hyperlink" Target="https://www.oecd.org/education/dream-jobs-teenagers-career-aspirations-and-the-future-of-work.htm" TargetMode="External"/><Relationship Id="rId7" Type="http://schemas.openxmlformats.org/officeDocument/2006/relationships/hyperlink" Target="https://www.oecd-forum.org/posts/can-nursing-thrive-in-the-age-of-the-coronavirus-what-young-people-think-about-the-profession-dce5a659-cc6d-4914-b412-42e994be8197" TargetMode="External"/><Relationship Id="rId2" Type="http://schemas.openxmlformats.org/officeDocument/2006/relationships/hyperlink" Target="mailto:Anthony.Mann@oecd.org" TargetMode="External"/><Relationship Id="rId1" Type="http://schemas.openxmlformats.org/officeDocument/2006/relationships/slideLayout" Target="../slideLayouts/slideLayout17.xml"/><Relationship Id="rId6" Type="http://schemas.openxmlformats.org/officeDocument/2006/relationships/hyperlink" Target="https://www.oecd.org/fr/migrations/unlocking-the-potential-of-migrants-045be9b0-en.htm" TargetMode="External"/><Relationship Id="rId5" Type="http://schemas.openxmlformats.org/officeDocument/2006/relationships/hyperlink" Target="http://www.oecd.org/publications/seven-questions-about-apprenticeships-9789264306486-en.htm" TargetMode="External"/><Relationship Id="rId4" Type="http://schemas.openxmlformats.org/officeDocument/2006/relationships/hyperlink" Target="https://www.oecd-ilibrary.org/education/working-it-out_51c9d18d-e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hyperlink" Target="https://www.educationandemployers.org/research/indicators-of-successful-transitions/" TargetMode="External"/><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oecd.org/officialdocuments/publicdisplaydocumentpdf/?cote=EDU/WKP(2018)11&amp;docLanguage=En" TargetMode="External"/><Relationship Id="rId7" Type="http://schemas.openxmlformats.org/officeDocument/2006/relationships/hyperlink" Target="http://www.oecd.org/publications/pisa-2018-results-volume-ii-b5fd1b8f-en.htm" TargetMode="External"/><Relationship Id="rId2" Type="http://schemas.openxmlformats.org/officeDocument/2006/relationships/hyperlink" Target="https://www.oecd.org/education/dream-jobs-teenagers-career-aspirations-and-the-future-of-work.htm" TargetMode="Externa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hyperlink" Target="https://www.routledge.com/Understanding-Employer-Engagement-in-Education-Theories-and-evidence/Mann-Stanley-Archer/p/book/9780415823463" TargetMode="External"/><Relationship Id="rId7" Type="http://schemas.openxmlformats.org/officeDocument/2006/relationships/image" Target="../media/image27.png"/><Relationship Id="rId2" Type="http://schemas.openxmlformats.org/officeDocument/2006/relationships/hyperlink" Target="https://www.routledge.com/Essays-on-Employer-Engagement-in-Education/Mann-Huddleston-Kashefpakdel/p/book/9781138501041" TargetMode="Externa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educationendowmentfoundation.org.uk/evidence-summaries/evidence-reviews/employer-engag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4/relationships/chartEx" Target="../charts/chartEx1.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1999" y="1404543"/>
            <a:ext cx="6778473" cy="2400657"/>
          </a:xfrm>
        </p:spPr>
        <p:txBody>
          <a:bodyPr/>
          <a:lstStyle/>
          <a:p>
            <a:r>
              <a:rPr lang="en-AU" sz="3200" b="1" cap="small" dirty="0" smtClean="0"/>
              <a:t>Young people and the COVID-19 labour market: </a:t>
            </a:r>
            <a:br>
              <a:rPr lang="en-AU" sz="3200" b="1" cap="small" dirty="0" smtClean="0"/>
            </a:br>
            <a:r>
              <a:rPr lang="en-AU" sz="3200" b="1" cap="small" dirty="0" smtClean="0"/>
              <a:t>Insights from ‘PISA 2018’</a:t>
            </a:r>
            <a:r>
              <a:rPr lang="en-GB" sz="3200" dirty="0" smtClean="0"/>
              <a:t> </a:t>
            </a:r>
            <a:r>
              <a:rPr lang="en-GB" sz="1600" dirty="0" smtClean="0"/>
              <a:t/>
            </a:r>
            <a:br>
              <a:rPr lang="en-GB" sz="1600" dirty="0" smtClean="0"/>
            </a:br>
            <a:endParaRPr lang="en-GB" sz="1600" b="1" dirty="0"/>
          </a:p>
        </p:txBody>
      </p:sp>
      <p:sp>
        <p:nvSpPr>
          <p:cNvPr id="3" name="Subtitle 2"/>
          <p:cNvSpPr>
            <a:spLocks noGrp="1"/>
          </p:cNvSpPr>
          <p:nvPr>
            <p:ph type="subTitle" idx="1"/>
          </p:nvPr>
        </p:nvSpPr>
        <p:spPr>
          <a:xfrm>
            <a:off x="2892000" y="3805200"/>
            <a:ext cx="6300000" cy="2185214"/>
          </a:xfrm>
        </p:spPr>
        <p:txBody>
          <a:bodyPr/>
          <a:lstStyle/>
          <a:p>
            <a:r>
              <a:rPr lang="en-GB" dirty="0" smtClean="0"/>
              <a:t>Dr Anthony Mann </a:t>
            </a:r>
          </a:p>
          <a:p>
            <a:r>
              <a:rPr lang="en-GB" dirty="0" smtClean="0"/>
              <a:t>Senior Policy Analyst (Education and Skills)</a:t>
            </a:r>
          </a:p>
          <a:p>
            <a:endParaRPr lang="en-GB" dirty="0"/>
          </a:p>
          <a:p>
            <a:r>
              <a:rPr lang="en-GB" dirty="0" err="1" smtClean="0"/>
              <a:t>OctoberVET</a:t>
            </a:r>
            <a:r>
              <a:rPr lang="en-GB" dirty="0" smtClean="0"/>
              <a:t>, November </a:t>
            </a:r>
            <a:r>
              <a:rPr lang="en-GB" dirty="0" smtClean="0"/>
              <a:t>2020 </a:t>
            </a:r>
          </a:p>
          <a:p>
            <a:endParaRPr lang="en-GB" dirty="0"/>
          </a:p>
          <a:p>
            <a:pPr>
              <a:lnSpc>
                <a:spcPct val="100000"/>
              </a:lnSpc>
            </a:pPr>
            <a:r>
              <a:rPr lang="en-GB" dirty="0"/>
              <a:t>Twitter: @</a:t>
            </a:r>
            <a:r>
              <a:rPr lang="en-GB" dirty="0" err="1" smtClean="0"/>
              <a:t>AnthonyMannOECD</a:t>
            </a:r>
            <a:endParaRPr lang="en-GB" dirty="0" smtClean="0"/>
          </a:p>
          <a:p>
            <a:pPr>
              <a:lnSpc>
                <a:spcPct val="100000"/>
              </a:lnSpc>
            </a:pPr>
            <a:r>
              <a:rPr lang="en-GB" dirty="0" smtClean="0"/>
              <a:t>Anthony.mann@oecd.org</a:t>
            </a:r>
            <a:endParaRPr lang="en-GB" dirty="0"/>
          </a:p>
          <a:p>
            <a:endParaRPr lang="en-GB" dirty="0"/>
          </a:p>
        </p:txBody>
      </p:sp>
    </p:spTree>
    <p:extLst>
      <p:ext uri="{BB962C8B-B14F-4D97-AF65-F5344CB8AC3E}">
        <p14:creationId xmlns:p14="http://schemas.microsoft.com/office/powerpoint/2010/main" val="527547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110000"/>
                <a:satMod val="105000"/>
                <a:tint val="67000"/>
              </a:schemeClr>
            </a:gs>
            <a:gs pos="11000">
              <a:schemeClr val="accent1">
                <a:lumMod val="105000"/>
                <a:satMod val="103000"/>
                <a:tint val="73000"/>
              </a:schemeClr>
            </a:gs>
            <a:gs pos="22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600" dirty="0" smtClean="0"/>
              <a:t>Misalignment: High </a:t>
            </a:r>
            <a:r>
              <a:rPr lang="en-US" sz="2600" dirty="0" smtClean="0"/>
              <a:t>performing students </a:t>
            </a:r>
            <a:r>
              <a:rPr lang="en-US" sz="2600" dirty="0"/>
              <a:t>with professional or managerial occupational expectations, but </a:t>
            </a:r>
            <a:r>
              <a:rPr lang="en-US" sz="2600" dirty="0">
                <a:solidFill>
                  <a:srgbClr val="FF0000"/>
                </a:solidFill>
              </a:rPr>
              <a:t>not</a:t>
            </a:r>
            <a:r>
              <a:rPr lang="en-US" sz="2600" dirty="0"/>
              <a:t> planning to complete tertiary </a:t>
            </a:r>
            <a:r>
              <a:rPr lang="en-US" sz="2600" dirty="0" smtClean="0"/>
              <a:t>education</a:t>
            </a:r>
            <a:endParaRPr lang="en-GB" sz="2600" dirty="0"/>
          </a:p>
        </p:txBody>
      </p:sp>
      <p:sp>
        <p:nvSpPr>
          <p:cNvPr id="11" name="TextBox 10"/>
          <p:cNvSpPr txBox="1"/>
          <p:nvPr/>
        </p:nvSpPr>
        <p:spPr>
          <a:xfrm>
            <a:off x="8969036" y="6581001"/>
            <a:ext cx="25196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PISA 2018 database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9188067" y="1320021"/>
            <a:ext cx="2081618" cy="1754326"/>
          </a:xfrm>
          <a:prstGeom prst="rect">
            <a:avLst/>
          </a:prstGeom>
          <a:solidFill>
            <a:schemeClr val="bg2">
              <a:lumMod val="90000"/>
            </a:schemeClr>
          </a:solidFill>
          <a:ln cmpd="thickThi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Misalignment ratio: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Australia: 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OECD: 3.6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Content Placeholder 6"/>
          <p:cNvGraphicFramePr>
            <a:graphicFrameLocks noGrp="1"/>
          </p:cNvGraphicFramePr>
          <p:nvPr>
            <p:ph idx="1"/>
            <p:extLst/>
          </p:nvPr>
        </p:nvGraphicFramePr>
        <p:xfrm>
          <a:off x="252899" y="1160463"/>
          <a:ext cx="11655425" cy="5697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341162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110000"/>
                <a:satMod val="105000"/>
                <a:tint val="67000"/>
              </a:schemeClr>
            </a:gs>
            <a:gs pos="11000">
              <a:schemeClr val="accent1">
                <a:lumMod val="105000"/>
                <a:satMod val="103000"/>
                <a:tint val="73000"/>
              </a:schemeClr>
            </a:gs>
            <a:gs pos="22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t>Participation in career development activities </a:t>
            </a:r>
            <a:br>
              <a:rPr lang="en-US" sz="2800" dirty="0"/>
            </a:br>
            <a:r>
              <a:rPr lang="en-US" sz="2000" dirty="0"/>
              <a:t>OECD average </a:t>
            </a:r>
            <a:r>
              <a:rPr lang="en-US" sz="2000" dirty="0" smtClean="0"/>
              <a:t>and Australia, 2018 </a:t>
            </a:r>
            <a:endParaRPr lang="en-GB" sz="2000" dirty="0"/>
          </a:p>
        </p:txBody>
      </p:sp>
      <p:sp>
        <p:nvSpPr>
          <p:cNvPr id="2" name="Rectangle 1"/>
          <p:cNvSpPr/>
          <p:nvPr/>
        </p:nvSpPr>
        <p:spPr>
          <a:xfrm>
            <a:off x="7954963" y="6581001"/>
            <a:ext cx="23114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Source: PISA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2018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databases.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hart 4"/>
          <p:cNvGraphicFramePr>
            <a:graphicFrameLocks/>
          </p:cNvGraphicFramePr>
          <p:nvPr>
            <p:extLst/>
          </p:nvPr>
        </p:nvGraphicFramePr>
        <p:xfrm>
          <a:off x="711200" y="1097280"/>
          <a:ext cx="1057656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7791531"/>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110000"/>
                <a:satMod val="105000"/>
                <a:tint val="67000"/>
              </a:schemeClr>
            </a:gs>
            <a:gs pos="11000">
              <a:schemeClr val="accent1">
                <a:lumMod val="105000"/>
                <a:satMod val="103000"/>
                <a:tint val="73000"/>
              </a:schemeClr>
            </a:gs>
            <a:gs pos="22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t>Participation in career development </a:t>
            </a:r>
            <a:r>
              <a:rPr lang="en-US" sz="2800" dirty="0" smtClean="0"/>
              <a:t>activities, Australia </a:t>
            </a:r>
            <a:r>
              <a:rPr lang="en-US" sz="2800" dirty="0"/>
              <a:t/>
            </a:r>
            <a:br>
              <a:rPr lang="en-US" sz="2800" dirty="0"/>
            </a:br>
            <a:r>
              <a:rPr lang="en-US" sz="2000" dirty="0" smtClean="0"/>
              <a:t>- Socio-economic status, 2018 </a:t>
            </a:r>
            <a:endParaRPr lang="en-GB" sz="2000" dirty="0"/>
          </a:p>
        </p:txBody>
      </p:sp>
      <p:sp>
        <p:nvSpPr>
          <p:cNvPr id="2" name="Rectangle 1"/>
          <p:cNvSpPr/>
          <p:nvPr/>
        </p:nvSpPr>
        <p:spPr>
          <a:xfrm>
            <a:off x="7954963" y="6581001"/>
            <a:ext cx="23114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Source: PISA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2018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databases.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Chart 7"/>
          <p:cNvGraphicFramePr>
            <a:graphicFrameLocks/>
          </p:cNvGraphicFramePr>
          <p:nvPr>
            <p:extLst>
              <p:ext uri="{D42A27DB-BD31-4B8C-83A1-F6EECF244321}">
                <p14:modId xmlns:p14="http://schemas.microsoft.com/office/powerpoint/2010/main" val="1885216929"/>
              </p:ext>
            </p:extLst>
          </p:nvPr>
        </p:nvGraphicFramePr>
        <p:xfrm>
          <a:off x="1651807" y="1016000"/>
          <a:ext cx="8614558" cy="5565001"/>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3129280" y="2682240"/>
            <a:ext cx="1686560" cy="325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1651807" y="3108960"/>
            <a:ext cx="3174193" cy="3454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9530080" y="2682240"/>
            <a:ext cx="995680" cy="8534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9762836" y="4045527"/>
            <a:ext cx="503529" cy="8035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86866"/>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110000"/>
                <a:satMod val="105000"/>
                <a:tint val="67000"/>
              </a:schemeClr>
            </a:gs>
            <a:gs pos="11000">
              <a:schemeClr val="accent1">
                <a:lumMod val="105000"/>
                <a:satMod val="103000"/>
                <a:tint val="73000"/>
              </a:schemeClr>
            </a:gs>
            <a:gs pos="22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t>Participation in career development </a:t>
            </a:r>
            <a:r>
              <a:rPr lang="en-US" sz="2800" dirty="0" smtClean="0"/>
              <a:t>activities, Australia </a:t>
            </a:r>
            <a:r>
              <a:rPr lang="en-US" sz="2800" dirty="0"/>
              <a:t/>
            </a:r>
            <a:br>
              <a:rPr lang="en-US" sz="2800" dirty="0"/>
            </a:br>
            <a:r>
              <a:rPr lang="en-US" sz="2000" dirty="0" smtClean="0"/>
              <a:t>- </a:t>
            </a:r>
            <a:r>
              <a:rPr lang="en-US" sz="2000" dirty="0" smtClean="0"/>
              <a:t>Gender, </a:t>
            </a:r>
            <a:r>
              <a:rPr lang="en-US" sz="2000" dirty="0" smtClean="0"/>
              <a:t>2018 </a:t>
            </a:r>
            <a:endParaRPr lang="en-GB" sz="2000" dirty="0"/>
          </a:p>
        </p:txBody>
      </p:sp>
      <p:sp>
        <p:nvSpPr>
          <p:cNvPr id="2" name="Rectangle 1"/>
          <p:cNvSpPr/>
          <p:nvPr/>
        </p:nvSpPr>
        <p:spPr>
          <a:xfrm>
            <a:off x="7954963" y="6581001"/>
            <a:ext cx="23114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Source: PISA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2018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databases.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hart 4"/>
          <p:cNvGraphicFramePr>
            <a:graphicFrameLocks/>
          </p:cNvGraphicFramePr>
          <p:nvPr>
            <p:extLst>
              <p:ext uri="{D42A27DB-BD31-4B8C-83A1-F6EECF244321}">
                <p14:modId xmlns:p14="http://schemas.microsoft.com/office/powerpoint/2010/main" val="1494395838"/>
              </p:ext>
            </p:extLst>
          </p:nvPr>
        </p:nvGraphicFramePr>
        <p:xfrm>
          <a:off x="995680" y="934720"/>
          <a:ext cx="10068559" cy="556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10474960" y="3911600"/>
            <a:ext cx="822960" cy="2326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937242"/>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1A600-A98F-48E1-AB15-30244BD8EAB6}"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pPr>
              <a:spcBef>
                <a:spcPts val="0"/>
              </a:spcBef>
              <a:defRPr/>
            </a:pPr>
            <a:r>
              <a:rPr lang="en-GB" i="1" dirty="0">
                <a:latin typeface="Calibri" panose="020F0502020204030204" pitchFamily="34" charset="0"/>
                <a:cs typeface="Calibri" panose="020F0502020204030204" pitchFamily="34" charset="0"/>
              </a:rPr>
              <a:t>Career </a:t>
            </a:r>
            <a:r>
              <a:rPr lang="en-GB" i="1" dirty="0" smtClean="0">
                <a:latin typeface="Calibri" panose="020F0502020204030204" pitchFamily="34" charset="0"/>
                <a:cs typeface="Calibri" panose="020F0502020204030204" pitchFamily="34" charset="0"/>
              </a:rPr>
              <a:t>conversations: </a:t>
            </a:r>
            <a:r>
              <a:rPr lang="en-GB" b="0" dirty="0">
                <a:latin typeface="Calibri" panose="020F0502020204030204" pitchFamily="34" charset="0"/>
                <a:cs typeface="Calibri" panose="020F0502020204030204" pitchFamily="34" charset="0"/>
              </a:rPr>
              <a:t>teenagers speaking </a:t>
            </a:r>
            <a:r>
              <a:rPr lang="en-GB" b="0" dirty="0" smtClean="0">
                <a:latin typeface="Calibri" panose="020F0502020204030204" pitchFamily="34" charset="0"/>
                <a:cs typeface="Calibri" panose="020F0502020204030204" pitchFamily="34" charset="0"/>
              </a:rPr>
              <a:t>adults about </a:t>
            </a:r>
            <a:r>
              <a:rPr lang="en-GB" b="0" dirty="0">
                <a:latin typeface="Calibri" panose="020F0502020204030204" pitchFamily="34" charset="0"/>
                <a:cs typeface="Calibri" panose="020F0502020204030204" pitchFamily="34" charset="0"/>
              </a:rPr>
              <a:t>career aspirations</a:t>
            </a:r>
            <a:br>
              <a:rPr lang="en-GB" b="0" dirty="0">
                <a:latin typeface="Calibri" panose="020F0502020204030204" pitchFamily="34" charset="0"/>
                <a:cs typeface="Calibri" panose="020F0502020204030204" pitchFamily="34" charset="0"/>
              </a:rPr>
            </a:br>
            <a:endParaRPr lang="en-GB" i="1" dirty="0">
              <a:latin typeface="Calibri" panose="020F0502020204030204" pitchFamily="34" charset="0"/>
              <a:cs typeface="Calibri" panose="020F0502020204030204" pitchFamily="34" charset="0"/>
            </a:endParaRPr>
          </a:p>
        </p:txBody>
      </p:sp>
      <p:graphicFrame>
        <p:nvGraphicFramePr>
          <p:cNvPr id="5" name="Content Placeholder 4"/>
          <p:cNvGraphicFramePr>
            <a:graphicFrameLocks noGrp="1"/>
          </p:cNvGraphicFramePr>
          <p:nvPr>
            <p:ph idx="1"/>
            <p:extLst/>
          </p:nvPr>
        </p:nvGraphicFramePr>
        <p:xfrm>
          <a:off x="202767" y="1725625"/>
          <a:ext cx="11617325" cy="49307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02766" y="953808"/>
            <a:ext cx="11084069"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Calibri" panose="020F0502020204030204" pitchFamily="34" charset="0"/>
              </a:rPr>
              <a:t>teenagers speaking with non-parental adults (especially teachers) about career aspirations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727272"/>
                </a:solidFill>
                <a:effectLst/>
                <a:uLnTx/>
                <a:uFillTx/>
                <a:latin typeface="Georgi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727272"/>
              </a:solidFill>
              <a:effectLst/>
              <a:uLnTx/>
              <a:uFillTx/>
              <a:latin typeface="Georgia"/>
              <a:ea typeface="+mn-ea"/>
              <a:cs typeface="+mn-cs"/>
            </a:endParaRPr>
          </a:p>
        </p:txBody>
      </p:sp>
    </p:spTree>
    <p:extLst>
      <p:ext uri="{BB962C8B-B14F-4D97-AF65-F5344CB8AC3E}">
        <p14:creationId xmlns:p14="http://schemas.microsoft.com/office/powerpoint/2010/main" val="1400328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smtClean="0"/>
              <a:t>Teenage interest in the skilled trades typically entered through Vocational Education and Training </a:t>
            </a:r>
            <a:endParaRPr lang="en-GB" b="1"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1A600-A98F-48E1-AB15-30244BD8EAB6}"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GB" dirty="0" smtClean="0"/>
              <a:t>Thinking about the future (5)</a:t>
            </a:r>
            <a:endParaRPr lang="en-GB" dirty="0"/>
          </a:p>
        </p:txBody>
      </p:sp>
      <p:pic>
        <p:nvPicPr>
          <p:cNvPr id="5" name="Picture 4"/>
          <p:cNvPicPr>
            <a:picLocks noChangeAspect="1"/>
          </p:cNvPicPr>
          <p:nvPr/>
        </p:nvPicPr>
        <p:blipFill>
          <a:blip r:embed="rId2"/>
          <a:stretch>
            <a:fillRect/>
          </a:stretch>
        </p:blipFill>
        <p:spPr>
          <a:xfrm>
            <a:off x="322477" y="2161952"/>
            <a:ext cx="8470065" cy="4494448"/>
          </a:xfrm>
          <a:prstGeom prst="rect">
            <a:avLst/>
          </a:prstGeom>
        </p:spPr>
      </p:pic>
      <p:sp>
        <p:nvSpPr>
          <p:cNvPr id="6" name="Rectangle 5"/>
          <p:cNvSpPr/>
          <p:nvPr/>
        </p:nvSpPr>
        <p:spPr>
          <a:xfrm>
            <a:off x="9129659" y="2161952"/>
            <a:ext cx="2810109" cy="3574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Young people in countries with strong VET systems largely withstood the global surge in youth unemployment which followed the Great Financial Crisis (2007/08).</a:t>
            </a: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Oval 6"/>
          <p:cNvSpPr/>
          <p:nvPr/>
        </p:nvSpPr>
        <p:spPr>
          <a:xfrm>
            <a:off x="762232" y="5410024"/>
            <a:ext cx="298383" cy="9817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4282645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4709" y="1093866"/>
            <a:ext cx="11617291" cy="4930448"/>
          </a:xfrm>
        </p:spPr>
        <p:txBody>
          <a:bodyPr/>
          <a:lstStyle/>
          <a:p>
            <a:pPr marL="0" indent="0">
              <a:buNone/>
            </a:pPr>
            <a:r>
              <a:rPr lang="en-GB" b="1" dirty="0" smtClean="0"/>
              <a:t>Teenage interest in the skilled </a:t>
            </a:r>
            <a:r>
              <a:rPr lang="en-GB" b="1" dirty="0" smtClean="0"/>
              <a:t>trades (ISCO 7000) </a:t>
            </a:r>
            <a:r>
              <a:rPr lang="en-GB" b="1" dirty="0" smtClean="0"/>
              <a:t>typically entered through Vocational Education and Training </a:t>
            </a:r>
            <a:endParaRPr lang="en-GB" b="1"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1A600-A98F-48E1-AB15-30244BD8EAB6}"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GB" dirty="0" smtClean="0"/>
              <a:t>What young Australians think about VET</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2148147629"/>
              </p:ext>
            </p:extLst>
          </p:nvPr>
        </p:nvGraphicFramePr>
        <p:xfrm>
          <a:off x="424872" y="1930845"/>
          <a:ext cx="7813964" cy="472555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8746836" y="2032000"/>
            <a:ext cx="2773164" cy="4524315"/>
          </a:xfrm>
          <a:prstGeom prst="rect">
            <a:avLst/>
          </a:prstGeom>
          <a:noFill/>
        </p:spPr>
        <p:txBody>
          <a:bodyPr wrap="square" rtlCol="0">
            <a:spAutoFit/>
          </a:bodyPr>
          <a:lstStyle/>
          <a:p>
            <a:r>
              <a:rPr lang="en-GB" dirty="0" smtClean="0">
                <a:solidFill>
                  <a:srgbClr val="C00000"/>
                </a:solidFill>
              </a:rPr>
              <a:t>Includes: house </a:t>
            </a:r>
            <a:r>
              <a:rPr lang="en-GB" dirty="0">
                <a:solidFill>
                  <a:srgbClr val="C00000"/>
                </a:solidFill>
              </a:rPr>
              <a:t>builders, bricklayers, carpenters, roofers, plasterers, glaziers, plumbers, refrigeration mechanics, painters, sheet metal workers, welders, motor vehicle mechanics, aircraft engineer mechanics, jewellery makers</a:t>
            </a:r>
            <a:r>
              <a:rPr lang="en-GB" dirty="0" smtClean="0">
                <a:solidFill>
                  <a:srgbClr val="C00000"/>
                </a:solidFill>
              </a:rPr>
              <a:t>, dress makers, instrument makers, </a:t>
            </a:r>
            <a:r>
              <a:rPr lang="en-GB" dirty="0">
                <a:solidFill>
                  <a:srgbClr val="C00000"/>
                </a:solidFill>
              </a:rPr>
              <a:t>printers, electrical workers, butchers, bakers, tailors and cabinet-makers.</a:t>
            </a:r>
          </a:p>
        </p:txBody>
      </p:sp>
    </p:spTree>
    <p:extLst>
      <p:ext uri="{BB962C8B-B14F-4D97-AF65-F5344CB8AC3E}">
        <p14:creationId xmlns:p14="http://schemas.microsoft.com/office/powerpoint/2010/main" val="434928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dirty="0" smtClean="0"/>
          </a:p>
          <a:p>
            <a:pPr marL="0" indent="0">
              <a:buNone/>
            </a:pPr>
            <a:endParaRPr lang="en-GB" dirty="0"/>
          </a:p>
        </p:txBody>
      </p:sp>
      <p:sp>
        <p:nvSpPr>
          <p:cNvPr id="3" name="Slide Number Placeholder 2"/>
          <p:cNvSpPr>
            <a:spLocks noGrp="1"/>
          </p:cNvSpPr>
          <p:nvPr>
            <p:ph type="sldNum" sz="quarter" idx="4"/>
          </p:nvPr>
        </p:nvSpPr>
        <p:spPr/>
        <p:txBody>
          <a:bodyPr/>
          <a:lstStyle/>
          <a:p>
            <a:fld id="{F301A600-A98F-48E1-AB15-30244BD8EAB6}" type="slidenum">
              <a:rPr lang="en-GB" smtClean="0">
                <a:solidFill>
                  <a:prstClr val="white"/>
                </a:solidFill>
              </a:rPr>
              <a:pPr/>
              <a:t>17</a:t>
            </a:fld>
            <a:endParaRPr lang="en-GB">
              <a:solidFill>
                <a:prstClr val="white"/>
              </a:solidFill>
            </a:endParaRPr>
          </a:p>
        </p:txBody>
      </p:sp>
      <p:sp>
        <p:nvSpPr>
          <p:cNvPr id="4" name="Title 3"/>
          <p:cNvSpPr>
            <a:spLocks noGrp="1"/>
          </p:cNvSpPr>
          <p:nvPr>
            <p:ph type="title"/>
          </p:nvPr>
        </p:nvSpPr>
        <p:spPr/>
        <p:txBody>
          <a:bodyPr/>
          <a:lstStyle/>
          <a:p>
            <a:r>
              <a:rPr lang="en-GB" dirty="0" smtClean="0"/>
              <a:t>And finally, what jobs did Generation </a:t>
            </a:r>
            <a:r>
              <a:rPr lang="en-GB" dirty="0" err="1" smtClean="0"/>
              <a:t>Covid</a:t>
            </a:r>
            <a:r>
              <a:rPr lang="en-GB" dirty="0" smtClean="0"/>
              <a:t> aspire to at age 15</a:t>
            </a:r>
            <a:endParaRPr lang="en-GB" dirty="0"/>
          </a:p>
        </p:txBody>
      </p:sp>
      <p:pic>
        <p:nvPicPr>
          <p:cNvPr id="5" name="Picture 4"/>
          <p:cNvPicPr>
            <a:picLocks noChangeAspect="1"/>
          </p:cNvPicPr>
          <p:nvPr/>
        </p:nvPicPr>
        <p:blipFill>
          <a:blip r:embed="rId2"/>
          <a:stretch>
            <a:fillRect/>
          </a:stretch>
        </p:blipFill>
        <p:spPr>
          <a:xfrm>
            <a:off x="239349" y="1403927"/>
            <a:ext cx="11213742" cy="3528289"/>
          </a:xfrm>
          <a:prstGeom prst="rect">
            <a:avLst/>
          </a:prstGeom>
        </p:spPr>
      </p:pic>
    </p:spTree>
    <p:extLst>
      <p:ext uri="{BB962C8B-B14F-4D97-AF65-F5344CB8AC3E}">
        <p14:creationId xmlns:p14="http://schemas.microsoft.com/office/powerpoint/2010/main" val="813084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GB" dirty="0" smtClean="0"/>
              <a:t>November/December </a:t>
            </a:r>
            <a:r>
              <a:rPr lang="en-GB" dirty="0"/>
              <a:t>2020: OECD launches 12-month project aimed at helping countries and schools to improve the career readiness of young people.</a:t>
            </a:r>
          </a:p>
          <a:p>
            <a:pPr marL="0" indent="0">
              <a:buNone/>
            </a:pPr>
            <a:endParaRPr lang="en-GB" dirty="0"/>
          </a:p>
          <a:p>
            <a:pPr marL="0" indent="0">
              <a:buNone/>
            </a:pPr>
            <a:r>
              <a:rPr lang="en-GB" b="1" dirty="0"/>
              <a:t>Opportunity for policy officials and practitioners to get involved (no cost</a:t>
            </a:r>
            <a:r>
              <a:rPr lang="en-GB" b="1" dirty="0" smtClean="0"/>
              <a:t>):</a:t>
            </a:r>
          </a:p>
          <a:p>
            <a:pPr marL="514350" indent="-514350">
              <a:buAutoNum type="romanLcParenBoth"/>
            </a:pPr>
            <a:r>
              <a:rPr lang="en-GB" b="1" dirty="0" smtClean="0"/>
              <a:t>disseminating findings</a:t>
            </a:r>
          </a:p>
          <a:p>
            <a:pPr marL="514350" indent="-514350">
              <a:buAutoNum type="romanLcParenBoth"/>
            </a:pPr>
            <a:r>
              <a:rPr lang="en-GB" b="1" dirty="0" smtClean="0"/>
              <a:t>sharing </a:t>
            </a:r>
            <a:r>
              <a:rPr lang="en-GB" b="1" dirty="0"/>
              <a:t>examples of effective </a:t>
            </a:r>
            <a:r>
              <a:rPr lang="en-GB" b="1" dirty="0" smtClean="0"/>
              <a:t>practice </a:t>
            </a:r>
          </a:p>
          <a:p>
            <a:pPr marL="514350" indent="-514350">
              <a:buAutoNum type="romanLcParenBoth"/>
            </a:pPr>
            <a:r>
              <a:rPr lang="en-GB" b="1" dirty="0" smtClean="0"/>
              <a:t>influencing </a:t>
            </a:r>
            <a:r>
              <a:rPr lang="en-GB" b="1" dirty="0"/>
              <a:t>future work. </a:t>
            </a:r>
            <a:r>
              <a:rPr lang="en-GB" b="1" dirty="0" smtClean="0"/>
              <a:t>					Email</a:t>
            </a:r>
            <a:r>
              <a:rPr lang="en-GB" b="1" dirty="0"/>
              <a:t>: </a:t>
            </a:r>
            <a:r>
              <a:rPr lang="en-GB" b="1" dirty="0">
                <a:hlinkClick r:id="rId2"/>
              </a:rPr>
              <a:t>Anthony.Mann@oecd.org</a:t>
            </a:r>
            <a:r>
              <a:rPr lang="en-GB" b="1" dirty="0"/>
              <a:t>. </a:t>
            </a:r>
          </a:p>
          <a:p>
            <a:pPr marL="0" indent="0">
              <a:buNone/>
            </a:pPr>
            <a:endParaRPr lang="en-GB" dirty="0"/>
          </a:p>
          <a:p>
            <a:pPr>
              <a:buFont typeface="Wingdings" panose="05000000000000000000" pitchFamily="2" charset="2"/>
              <a:buChar char="Ø"/>
            </a:pPr>
            <a:r>
              <a:rPr lang="en-GB" dirty="0"/>
              <a:t>Study will draw </a:t>
            </a:r>
            <a:r>
              <a:rPr lang="en-GB" dirty="0" smtClean="0"/>
              <a:t>on further </a:t>
            </a:r>
            <a:r>
              <a:rPr lang="en-GB" dirty="0"/>
              <a:t>national longitudinal data and PISA datasets to help schools enhance career readiness, leading to the creation of national and institutional indicators.  </a:t>
            </a:r>
          </a:p>
          <a:p>
            <a:pPr>
              <a:buFont typeface="Wingdings" panose="05000000000000000000" pitchFamily="2" charset="2"/>
              <a:buChar char="Ø"/>
            </a:pPr>
            <a:endParaRPr lang="en-GB" dirty="0"/>
          </a:p>
          <a:p>
            <a:pPr>
              <a:buFont typeface="Wingdings" panose="05000000000000000000" pitchFamily="2" charset="2"/>
              <a:buChar char="Ø"/>
            </a:pPr>
            <a:r>
              <a:rPr lang="en-GB" dirty="0"/>
              <a:t>Country analysis of PISA career-related data available for commissioning.</a:t>
            </a:r>
          </a:p>
          <a:p>
            <a:pPr>
              <a:buFont typeface="Wingdings" panose="05000000000000000000" pitchFamily="2" charset="2"/>
              <a:buChar char="Ø"/>
            </a:pPr>
            <a:endParaRPr lang="en-GB" dirty="0"/>
          </a:p>
          <a:p>
            <a:pPr>
              <a:buFont typeface="Wingdings" panose="05000000000000000000" pitchFamily="2" charset="2"/>
              <a:buChar char="Ø"/>
            </a:pPr>
            <a:r>
              <a:rPr lang="en-GB" b="1" dirty="0"/>
              <a:t>Also</a:t>
            </a:r>
            <a:r>
              <a:rPr lang="en-GB" dirty="0"/>
              <a:t>: new collaborative report from the international </a:t>
            </a:r>
            <a:r>
              <a:rPr lang="en-GB" dirty="0" smtClean="0"/>
              <a:t>organisations </a:t>
            </a:r>
            <a:r>
              <a:rPr lang="en-GB" dirty="0"/>
              <a:t>on career guidance in the pandemic at the end of 2020.</a:t>
            </a:r>
          </a:p>
          <a:p>
            <a:endParaRPr lang="en-GB"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1A600-A98F-48E1-AB15-30244BD8EAB6}"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GB" dirty="0" smtClean="0"/>
              <a:t>Next steps: career readiness in the pandemic</a:t>
            </a:r>
            <a:endParaRPr lang="en-GB" dirty="0"/>
          </a:p>
        </p:txBody>
      </p:sp>
    </p:spTree>
    <p:extLst>
      <p:ext uri="{BB962C8B-B14F-4D97-AF65-F5344CB8AC3E}">
        <p14:creationId xmlns:p14="http://schemas.microsoft.com/office/powerpoint/2010/main" val="2872041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1A600-A98F-48E1-AB15-30244BD8EAB6}"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GB" dirty="0" smtClean="0"/>
              <a:t>Get in touch </a:t>
            </a:r>
            <a:endParaRPr lang="en-GB" dirty="0"/>
          </a:p>
        </p:txBody>
      </p:sp>
      <p:sp>
        <p:nvSpPr>
          <p:cNvPr id="5" name="Subtitle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85000" lnSpcReduction="20000"/>
          </a:bodyPr>
          <a:lstStyle/>
          <a:p>
            <a:pPr marL="0" indent="0">
              <a:buNone/>
            </a:pPr>
            <a:endParaRPr lang="en-GB" sz="4000" dirty="0"/>
          </a:p>
          <a:p>
            <a:pPr marL="0" indent="0">
              <a:buNone/>
            </a:pPr>
            <a:r>
              <a:rPr lang="en-GB" sz="4000" b="1" dirty="0"/>
              <a:t>Anthony Mann</a:t>
            </a:r>
          </a:p>
          <a:p>
            <a:pPr marL="0" indent="0">
              <a:buNone/>
            </a:pPr>
            <a:endParaRPr lang="en-GB" sz="4000" dirty="0"/>
          </a:p>
          <a:p>
            <a:pPr marL="0" indent="0">
              <a:buNone/>
            </a:pPr>
            <a:r>
              <a:rPr lang="en-GB" sz="4000" dirty="0" smtClean="0"/>
              <a:t>Senior Policy Analyst</a:t>
            </a:r>
          </a:p>
          <a:p>
            <a:pPr marL="0" indent="0">
              <a:buNone/>
            </a:pPr>
            <a:r>
              <a:rPr lang="en-GB" sz="4000" dirty="0" smtClean="0"/>
              <a:t>(Education and Skills)</a:t>
            </a:r>
            <a:endParaRPr lang="en-GB" sz="4000" dirty="0"/>
          </a:p>
          <a:p>
            <a:pPr marL="0" indent="0">
              <a:buNone/>
            </a:pPr>
            <a:r>
              <a:rPr lang="en-GB" sz="4000" dirty="0"/>
              <a:t> </a:t>
            </a:r>
          </a:p>
          <a:p>
            <a:pPr marL="0" indent="0">
              <a:lnSpc>
                <a:spcPct val="100000"/>
              </a:lnSpc>
              <a:buNone/>
            </a:pPr>
            <a:endParaRPr lang="en-GB" dirty="0"/>
          </a:p>
          <a:p>
            <a:pPr marL="0" indent="0">
              <a:buNone/>
            </a:pPr>
            <a:r>
              <a:rPr lang="en-GB" sz="3600" dirty="0" smtClean="0"/>
              <a:t>Twitter: </a:t>
            </a:r>
            <a:r>
              <a:rPr lang="en-GB" sz="3600" b="1" dirty="0" smtClean="0"/>
              <a:t>@</a:t>
            </a:r>
            <a:r>
              <a:rPr lang="en-GB" sz="3600" b="1" dirty="0" err="1" smtClean="0"/>
              <a:t>AnthonyMannOECD</a:t>
            </a:r>
            <a:endParaRPr lang="en-GB" sz="3600" b="1" dirty="0" smtClean="0"/>
          </a:p>
          <a:p>
            <a:pPr marL="0" indent="0">
              <a:buNone/>
            </a:pPr>
            <a:endParaRPr lang="en-GB" sz="3600" dirty="0"/>
          </a:p>
          <a:p>
            <a:pPr marL="0" indent="0">
              <a:buNone/>
            </a:pPr>
            <a:r>
              <a:rPr lang="en-GB" sz="3600" dirty="0" smtClean="0">
                <a:hlinkClick r:id="rId2"/>
              </a:rPr>
              <a:t>Anthony.Mann@oecd.org</a:t>
            </a:r>
            <a:r>
              <a:rPr lang="en-GB" sz="3600" dirty="0" smtClean="0"/>
              <a:t> </a:t>
            </a:r>
            <a:endParaRPr lang="en-GB" sz="3600" dirty="0"/>
          </a:p>
          <a:p>
            <a:pPr>
              <a:lnSpc>
                <a:spcPct val="100000"/>
              </a:lnSpc>
            </a:pPr>
            <a:endParaRPr lang="en-GB" sz="2400" dirty="0"/>
          </a:p>
        </p:txBody>
      </p:sp>
      <p:sp>
        <p:nvSpPr>
          <p:cNvPr id="6" name="TextBox 5"/>
          <p:cNvSpPr txBox="1"/>
          <p:nvPr/>
        </p:nvSpPr>
        <p:spPr>
          <a:xfrm>
            <a:off x="6047993" y="1056288"/>
            <a:ext cx="5608297"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727272"/>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70C0"/>
                </a:solidFill>
                <a:effectLst/>
                <a:uLnTx/>
                <a:uFillTx/>
                <a:latin typeface="Georgia"/>
                <a:ea typeface="+mn-ea"/>
                <a:cs typeface="+mn-cs"/>
              </a:rPr>
              <a:t>Recent OECD work on career readiness</a:t>
            </a:r>
            <a:endParaRPr kumimoji="0" lang="en-GB" sz="1800" b="1" i="0" u="none" strike="noStrike" kern="1200" cap="none" spc="0" normalizeH="0" baseline="0" noProof="0" dirty="0">
              <a:ln>
                <a:noFill/>
              </a:ln>
              <a:solidFill>
                <a:srgbClr val="0070C0"/>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727272"/>
              </a:solidFill>
              <a:effectLst/>
              <a:uLnTx/>
              <a:uFillTx/>
              <a:latin typeface="Georgia"/>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727272"/>
                </a:solidFill>
                <a:effectLst/>
                <a:uLnTx/>
                <a:uFillTx/>
                <a:latin typeface="Georgia"/>
                <a:ea typeface="+mn-ea"/>
                <a:cs typeface="+mn-cs"/>
                <a:hlinkClick r:id="rId3"/>
              </a:rPr>
              <a:t>Dream Jobs: Teenagers’ Career Aspirations and the Future of Work</a:t>
            </a:r>
            <a:endParaRPr kumimoji="0" lang="en-GB" sz="1800" b="0" i="0" u="none" strike="noStrike" kern="1200" cap="none" spc="0" normalizeH="0" baseline="0" noProof="0" dirty="0" smtClean="0">
              <a:ln>
                <a:noFill/>
              </a:ln>
              <a:solidFill>
                <a:srgbClr val="727272"/>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27272"/>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727272"/>
                </a:solidFill>
                <a:effectLst/>
                <a:uLnTx/>
                <a:uFillTx/>
                <a:latin typeface="Georgia"/>
                <a:ea typeface="+mn-ea"/>
                <a:cs typeface="+mn-cs"/>
                <a:hlinkClick r:id="rId4"/>
              </a:rPr>
              <a:t>Working it out: Career Guidance and Employer Engagement</a:t>
            </a:r>
            <a:endParaRPr kumimoji="0" lang="en-GB" sz="1800" b="0" i="0" u="none" strike="noStrike" kern="1200" cap="none" spc="0" normalizeH="0" baseline="0" noProof="0" dirty="0" smtClean="0">
              <a:ln>
                <a:noFill/>
              </a:ln>
              <a:solidFill>
                <a:srgbClr val="727272"/>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27272"/>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727272"/>
                </a:solidFill>
                <a:effectLst/>
                <a:uLnTx/>
                <a:uFillTx/>
                <a:latin typeface="Georgia"/>
                <a:ea typeface="+mn-ea"/>
                <a:cs typeface="+mn-cs"/>
                <a:hlinkClick r:id="rId5"/>
              </a:rPr>
              <a:t>Seven Questions about Apprenticeship (last chapter)</a:t>
            </a:r>
            <a:endParaRPr kumimoji="0" lang="en-GB" sz="1800" b="0" i="0" u="none" strike="noStrike" kern="1200" cap="none" spc="0" normalizeH="0" baseline="0" noProof="0" dirty="0" smtClean="0">
              <a:ln>
                <a:noFill/>
              </a:ln>
              <a:solidFill>
                <a:srgbClr val="727272"/>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27272"/>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727272"/>
                </a:solidFill>
                <a:effectLst/>
                <a:uLnTx/>
                <a:uFillTx/>
                <a:latin typeface="Georgia"/>
                <a:ea typeface="+mn-ea"/>
                <a:cs typeface="+mn-cs"/>
                <a:hlinkClick r:id="rId6"/>
              </a:rPr>
              <a:t>Unlocking the potential of migrants</a:t>
            </a:r>
            <a:endParaRPr kumimoji="0" lang="en-GB" sz="1800" b="0" i="0" u="none" strike="noStrike" kern="1200" cap="none" spc="0" normalizeH="0" baseline="0" noProof="0" dirty="0" smtClean="0">
              <a:ln>
                <a:noFill/>
              </a:ln>
              <a:solidFill>
                <a:srgbClr val="727272"/>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27272"/>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727272"/>
                </a:solidFill>
                <a:effectLst/>
                <a:uLnTx/>
                <a:uFillTx/>
                <a:latin typeface="Georgia"/>
                <a:ea typeface="+mn-ea"/>
                <a:cs typeface="+mn-cs"/>
                <a:hlinkClick r:id="rId7"/>
              </a:rPr>
              <a:t>Career aspirations and nursing</a:t>
            </a:r>
            <a:endParaRPr kumimoji="0" lang="en-GB" sz="1800" b="0" i="0" u="none" strike="noStrike" kern="1200" cap="none" spc="0" normalizeH="0" baseline="0" noProof="0" dirty="0" smtClean="0">
              <a:ln>
                <a:noFill/>
              </a:ln>
              <a:solidFill>
                <a:srgbClr val="727272"/>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27272"/>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727272"/>
                </a:solidFill>
                <a:effectLst/>
                <a:uLnTx/>
                <a:uFillTx/>
                <a:latin typeface="Georgia"/>
                <a:ea typeface="+mn-ea"/>
                <a:cs typeface="+mn-cs"/>
                <a:hlinkClick r:id="rId8"/>
              </a:rPr>
              <a:t>Lessons from the Great Financial Crisis</a:t>
            </a:r>
            <a:endParaRPr kumimoji="0" lang="en-GB" sz="1800" b="0" i="0" u="none" strike="noStrike" kern="1200" cap="none" spc="0" normalizeH="0" baseline="0" noProof="0" dirty="0" smtClean="0">
              <a:ln>
                <a:noFill/>
              </a:ln>
              <a:solidFill>
                <a:srgbClr val="727272"/>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727272"/>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27272"/>
              </a:solidFill>
              <a:effectLst/>
              <a:uLnTx/>
              <a:uFillTx/>
              <a:latin typeface="Georgia"/>
              <a:ea typeface="+mn-ea"/>
              <a:cs typeface="+mn-cs"/>
            </a:endParaRPr>
          </a:p>
        </p:txBody>
      </p:sp>
    </p:spTree>
    <p:extLst>
      <p:ext uri="{BB962C8B-B14F-4D97-AF65-F5344CB8AC3E}">
        <p14:creationId xmlns:p14="http://schemas.microsoft.com/office/powerpoint/2010/main" val="2122078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83332"/>
            <a:ext cx="11617291" cy="4930448"/>
          </a:xfrm>
        </p:spPr>
        <p:txBody>
          <a:bodyPr/>
          <a:lstStyle/>
          <a:p>
            <a:pPr marL="0" indent="0">
              <a:buNone/>
            </a:pPr>
            <a:r>
              <a:rPr lang="en-US" altLang="en-US" dirty="0">
                <a:solidFill>
                  <a:srgbClr val="FF0000"/>
                </a:solidFill>
                <a:latin typeface="Calibri" panose="020F0502020204030204" pitchFamily="34" charset="0"/>
                <a:cs typeface="Calibri" panose="020F0502020204030204" pitchFamily="34" charset="0"/>
              </a:rPr>
              <a:t>The </a:t>
            </a:r>
            <a:r>
              <a:rPr lang="en-US" altLang="en-US" b="1" dirty="0" err="1">
                <a:solidFill>
                  <a:srgbClr val="FF0000"/>
                </a:solidFill>
                <a:latin typeface="Calibri" panose="020F0502020204030204" pitchFamily="34" charset="0"/>
                <a:cs typeface="Calibri" panose="020F0502020204030204" pitchFamily="34" charset="0"/>
              </a:rPr>
              <a:t>Organisation</a:t>
            </a:r>
            <a:r>
              <a:rPr lang="en-US" altLang="en-US" b="1" dirty="0">
                <a:solidFill>
                  <a:srgbClr val="FF0000"/>
                </a:solidFill>
                <a:latin typeface="Calibri" panose="020F0502020204030204" pitchFamily="34" charset="0"/>
                <a:cs typeface="Calibri" panose="020F0502020204030204" pitchFamily="34" charset="0"/>
              </a:rPr>
              <a:t> for Economic Co-operation and Development (OECD) </a:t>
            </a:r>
            <a:r>
              <a:rPr lang="en-US" altLang="en-US" dirty="0">
                <a:solidFill>
                  <a:srgbClr val="FF0000"/>
                </a:solidFill>
                <a:latin typeface="Calibri" panose="020F0502020204030204" pitchFamily="34" charset="0"/>
                <a:cs typeface="Calibri" panose="020F0502020204030204" pitchFamily="34" charset="0"/>
              </a:rPr>
              <a:t>is an international </a:t>
            </a:r>
            <a:r>
              <a:rPr lang="en-US" altLang="en-US" dirty="0" err="1">
                <a:solidFill>
                  <a:srgbClr val="FF0000"/>
                </a:solidFill>
                <a:latin typeface="Calibri" panose="020F0502020204030204" pitchFamily="34" charset="0"/>
                <a:cs typeface="Calibri" panose="020F0502020204030204" pitchFamily="34" charset="0"/>
              </a:rPr>
              <a:t>organisation</a:t>
            </a:r>
            <a:r>
              <a:rPr lang="en-US" altLang="en-US" dirty="0">
                <a:solidFill>
                  <a:srgbClr val="FF0000"/>
                </a:solidFill>
                <a:latin typeface="Calibri" panose="020F0502020204030204" pitchFamily="34" charset="0"/>
                <a:cs typeface="Calibri" panose="020F0502020204030204" pitchFamily="34" charset="0"/>
              </a:rPr>
              <a:t> in which governments work together to come up with solutions to common problems, develop global standards, share experiences and identify best practices to promote </a:t>
            </a:r>
            <a:r>
              <a:rPr lang="en-US" altLang="en-US" b="1" dirty="0">
                <a:solidFill>
                  <a:srgbClr val="FF0000"/>
                </a:solidFill>
                <a:latin typeface="Calibri" panose="020F0502020204030204" pitchFamily="34" charset="0"/>
                <a:cs typeface="Calibri" panose="020F0502020204030204" pitchFamily="34" charset="0"/>
              </a:rPr>
              <a:t>better policies for better lives. </a:t>
            </a:r>
            <a:endParaRPr lang="en-GB" altLang="en-US" b="1" dirty="0">
              <a:solidFill>
                <a:srgbClr val="FF0000"/>
              </a:solidFill>
              <a:latin typeface="Calibri" panose="020F0502020204030204" pitchFamily="34" charset="0"/>
              <a:cs typeface="Calibri" panose="020F0502020204030204" pitchFamily="34" charset="0"/>
            </a:endParaRPr>
          </a:p>
          <a:p>
            <a:pPr marL="0" indent="0">
              <a:buNone/>
            </a:pPr>
            <a:endParaRPr lang="en-GB"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1A600-A98F-48E1-AB15-30244BD8EAB6}"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GB" dirty="0" smtClean="0"/>
              <a:t>About the OECD</a:t>
            </a:r>
            <a:endParaRPr lang="en-GB" dirty="0"/>
          </a:p>
        </p:txBody>
      </p:sp>
      <p:grpSp>
        <p:nvGrpSpPr>
          <p:cNvPr id="5" name="Group 4"/>
          <p:cNvGrpSpPr/>
          <p:nvPr/>
        </p:nvGrpSpPr>
        <p:grpSpPr>
          <a:xfrm>
            <a:off x="43747" y="2340262"/>
            <a:ext cx="8198901" cy="3334982"/>
            <a:chOff x="89065" y="1116293"/>
            <a:chExt cx="8198901" cy="3790274"/>
          </a:xfrm>
        </p:grpSpPr>
        <p:grpSp>
          <p:nvGrpSpPr>
            <p:cNvPr id="6" name="Group 5"/>
            <p:cNvGrpSpPr/>
            <p:nvPr/>
          </p:nvGrpSpPr>
          <p:grpSpPr>
            <a:xfrm>
              <a:off x="89065" y="1116293"/>
              <a:ext cx="8198901" cy="3790274"/>
              <a:chOff x="89065" y="945922"/>
              <a:chExt cx="9017988" cy="4168930"/>
            </a:xfrm>
          </p:grpSpPr>
          <p:pic>
            <p:nvPicPr>
              <p:cNvPr id="12" name="Picture 5"/>
              <p:cNvPicPr>
                <a:picLocks noChangeAspect="1"/>
              </p:cNvPicPr>
              <p:nvPr/>
            </p:nvPicPr>
            <p:blipFill rotWithShape="1">
              <a:blip r:embed="rId2">
                <a:extLst>
                  <a:ext uri="{28A0092B-C50C-407E-A947-70E740481C1C}">
                    <a14:useLocalDpi xmlns:a14="http://schemas.microsoft.com/office/drawing/2010/main" val="0"/>
                  </a:ext>
                </a:extLst>
              </a:blip>
              <a:srcRect r="2657" b="13110"/>
              <a:stretch/>
            </p:blipFill>
            <p:spPr bwMode="auto">
              <a:xfrm>
                <a:off x="89065" y="945922"/>
                <a:ext cx="9017988" cy="416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2245695" y="3114895"/>
                <a:ext cx="82800" cy="82800"/>
              </a:xfrm>
              <a:prstGeom prst="ellipse">
                <a:avLst/>
              </a:prstGeom>
              <a:solidFill>
                <a:srgbClr val="02619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2619A"/>
                  </a:solidFill>
                  <a:effectLst/>
                  <a:uLnTx/>
                  <a:uFillTx/>
                  <a:latin typeface="Calibri" panose="020F0502020204030204"/>
                  <a:ea typeface="+mn-ea"/>
                  <a:cs typeface="+mn-cs"/>
                </a:endParaRPr>
              </a:p>
            </p:txBody>
          </p:sp>
          <p:sp>
            <p:nvSpPr>
              <p:cNvPr id="14" name="Oval 13"/>
              <p:cNvSpPr/>
              <p:nvPr/>
            </p:nvSpPr>
            <p:spPr>
              <a:xfrm>
                <a:off x="2513253" y="3317102"/>
                <a:ext cx="82800" cy="82800"/>
              </a:xfrm>
              <a:prstGeom prst="ellipse">
                <a:avLst/>
              </a:prstGeom>
              <a:solidFill>
                <a:srgbClr val="04629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Oval 6"/>
            <p:cNvSpPr/>
            <p:nvPr/>
          </p:nvSpPr>
          <p:spPr>
            <a:xfrm>
              <a:off x="2888961" y="3651185"/>
              <a:ext cx="75279" cy="75279"/>
            </a:xfrm>
            <a:prstGeom prst="ellipse">
              <a:avLst/>
            </a:prstGeom>
            <a:solidFill>
              <a:srgbClr val="2FAC6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p:cNvSpPr/>
            <p:nvPr/>
          </p:nvSpPr>
          <p:spPr>
            <a:xfrm>
              <a:off x="6703315" y="2562254"/>
              <a:ext cx="75279" cy="75279"/>
            </a:xfrm>
            <a:prstGeom prst="ellipse">
              <a:avLst/>
            </a:prstGeom>
            <a:solidFill>
              <a:srgbClr val="2FAC6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p:cNvSpPr/>
            <p:nvPr/>
          </p:nvSpPr>
          <p:spPr>
            <a:xfrm>
              <a:off x="5891025" y="2840672"/>
              <a:ext cx="75279" cy="75279"/>
            </a:xfrm>
            <a:prstGeom prst="ellipse">
              <a:avLst/>
            </a:prstGeom>
            <a:solidFill>
              <a:srgbClr val="2FAC6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p:cNvSpPr/>
            <p:nvPr/>
          </p:nvSpPr>
          <p:spPr>
            <a:xfrm>
              <a:off x="6628036" y="3449051"/>
              <a:ext cx="75279" cy="75279"/>
            </a:xfrm>
            <a:prstGeom prst="ellipse">
              <a:avLst/>
            </a:prstGeom>
            <a:solidFill>
              <a:srgbClr val="2FAC6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p:cNvSpPr/>
            <p:nvPr/>
          </p:nvSpPr>
          <p:spPr>
            <a:xfrm>
              <a:off x="4631986" y="4165476"/>
              <a:ext cx="75279" cy="75279"/>
            </a:xfrm>
            <a:prstGeom prst="ellipse">
              <a:avLst/>
            </a:prstGeom>
            <a:solidFill>
              <a:srgbClr val="2FAC6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TextBox 14"/>
          <p:cNvSpPr txBox="1"/>
          <p:nvPr/>
        </p:nvSpPr>
        <p:spPr>
          <a:xfrm>
            <a:off x="8313984" y="2194489"/>
            <a:ext cx="1216509" cy="34368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Australia</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Austria</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Belgium</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Canada</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Chile</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Colombia</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Costa Rica*</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Czech Republic</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Denmark</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Estonia</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Finland</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France</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Germany</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Greece</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Hungary</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Iceland</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Ireland</a:t>
            </a:r>
          </a:p>
        </p:txBody>
      </p:sp>
      <p:sp>
        <p:nvSpPr>
          <p:cNvPr id="17" name="TextBox 16"/>
          <p:cNvSpPr txBox="1"/>
          <p:nvPr/>
        </p:nvSpPr>
        <p:spPr>
          <a:xfrm>
            <a:off x="9556231" y="2194489"/>
            <a:ext cx="1294329" cy="34368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a:ln>
                  <a:noFill/>
                </a:ln>
                <a:solidFill>
                  <a:srgbClr val="C0504D">
                    <a:lumMod val="50000"/>
                  </a:srgbClr>
                </a:solidFill>
                <a:effectLst/>
                <a:uLnTx/>
                <a:uFillTx/>
                <a:latin typeface="Arial Narrow" panose="020B0606020202030204" pitchFamily="34" charset="0"/>
                <a:ea typeface="+mn-ea"/>
                <a:cs typeface="+mn-cs"/>
              </a:rPr>
              <a:t>Israel</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a:ln>
                  <a:noFill/>
                </a:ln>
                <a:solidFill>
                  <a:srgbClr val="C0504D">
                    <a:lumMod val="50000"/>
                  </a:srgbClr>
                </a:solidFill>
                <a:effectLst/>
                <a:uLnTx/>
                <a:uFillTx/>
                <a:latin typeface="Arial Narrow" panose="020B0606020202030204" pitchFamily="34" charset="0"/>
                <a:ea typeface="+mn-ea"/>
                <a:cs typeface="+mn-cs"/>
              </a:rPr>
              <a:t>Italy</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a:ln>
                  <a:noFill/>
                </a:ln>
                <a:solidFill>
                  <a:srgbClr val="C0504D">
                    <a:lumMod val="50000"/>
                  </a:srgbClr>
                </a:solidFill>
                <a:effectLst/>
                <a:uLnTx/>
                <a:uFillTx/>
                <a:latin typeface="Arial Narrow" panose="020B0606020202030204" pitchFamily="34" charset="0"/>
                <a:ea typeface="+mn-ea"/>
                <a:cs typeface="+mn-cs"/>
              </a:rPr>
              <a:t>Japan</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South </a:t>
            </a:r>
            <a:r>
              <a:rPr kumimoji="0" lang="en-GB" sz="1200" b="0" i="0" u="none" strike="noStrike" kern="1200" cap="none" spc="0" normalizeH="0" baseline="0" noProof="0" dirty="0">
                <a:ln>
                  <a:noFill/>
                </a:ln>
                <a:solidFill>
                  <a:srgbClr val="C0504D">
                    <a:lumMod val="50000"/>
                  </a:srgbClr>
                </a:solidFill>
                <a:effectLst/>
                <a:uLnTx/>
                <a:uFillTx/>
                <a:latin typeface="Arial Narrow" panose="020B0606020202030204" pitchFamily="34" charset="0"/>
                <a:ea typeface="+mn-ea"/>
                <a:cs typeface="+mn-cs"/>
              </a:rPr>
              <a:t>Korea</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a:ln>
                  <a:noFill/>
                </a:ln>
                <a:solidFill>
                  <a:srgbClr val="C0504D">
                    <a:lumMod val="50000"/>
                  </a:srgbClr>
                </a:solidFill>
                <a:effectLst/>
                <a:uLnTx/>
                <a:uFillTx/>
                <a:latin typeface="Arial Narrow" panose="020B0606020202030204" pitchFamily="34" charset="0"/>
                <a:ea typeface="+mn-ea"/>
                <a:cs typeface="+mn-cs"/>
              </a:rPr>
              <a:t>Latvia</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Lithuania</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Luxembourg</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Mexico</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Netherlands</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New Zealand</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Norway</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Poland</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Portugal</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Slovak Republic</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Slovenia</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Spain</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smtClean="0">
                <a:ln>
                  <a:noFill/>
                </a:ln>
                <a:solidFill>
                  <a:srgbClr val="C0504D">
                    <a:lumMod val="50000"/>
                  </a:srgbClr>
                </a:solidFill>
                <a:effectLst/>
                <a:uLnTx/>
                <a:uFillTx/>
                <a:latin typeface="Arial Narrow" panose="020B0606020202030204" pitchFamily="34" charset="0"/>
                <a:ea typeface="+mn-ea"/>
                <a:cs typeface="+mn-cs"/>
              </a:rPr>
              <a:t>Sweden</a:t>
            </a:r>
          </a:p>
        </p:txBody>
      </p:sp>
      <p:sp>
        <p:nvSpPr>
          <p:cNvPr id="19" name="TextBox 18"/>
          <p:cNvSpPr txBox="1"/>
          <p:nvPr/>
        </p:nvSpPr>
        <p:spPr>
          <a:xfrm>
            <a:off x="10683313" y="2232680"/>
            <a:ext cx="1185770" cy="3634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a:ln>
                  <a:noFill/>
                </a:ln>
                <a:solidFill>
                  <a:srgbClr val="2683C6">
                    <a:lumMod val="50000"/>
                  </a:srgbClr>
                </a:solidFill>
                <a:effectLst/>
                <a:uLnTx/>
                <a:uFillTx/>
                <a:latin typeface="Arial Narrow" panose="020B0606020202030204" pitchFamily="34" charset="0"/>
                <a:ea typeface="+mn-ea"/>
                <a:cs typeface="+mn-cs"/>
              </a:rPr>
              <a:t>Switzerland</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a:ln>
                  <a:noFill/>
                </a:ln>
                <a:solidFill>
                  <a:srgbClr val="2683C6">
                    <a:lumMod val="50000"/>
                  </a:srgbClr>
                </a:solidFill>
                <a:effectLst/>
                <a:uLnTx/>
                <a:uFillTx/>
                <a:latin typeface="Arial Narrow" panose="020B0606020202030204" pitchFamily="34" charset="0"/>
                <a:ea typeface="+mn-ea"/>
                <a:cs typeface="+mn-cs"/>
              </a:rPr>
              <a:t>Turkey</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a:ln>
                  <a:noFill/>
                </a:ln>
                <a:solidFill>
                  <a:srgbClr val="2683C6">
                    <a:lumMod val="50000"/>
                  </a:srgbClr>
                </a:solidFill>
                <a:effectLst/>
                <a:uLnTx/>
                <a:uFillTx/>
                <a:latin typeface="Arial Narrow" panose="020B0606020202030204" pitchFamily="34" charset="0"/>
                <a:ea typeface="+mn-ea"/>
                <a:cs typeface="+mn-cs"/>
              </a:rPr>
              <a:t>United Kingdom</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a:ln>
                  <a:noFill/>
                </a:ln>
                <a:solidFill>
                  <a:srgbClr val="2683C6">
                    <a:lumMod val="50000"/>
                  </a:srgbClr>
                </a:solidFill>
                <a:effectLst/>
                <a:uLnTx/>
                <a:uFillTx/>
                <a:latin typeface="Arial Narrow" panose="020B0606020202030204" pitchFamily="34" charset="0"/>
                <a:ea typeface="+mn-ea"/>
                <a:cs typeface="+mn-cs"/>
              </a:rPr>
              <a:t>United States</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a:ln>
                  <a:noFill/>
                </a:ln>
                <a:solidFill>
                  <a:srgbClr val="2683C6">
                    <a:lumMod val="50000"/>
                  </a:srgbClr>
                </a:solidFill>
                <a:effectLst/>
                <a:uLnTx/>
                <a:uFillTx/>
                <a:latin typeface="Arial Narrow" panose="020B0606020202030204" pitchFamily="34" charset="0"/>
                <a:ea typeface="+mn-ea"/>
                <a:cs typeface="+mn-cs"/>
              </a:rPr>
              <a:t>European Union</a:t>
            </a:r>
          </a:p>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en-GB" sz="1200" b="0" i="0" u="none" strike="noStrike" kern="1200" cap="none" spc="0" normalizeH="0" baseline="0" noProof="0" dirty="0">
              <a:ln>
                <a:noFill/>
              </a:ln>
              <a:solidFill>
                <a:srgbClr val="2683C6">
                  <a:lumMod val="50000"/>
                </a:srgbClr>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en-GB" sz="1200" b="0" i="0" u="none" strike="noStrike" kern="1200" cap="none" spc="0" normalizeH="0" baseline="0" noProof="0" dirty="0">
              <a:ln>
                <a:noFill/>
              </a:ln>
              <a:solidFill>
                <a:srgbClr val="2683C6">
                  <a:lumMod val="50000"/>
                </a:srgbClr>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en-GB" sz="1200" b="0" i="0" u="none" strike="noStrike" kern="1200" cap="none" spc="0" normalizeH="0" baseline="0" noProof="0" dirty="0">
              <a:ln>
                <a:noFill/>
              </a:ln>
              <a:solidFill>
                <a:srgbClr val="2683C6">
                  <a:lumMod val="50000"/>
                </a:srgbClr>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en-GB" sz="1200" b="0" i="0" u="none" strike="noStrike" kern="1200" cap="none" spc="0" normalizeH="0" baseline="0" noProof="0" dirty="0">
              <a:ln>
                <a:noFill/>
              </a:ln>
              <a:solidFill>
                <a:srgbClr val="2683C6">
                  <a:lumMod val="50000"/>
                </a:srgbClr>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en-GB" sz="1200" b="0" i="0" u="none" strike="noStrike" kern="1200" cap="none" spc="0" normalizeH="0" baseline="0" noProof="0" dirty="0">
              <a:ln>
                <a:noFill/>
              </a:ln>
              <a:solidFill>
                <a:srgbClr val="2683C6">
                  <a:lumMod val="50000"/>
                </a:srgbClr>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en-GB" sz="1200" b="0" i="0" u="none" strike="noStrike" kern="1200" cap="none" spc="0" normalizeH="0" baseline="0" noProof="0" dirty="0">
              <a:ln>
                <a:noFill/>
              </a:ln>
              <a:solidFill>
                <a:srgbClr val="2683C6">
                  <a:lumMod val="50000"/>
                </a:srgbClr>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en-GB" sz="1200" b="0" i="0" u="none" strike="noStrike" kern="1200" cap="none" spc="0" normalizeH="0" baseline="0" noProof="0" dirty="0">
              <a:ln>
                <a:noFill/>
              </a:ln>
              <a:solidFill>
                <a:srgbClr val="2683C6">
                  <a:lumMod val="50000"/>
                </a:srgbClr>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Brazil</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China</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India</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Indonesia</a:t>
            </a:r>
          </a:p>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South Africa</a:t>
            </a:r>
          </a:p>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en-GB" sz="1200" b="0" i="0" u="none" strike="noStrike" kern="1200" cap="none" spc="0" normalizeH="0" baseline="0" noProof="0" dirty="0">
              <a:ln>
                <a:noFill/>
              </a:ln>
              <a:solidFill>
                <a:srgbClr val="2683C6">
                  <a:lumMod val="50000"/>
                </a:srgbClr>
              </a:solidFill>
              <a:effectLst/>
              <a:uLnTx/>
              <a:uFillTx/>
              <a:latin typeface="Arial Narrow" panose="020B0606020202030204" pitchFamily="34" charset="0"/>
              <a:ea typeface="+mn-ea"/>
              <a:cs typeface="+mn-cs"/>
            </a:endParaRPr>
          </a:p>
        </p:txBody>
      </p:sp>
      <p:sp>
        <p:nvSpPr>
          <p:cNvPr id="21" name="Rectangle 20"/>
          <p:cNvSpPr/>
          <p:nvPr/>
        </p:nvSpPr>
        <p:spPr>
          <a:xfrm>
            <a:off x="10783376" y="4007753"/>
            <a:ext cx="1185769" cy="320300"/>
          </a:xfrm>
          <a:prstGeom prst="rect">
            <a:avLst/>
          </a:prstGeom>
          <a:solidFill>
            <a:srgbClr val="2FA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KEY PARTNERS</a:t>
            </a:r>
            <a:endParaRPr kumimoji="0" lang="en-GB"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23" name="Rectangle 22"/>
          <p:cNvSpPr/>
          <p:nvPr/>
        </p:nvSpPr>
        <p:spPr>
          <a:xfrm>
            <a:off x="43748" y="1874222"/>
            <a:ext cx="8198901" cy="320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OECD 38 m</a:t>
            </a:r>
            <a:r>
              <a:rPr kumimoji="0" lang="en-US" sz="16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ember </a:t>
            </a:r>
            <a:r>
              <a:rPr kumimoji="0" lang="en-US"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a:t>
            </a:r>
            <a:r>
              <a:rPr kumimoji="0" lang="en-US" sz="16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ountries </a:t>
            </a:r>
            <a:r>
              <a:rPr kumimoji="0" lang="en-US"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and 5 </a:t>
            </a:r>
            <a:r>
              <a:rPr kumimoji="0" lang="en-US" sz="16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key partners </a:t>
            </a:r>
            <a:r>
              <a:rPr kumimoji="0" lang="en-US"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represent about 80% of world trade and investment</a:t>
            </a:r>
          </a:p>
        </p:txBody>
      </p:sp>
      <p:sp>
        <p:nvSpPr>
          <p:cNvPr id="24" name="Rectangle 23"/>
          <p:cNvSpPr/>
          <p:nvPr/>
        </p:nvSpPr>
        <p:spPr>
          <a:xfrm>
            <a:off x="8339327" y="1859152"/>
            <a:ext cx="3728136" cy="320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MEMBERS</a:t>
            </a:r>
            <a:endParaRPr kumimoji="0" lang="en-GB"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6" name="Rectangle 15"/>
          <p:cNvSpPr/>
          <p:nvPr/>
        </p:nvSpPr>
        <p:spPr>
          <a:xfrm>
            <a:off x="413989" y="6287068"/>
            <a:ext cx="28296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Georgia"/>
                <a:ea typeface="+mn-ea"/>
                <a:cs typeface="+mn-cs"/>
              </a:rPr>
              <a:t>@</a:t>
            </a:r>
            <a:r>
              <a:rPr kumimoji="0" lang="en-GB" sz="1800" b="1" i="0" u="none" strike="noStrike" kern="1200" cap="none" spc="0" normalizeH="0" baseline="0" noProof="0" dirty="0" err="1">
                <a:ln>
                  <a:noFill/>
                </a:ln>
                <a:solidFill>
                  <a:srgbClr val="7030A0"/>
                </a:solidFill>
                <a:effectLst/>
                <a:uLnTx/>
                <a:uFillTx/>
                <a:latin typeface="Georgia"/>
                <a:ea typeface="+mn-ea"/>
                <a:cs typeface="+mn-cs"/>
              </a:rPr>
              <a:t>AnthonyMannOECD</a:t>
            </a:r>
            <a:endParaRPr kumimoji="0" lang="en-GB" sz="1800" b="1" i="0" u="none" strike="noStrike" kern="1200" cap="none" spc="0" normalizeH="0" baseline="0" noProof="0" dirty="0">
              <a:ln>
                <a:noFill/>
              </a:ln>
              <a:solidFill>
                <a:srgbClr val="7030A0"/>
              </a:solidFill>
              <a:effectLst/>
              <a:uLnTx/>
              <a:uFillTx/>
              <a:latin typeface="Georgia"/>
              <a:ea typeface="+mn-ea"/>
              <a:cs typeface="+mn-cs"/>
            </a:endParaRPr>
          </a:p>
        </p:txBody>
      </p:sp>
    </p:spTree>
    <p:extLst>
      <p:ext uri="{BB962C8B-B14F-4D97-AF65-F5344CB8AC3E}">
        <p14:creationId xmlns:p14="http://schemas.microsoft.com/office/powerpoint/2010/main" val="365103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Slide Number Placeholder 2"/>
          <p:cNvSpPr>
            <a:spLocks noGrp="1"/>
          </p:cNvSpPr>
          <p:nvPr>
            <p:ph type="sldNum" sz="quarter" idx="4"/>
          </p:nvPr>
        </p:nvSpPr>
        <p:spPr/>
        <p:txBody>
          <a:bodyPr/>
          <a:lstStyle/>
          <a:p>
            <a:fld id="{F301A600-A98F-48E1-AB15-30244BD8EAB6}" type="slidenum">
              <a:rPr lang="en-GB" smtClean="0">
                <a:solidFill>
                  <a:prstClr val="white"/>
                </a:solidFill>
              </a:rPr>
              <a:pPr/>
              <a:t>20</a:t>
            </a:fld>
            <a:endParaRPr lang="en-GB">
              <a:solidFill>
                <a:prstClr val="white"/>
              </a:solidFill>
            </a:endParaRPr>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1262982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Slide Number Placeholder 2"/>
          <p:cNvSpPr>
            <a:spLocks noGrp="1"/>
          </p:cNvSpPr>
          <p:nvPr>
            <p:ph type="sldNum" sz="quarter" idx="4"/>
          </p:nvPr>
        </p:nvSpPr>
        <p:spPr/>
        <p:txBody>
          <a:bodyPr/>
          <a:lstStyle/>
          <a:p>
            <a:fld id="{F301A600-A98F-48E1-AB15-30244BD8EAB6}" type="slidenum">
              <a:rPr lang="en-GB" smtClean="0">
                <a:solidFill>
                  <a:prstClr val="white"/>
                </a:solidFill>
              </a:rPr>
              <a:pPr/>
              <a:t>21</a:t>
            </a:fld>
            <a:endParaRPr lang="en-GB">
              <a:solidFill>
                <a:prstClr val="white"/>
              </a:solidFill>
            </a:endParaRPr>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4230316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Career concentration in Australia – </a:t>
            </a:r>
            <a:r>
              <a:rPr lang="en-GB" dirty="0" smtClean="0"/>
              <a:t>girls </a:t>
            </a:r>
            <a:r>
              <a:rPr lang="en-GB" dirty="0" smtClean="0"/>
              <a:t>(2000 and 2018)</a:t>
            </a:r>
            <a:endParaRPr lang="en-GB" dirty="0"/>
          </a:p>
        </p:txBody>
      </p:sp>
      <p:sp>
        <p:nvSpPr>
          <p:cNvPr id="2" name="Content Placeholder 1"/>
          <p:cNvSpPr>
            <a:spLocks noGrp="1"/>
          </p:cNvSpPr>
          <p:nvPr>
            <p:ph idx="1"/>
          </p:nvPr>
        </p:nvSpPr>
        <p:spPr/>
        <p:txBody>
          <a:bodyPr/>
          <a:lstStyle/>
          <a:p>
            <a:pPr marL="0" indent="0">
              <a:buNone/>
            </a:pPr>
            <a:endParaRPr lang="en-GB" dirty="0" smtClean="0"/>
          </a:p>
          <a:p>
            <a:pPr marL="0" indent="0">
              <a:buNone/>
            </a:pPr>
            <a:endParaRPr lang="en-GB" dirty="0"/>
          </a:p>
        </p:txBody>
      </p:sp>
      <p:graphicFrame>
        <p:nvGraphicFramePr>
          <p:cNvPr id="3" name="Table 2"/>
          <p:cNvGraphicFramePr>
            <a:graphicFrameLocks noGrp="1"/>
          </p:cNvGraphicFramePr>
          <p:nvPr>
            <p:extLst/>
          </p:nvPr>
        </p:nvGraphicFramePr>
        <p:xfrm>
          <a:off x="579120" y="1158234"/>
          <a:ext cx="10698479" cy="5242570"/>
        </p:xfrm>
        <a:graphic>
          <a:graphicData uri="http://schemas.openxmlformats.org/drawingml/2006/table">
            <a:tbl>
              <a:tblPr>
                <a:tableStyleId>{5C22544A-7EE6-4342-B048-85BDC9FD1C3A}</a:tableStyleId>
              </a:tblPr>
              <a:tblGrid>
                <a:gridCol w="1395453">
                  <a:extLst>
                    <a:ext uri="{9D8B030D-6E8A-4147-A177-3AD203B41FA5}">
                      <a16:colId xmlns:a16="http://schemas.microsoft.com/office/drawing/2014/main" val="1342062172"/>
                    </a:ext>
                  </a:extLst>
                </a:gridCol>
                <a:gridCol w="3881106">
                  <a:extLst>
                    <a:ext uri="{9D8B030D-6E8A-4147-A177-3AD203B41FA5}">
                      <a16:colId xmlns:a16="http://schemas.microsoft.com/office/drawing/2014/main" val="980264901"/>
                    </a:ext>
                  </a:extLst>
                </a:gridCol>
                <a:gridCol w="1061125">
                  <a:extLst>
                    <a:ext uri="{9D8B030D-6E8A-4147-A177-3AD203B41FA5}">
                      <a16:colId xmlns:a16="http://schemas.microsoft.com/office/drawing/2014/main" val="1825478672"/>
                    </a:ext>
                  </a:extLst>
                </a:gridCol>
                <a:gridCol w="3503172">
                  <a:extLst>
                    <a:ext uri="{9D8B030D-6E8A-4147-A177-3AD203B41FA5}">
                      <a16:colId xmlns:a16="http://schemas.microsoft.com/office/drawing/2014/main" val="91843137"/>
                    </a:ext>
                  </a:extLst>
                </a:gridCol>
                <a:gridCol w="857623">
                  <a:extLst>
                    <a:ext uri="{9D8B030D-6E8A-4147-A177-3AD203B41FA5}">
                      <a16:colId xmlns:a16="http://schemas.microsoft.com/office/drawing/2014/main" val="497097851"/>
                    </a:ext>
                  </a:extLst>
                </a:gridCol>
              </a:tblGrid>
              <a:tr h="333962">
                <a:tc>
                  <a:txBody>
                    <a:bodyPr/>
                    <a:lstStyle/>
                    <a:p>
                      <a:pPr algn="ctr" fontAlgn="b"/>
                      <a:endParaRPr lang="en-GB" sz="1600" b="1" i="0" u="none" strike="noStrike" dirty="0">
                        <a:solidFill>
                          <a:srgbClr val="000000"/>
                        </a:solidFill>
                        <a:effectLst/>
                        <a:latin typeface="Arial" panose="020B0604020202020204" pitchFamily="34" charset="0"/>
                      </a:endParaRPr>
                    </a:p>
                  </a:txBody>
                  <a:tcPr marL="6350" marR="6350" marT="6350" marB="0" anchor="b"/>
                </a:tc>
                <a:tc gridSpan="4">
                  <a:txBody>
                    <a:bodyPr/>
                    <a:lstStyle/>
                    <a:p>
                      <a:pPr algn="ctr" fontAlgn="b"/>
                      <a:r>
                        <a:rPr lang="en-GB" sz="1600" b="1" u="none" strike="noStrike" dirty="0">
                          <a:effectLst/>
                        </a:rPr>
                        <a:t>Top 10 Girls </a:t>
                      </a:r>
                      <a:endParaRPr lang="en-GB" sz="1600" b="1"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80401770"/>
                  </a:ext>
                </a:extLst>
              </a:tr>
              <a:tr h="333962">
                <a:tc>
                  <a:txBody>
                    <a:bodyPr/>
                    <a:lstStyle/>
                    <a:p>
                      <a:pPr algn="ctr" fontAlgn="b"/>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600" b="1" u="none" strike="noStrike">
                          <a:effectLst/>
                        </a:rPr>
                        <a:t>2000</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600" b="1" u="none" strike="noStrike">
                          <a:effectLst/>
                        </a:rPr>
                        <a:t> </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600" b="1" u="none" strike="noStrike">
                          <a:effectLst/>
                        </a:rPr>
                        <a:t>2018</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600" b="1" u="none" strike="noStrike" dirty="0">
                          <a:effectLst/>
                        </a:rPr>
                        <a:t> </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906219934"/>
                  </a:ext>
                </a:extLst>
              </a:tr>
              <a:tr h="333962">
                <a:tc>
                  <a:txBody>
                    <a:bodyPr/>
                    <a:lstStyle/>
                    <a:p>
                      <a:pPr algn="ctr" fontAlgn="b"/>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600" b="1" u="none" strike="noStrike">
                          <a:effectLst/>
                        </a:rPr>
                        <a:t>Occupation</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600" b="1" u="none" strike="noStrike">
                          <a:effectLst/>
                        </a:rPr>
                        <a:t>Occupation</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600" b="1" u="none" strike="noStrike" dirty="0">
                          <a:effectLst/>
                        </a:rPr>
                        <a:t>%</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803061471"/>
                  </a:ext>
                </a:extLst>
              </a:tr>
              <a:tr h="333962">
                <a:tc>
                  <a:txBody>
                    <a:bodyPr/>
                    <a:lstStyle/>
                    <a:p>
                      <a:pPr algn="ctr" fontAlgn="b"/>
                      <a:r>
                        <a:rPr lang="en-GB" sz="1600" b="1" u="none" strike="noStrike">
                          <a:effectLst/>
                        </a:rPr>
                        <a:t>1</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Teachers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9.0</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Teachers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10.3</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594253265"/>
                  </a:ext>
                </a:extLst>
              </a:tr>
              <a:tr h="333962">
                <a:tc>
                  <a:txBody>
                    <a:bodyPr/>
                    <a:lstStyle/>
                    <a:p>
                      <a:pPr algn="ctr" fontAlgn="b"/>
                      <a:r>
                        <a:rPr lang="en-GB" sz="1600" b="1" u="none" strike="noStrike">
                          <a:effectLst/>
                        </a:rPr>
                        <a:t>2</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Doctors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5.5</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Nursing and midwives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9.1</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960476802"/>
                  </a:ext>
                </a:extLst>
              </a:tr>
              <a:tr h="617513">
                <a:tc>
                  <a:txBody>
                    <a:bodyPr/>
                    <a:lstStyle/>
                    <a:p>
                      <a:pPr algn="ctr" fontAlgn="b"/>
                      <a:r>
                        <a:rPr lang="en-GB" sz="1600" b="1" u="none" strike="noStrike">
                          <a:effectLst/>
                        </a:rPr>
                        <a:t>3</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US" sz="1600" b="1" u="none" strike="noStrike">
                          <a:effectLst/>
                        </a:rPr>
                        <a:t>Hairdressers, barbers, beauticians and related workers</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5.1</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Doctors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7.9</a:t>
                      </a:r>
                      <a:endParaRPr lang="en-GB"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631881510"/>
                  </a:ext>
                </a:extLst>
              </a:tr>
              <a:tr h="333962">
                <a:tc>
                  <a:txBody>
                    <a:bodyPr/>
                    <a:lstStyle/>
                    <a:p>
                      <a:pPr algn="ctr" fontAlgn="b"/>
                      <a:r>
                        <a:rPr lang="en-GB" sz="1600" b="1" u="none" strike="noStrike">
                          <a:effectLst/>
                        </a:rPr>
                        <a:t>4</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Designers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5.1</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Lawyers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5.5</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02524464"/>
                  </a:ext>
                </a:extLst>
              </a:tr>
              <a:tr h="333962">
                <a:tc>
                  <a:txBody>
                    <a:bodyPr/>
                    <a:lstStyle/>
                    <a:p>
                      <a:pPr algn="ctr" fontAlgn="b"/>
                      <a:r>
                        <a:rPr lang="en-GB" sz="1600" b="1" u="none" strike="noStrike">
                          <a:effectLst/>
                        </a:rPr>
                        <a:t>5</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Psychologists</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5.0</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Designers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3.9</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807182985"/>
                  </a:ext>
                </a:extLst>
              </a:tr>
              <a:tr h="333962">
                <a:tc>
                  <a:txBody>
                    <a:bodyPr/>
                    <a:lstStyle/>
                    <a:p>
                      <a:pPr algn="ctr" fontAlgn="b"/>
                      <a:r>
                        <a:rPr lang="en-GB" sz="1600" b="1" u="none" strike="noStrike">
                          <a:effectLst/>
                        </a:rPr>
                        <a:t>6</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Lawyers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4.8</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Psychologists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3.9</a:t>
                      </a:r>
                      <a:endParaRPr lang="en-GB"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765722325"/>
                  </a:ext>
                </a:extLst>
              </a:tr>
              <a:tr h="333962">
                <a:tc>
                  <a:txBody>
                    <a:bodyPr/>
                    <a:lstStyle/>
                    <a:p>
                      <a:pPr algn="ctr" fontAlgn="b"/>
                      <a:r>
                        <a:rPr lang="en-GB" sz="1600" b="1" u="none" strike="noStrike">
                          <a:effectLst/>
                        </a:rPr>
                        <a:t>7</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Nursing and midwives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4.3</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Veterinarians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3.2</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946202315"/>
                  </a:ext>
                </a:extLst>
              </a:tr>
              <a:tr h="333962">
                <a:tc>
                  <a:txBody>
                    <a:bodyPr/>
                    <a:lstStyle/>
                    <a:p>
                      <a:pPr algn="ctr" fontAlgn="b"/>
                      <a:r>
                        <a:rPr lang="en-GB" sz="1600" b="1" u="none" strike="noStrike">
                          <a:effectLst/>
                        </a:rPr>
                        <a:t>8</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Child-care workers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3.6</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Physiotherapists </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3.1</a:t>
                      </a:r>
                      <a:endParaRPr lang="en-GB"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605866943"/>
                  </a:ext>
                </a:extLst>
              </a:tr>
              <a:tr h="333962">
                <a:tc>
                  <a:txBody>
                    <a:bodyPr/>
                    <a:lstStyle/>
                    <a:p>
                      <a:pPr algn="ctr" fontAlgn="b"/>
                      <a:r>
                        <a:rPr lang="en-GB" sz="1600" b="1" u="none" strike="noStrike">
                          <a:effectLst/>
                        </a:rPr>
                        <a:t>9</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US" sz="1600" b="1" u="none" strike="noStrike">
                          <a:effectLst/>
                        </a:rPr>
                        <a:t>Authors, journalists and other writers</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3.6</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Architects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2.6</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663831283"/>
                  </a:ext>
                </a:extLst>
              </a:tr>
              <a:tr h="617513">
                <a:tc>
                  <a:txBody>
                    <a:bodyPr/>
                    <a:lstStyle/>
                    <a:p>
                      <a:pPr algn="ctr" fontAlgn="b"/>
                      <a:r>
                        <a:rPr lang="en-GB" sz="1600" b="1" u="none" strike="noStrike">
                          <a:effectLst/>
                        </a:rPr>
                        <a:t>10</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US" sz="1600" b="1" u="none" strike="noStrike">
                          <a:effectLst/>
                        </a:rPr>
                        <a:t>Physiotherapists and related associate professionals</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2.8</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Science and engineering professionals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2.6</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21327655"/>
                  </a:ext>
                </a:extLst>
              </a:tr>
              <a:tr h="333962">
                <a:tc>
                  <a:txBody>
                    <a:bodyPr/>
                    <a:lstStyle/>
                    <a:p>
                      <a:pPr algn="ctr" fontAlgn="b"/>
                      <a:r>
                        <a:rPr lang="en-GB" sz="1600" b="1" u="none" strike="noStrike" dirty="0">
                          <a:effectLst/>
                        </a:rPr>
                        <a:t>Total</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 </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48.8</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 </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52.0</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884564021"/>
                  </a:ext>
                </a:extLst>
              </a:tr>
            </a:tbl>
          </a:graphicData>
        </a:graphic>
      </p:graphicFrame>
    </p:spTree>
    <p:extLst>
      <p:ext uri="{BB962C8B-B14F-4D97-AF65-F5344CB8AC3E}">
        <p14:creationId xmlns:p14="http://schemas.microsoft.com/office/powerpoint/2010/main" val="3546463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Career concentration in </a:t>
            </a:r>
            <a:r>
              <a:rPr lang="en-GB" dirty="0" smtClean="0"/>
              <a:t>Australia </a:t>
            </a:r>
            <a:r>
              <a:rPr lang="en-GB" dirty="0" smtClean="0"/>
              <a:t>– </a:t>
            </a:r>
            <a:r>
              <a:rPr lang="en-GB" dirty="0" smtClean="0"/>
              <a:t>boys (2000 </a:t>
            </a:r>
            <a:r>
              <a:rPr lang="en-GB" dirty="0" smtClean="0"/>
              <a:t>and 2018)</a:t>
            </a:r>
            <a:endParaRPr lang="en-GB" dirty="0"/>
          </a:p>
        </p:txBody>
      </p:sp>
      <p:graphicFrame>
        <p:nvGraphicFramePr>
          <p:cNvPr id="4" name="Content Placeholder 3"/>
          <p:cNvGraphicFramePr>
            <a:graphicFrameLocks noGrp="1"/>
          </p:cNvGraphicFramePr>
          <p:nvPr>
            <p:ph idx="1"/>
            <p:extLst/>
          </p:nvPr>
        </p:nvGraphicFramePr>
        <p:xfrm>
          <a:off x="955040" y="1097276"/>
          <a:ext cx="10495281" cy="5495733"/>
        </p:xfrm>
        <a:graphic>
          <a:graphicData uri="http://schemas.openxmlformats.org/drawingml/2006/table">
            <a:tbl>
              <a:tblPr>
                <a:tableStyleId>{5C22544A-7EE6-4342-B048-85BDC9FD1C3A}</a:tableStyleId>
              </a:tblPr>
              <a:tblGrid>
                <a:gridCol w="1781883">
                  <a:extLst>
                    <a:ext uri="{9D8B030D-6E8A-4147-A177-3AD203B41FA5}">
                      <a16:colId xmlns:a16="http://schemas.microsoft.com/office/drawing/2014/main" val="2750171984"/>
                    </a:ext>
                  </a:extLst>
                </a:gridCol>
                <a:gridCol w="3795867">
                  <a:extLst>
                    <a:ext uri="{9D8B030D-6E8A-4147-A177-3AD203B41FA5}">
                      <a16:colId xmlns:a16="http://schemas.microsoft.com/office/drawing/2014/main" val="3321079816"/>
                    </a:ext>
                  </a:extLst>
                </a:gridCol>
                <a:gridCol w="728524">
                  <a:extLst>
                    <a:ext uri="{9D8B030D-6E8A-4147-A177-3AD203B41FA5}">
                      <a16:colId xmlns:a16="http://schemas.microsoft.com/office/drawing/2014/main" val="3375121787"/>
                    </a:ext>
                  </a:extLst>
                </a:gridCol>
                <a:gridCol w="3460483">
                  <a:extLst>
                    <a:ext uri="{9D8B030D-6E8A-4147-A177-3AD203B41FA5}">
                      <a16:colId xmlns:a16="http://schemas.microsoft.com/office/drawing/2014/main" val="2977283393"/>
                    </a:ext>
                  </a:extLst>
                </a:gridCol>
                <a:gridCol w="728524">
                  <a:extLst>
                    <a:ext uri="{9D8B030D-6E8A-4147-A177-3AD203B41FA5}">
                      <a16:colId xmlns:a16="http://schemas.microsoft.com/office/drawing/2014/main" val="3255947705"/>
                    </a:ext>
                  </a:extLst>
                </a:gridCol>
              </a:tblGrid>
              <a:tr h="355497">
                <a:tc>
                  <a:txBody>
                    <a:bodyPr/>
                    <a:lstStyle/>
                    <a:p>
                      <a:pPr algn="ctr" fontAlgn="b"/>
                      <a:endParaRPr lang="en-GB" sz="1600" b="1" i="0" u="none" strike="noStrike" dirty="0">
                        <a:solidFill>
                          <a:srgbClr val="000000"/>
                        </a:solidFill>
                        <a:effectLst/>
                        <a:latin typeface="Arial" panose="020B0604020202020204" pitchFamily="34" charset="0"/>
                      </a:endParaRPr>
                    </a:p>
                  </a:txBody>
                  <a:tcPr marL="6350" marR="6350" marT="6350" marB="0" anchor="b"/>
                </a:tc>
                <a:tc gridSpan="4">
                  <a:txBody>
                    <a:bodyPr/>
                    <a:lstStyle/>
                    <a:p>
                      <a:pPr algn="ctr" fontAlgn="b"/>
                      <a:r>
                        <a:rPr lang="en-GB" sz="1600" b="1" u="none" strike="noStrike" dirty="0">
                          <a:effectLst/>
                        </a:rPr>
                        <a:t>Top 10 Boys</a:t>
                      </a:r>
                      <a:endParaRPr lang="en-GB" sz="1600" b="1"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80457421"/>
                  </a:ext>
                </a:extLst>
              </a:tr>
              <a:tr h="355497">
                <a:tc>
                  <a:txBody>
                    <a:bodyPr/>
                    <a:lstStyle/>
                    <a:p>
                      <a:pPr algn="ctr" fontAlgn="b"/>
                      <a:endParaRPr lang="en-GB" sz="1600" b="1" i="0" u="none" strike="noStrike" dirty="0">
                        <a:solidFill>
                          <a:srgbClr val="000000"/>
                        </a:solidFill>
                        <a:effectLst/>
                        <a:latin typeface="Arial" panose="020B0604020202020204" pitchFamily="34" charset="0"/>
                      </a:endParaRPr>
                    </a:p>
                  </a:txBody>
                  <a:tcPr marL="6350" marR="6350" marT="6350" marB="0" anchor="b"/>
                </a:tc>
                <a:tc gridSpan="2">
                  <a:txBody>
                    <a:bodyPr/>
                    <a:lstStyle/>
                    <a:p>
                      <a:pPr algn="ctr" fontAlgn="b"/>
                      <a:r>
                        <a:rPr lang="en-GB" sz="1600" b="1" u="none" strike="noStrike">
                          <a:effectLst/>
                        </a:rPr>
                        <a:t>2000</a:t>
                      </a:r>
                      <a:endParaRPr lang="en-GB" sz="1600" b="1" i="0" u="none" strike="noStrike">
                        <a:solidFill>
                          <a:srgbClr val="000000"/>
                        </a:solidFill>
                        <a:effectLst/>
                        <a:latin typeface="Arial" panose="020B0604020202020204" pitchFamily="34" charset="0"/>
                      </a:endParaRPr>
                    </a:p>
                  </a:txBody>
                  <a:tcPr marL="6350" marR="6350" marT="6350" marB="0" anchor="b"/>
                </a:tc>
                <a:tc hMerge="1">
                  <a:txBody>
                    <a:bodyPr/>
                    <a:lstStyle/>
                    <a:p>
                      <a:endParaRPr lang="en-GB"/>
                    </a:p>
                  </a:txBody>
                  <a:tcPr/>
                </a:tc>
                <a:tc gridSpan="2">
                  <a:txBody>
                    <a:bodyPr/>
                    <a:lstStyle/>
                    <a:p>
                      <a:pPr algn="ctr" fontAlgn="b"/>
                      <a:r>
                        <a:rPr lang="en-GB" sz="1600" b="1" u="none" strike="noStrike" dirty="0">
                          <a:effectLst/>
                        </a:rPr>
                        <a:t>2018</a:t>
                      </a:r>
                      <a:endParaRPr lang="en-GB" sz="1600" b="1"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en-GB"/>
                    </a:p>
                  </a:txBody>
                  <a:tcPr/>
                </a:tc>
                <a:extLst>
                  <a:ext uri="{0D108BD9-81ED-4DB2-BD59-A6C34878D82A}">
                    <a16:rowId xmlns:a16="http://schemas.microsoft.com/office/drawing/2014/main" val="3410166648"/>
                  </a:ext>
                </a:extLst>
              </a:tr>
              <a:tr h="355497">
                <a:tc>
                  <a:txBody>
                    <a:bodyPr/>
                    <a:lstStyle/>
                    <a:p>
                      <a:pPr algn="ctr" fontAlgn="b"/>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GB" sz="1600" b="1" u="none" strike="noStrike" dirty="0">
                          <a:effectLst/>
                        </a:rPr>
                        <a:t>Occupation</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600" b="1" u="none" strike="noStrike">
                          <a:effectLst/>
                        </a:rPr>
                        <a:t>Occupation</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GB" sz="1600" b="1" u="none" strike="noStrike" dirty="0">
                          <a:effectLst/>
                        </a:rPr>
                        <a:t>%</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493514716"/>
                  </a:ext>
                </a:extLst>
              </a:tr>
              <a:tr h="433903">
                <a:tc>
                  <a:txBody>
                    <a:bodyPr/>
                    <a:lstStyle/>
                    <a:p>
                      <a:pPr algn="ctr" fontAlgn="b"/>
                      <a:r>
                        <a:rPr lang="en-GB" sz="1600" b="1" u="none" strike="noStrike">
                          <a:effectLst/>
                        </a:rPr>
                        <a:t>1</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ICT professionals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12.6</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Science and engineering professionals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5.8</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329438287"/>
                  </a:ext>
                </a:extLst>
              </a:tr>
              <a:tr h="355497">
                <a:tc>
                  <a:txBody>
                    <a:bodyPr/>
                    <a:lstStyle/>
                    <a:p>
                      <a:pPr algn="ctr" fontAlgn="b"/>
                      <a:r>
                        <a:rPr lang="en-GB" sz="1600" b="1" u="none" strike="noStrike" dirty="0">
                          <a:effectLst/>
                        </a:rPr>
                        <a:t>2</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US" sz="1600" b="1" u="none" strike="noStrike">
                          <a:effectLst/>
                        </a:rPr>
                        <a:t>Motor vehicle mechanics and repairers</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5.3</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Doctors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5.1</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3977066"/>
                  </a:ext>
                </a:extLst>
              </a:tr>
              <a:tr h="355497">
                <a:tc>
                  <a:txBody>
                    <a:bodyPr/>
                    <a:lstStyle/>
                    <a:p>
                      <a:pPr algn="ctr" fontAlgn="b"/>
                      <a:r>
                        <a:rPr lang="en-GB" sz="1600" b="1" u="none" strike="noStrike">
                          <a:effectLst/>
                        </a:rPr>
                        <a:t>3</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Engineers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4.1</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Sportspeople</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4.9</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218431572"/>
                  </a:ext>
                </a:extLst>
              </a:tr>
              <a:tr h="355497">
                <a:tc>
                  <a:txBody>
                    <a:bodyPr/>
                    <a:lstStyle/>
                    <a:p>
                      <a:pPr algn="ctr" fontAlgn="b"/>
                      <a:r>
                        <a:rPr lang="en-GB" sz="1600" b="1" u="none" strike="noStrike">
                          <a:effectLst/>
                        </a:rPr>
                        <a:t>4</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Architects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4.0</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Engineers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4.9</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927394798"/>
                  </a:ext>
                </a:extLst>
              </a:tr>
              <a:tr h="433903">
                <a:tc>
                  <a:txBody>
                    <a:bodyPr/>
                    <a:lstStyle/>
                    <a:p>
                      <a:pPr algn="ctr" fontAlgn="b"/>
                      <a:r>
                        <a:rPr lang="en-GB" sz="1600" b="1" u="none" strike="noStrike">
                          <a:effectLst/>
                        </a:rPr>
                        <a:t>5</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Carpenters and joiners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3.3</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US" sz="1600" b="1" u="none" strike="noStrike">
                          <a:effectLst/>
                        </a:rPr>
                        <a:t>Electrical equipment installers and repairers</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4.1</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143559239"/>
                  </a:ext>
                </a:extLst>
              </a:tr>
              <a:tr h="355497">
                <a:tc>
                  <a:txBody>
                    <a:bodyPr/>
                    <a:lstStyle/>
                    <a:p>
                      <a:pPr algn="ctr" fontAlgn="b"/>
                      <a:r>
                        <a:rPr lang="en-GB" sz="1600" b="1" u="none" strike="noStrike">
                          <a:effectLst/>
                        </a:rPr>
                        <a:t>6</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Doctors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3.1</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ICT professionals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4.1</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17986919"/>
                  </a:ext>
                </a:extLst>
              </a:tr>
              <a:tr h="355497">
                <a:tc>
                  <a:txBody>
                    <a:bodyPr/>
                    <a:lstStyle/>
                    <a:p>
                      <a:pPr algn="ctr" fontAlgn="b"/>
                      <a:r>
                        <a:rPr lang="en-GB" sz="1600" b="1" u="none" strike="noStrike">
                          <a:effectLst/>
                        </a:rPr>
                        <a:t>7</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Business managers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3.0</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Carpenters and joiners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3.8</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468907672"/>
                  </a:ext>
                </a:extLst>
              </a:tr>
              <a:tr h="657333">
                <a:tc>
                  <a:txBody>
                    <a:bodyPr/>
                    <a:lstStyle/>
                    <a:p>
                      <a:pPr algn="ctr" fontAlgn="b"/>
                      <a:r>
                        <a:rPr lang="en-GB" sz="1600" b="1" u="none" strike="noStrike">
                          <a:effectLst/>
                        </a:rPr>
                        <a:t>8</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US" sz="1600" b="1" u="none" strike="noStrike">
                          <a:effectLst/>
                        </a:rPr>
                        <a:t>Aircraft pilots and related associate professionals</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3.0</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Architects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3.1</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859050492"/>
                  </a:ext>
                </a:extLst>
              </a:tr>
              <a:tr h="355497">
                <a:tc>
                  <a:txBody>
                    <a:bodyPr/>
                    <a:lstStyle/>
                    <a:p>
                      <a:pPr algn="ctr" fontAlgn="b"/>
                      <a:r>
                        <a:rPr lang="en-GB" sz="1600" b="1" u="none" strike="noStrike">
                          <a:effectLst/>
                        </a:rPr>
                        <a:t>9</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Builders, traditional materials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2.8</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Teachers</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3.1</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519927406"/>
                  </a:ext>
                </a:extLst>
              </a:tr>
              <a:tr h="355497">
                <a:tc>
                  <a:txBody>
                    <a:bodyPr/>
                    <a:lstStyle/>
                    <a:p>
                      <a:pPr algn="ctr" fontAlgn="b"/>
                      <a:r>
                        <a:rPr lang="en-GB" sz="1600" b="1" u="none" strike="noStrike" dirty="0">
                          <a:effectLst/>
                        </a:rPr>
                        <a:t>10</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Lawyers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2.8</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Designers</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3.0</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357167693"/>
                  </a:ext>
                </a:extLst>
              </a:tr>
              <a:tr h="355497">
                <a:tc>
                  <a:txBody>
                    <a:bodyPr/>
                    <a:lstStyle/>
                    <a:p>
                      <a:pPr algn="ctr" fontAlgn="b"/>
                      <a:r>
                        <a:rPr lang="en-GB" sz="1600" b="1" u="none" strike="noStrike" dirty="0">
                          <a:effectLst/>
                        </a:rPr>
                        <a:t>Total</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 </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44.0</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 </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41.8</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329379863"/>
                  </a:ext>
                </a:extLst>
              </a:tr>
            </a:tbl>
          </a:graphicData>
        </a:graphic>
      </p:graphicFrame>
    </p:spTree>
    <p:extLst>
      <p:ext uri="{BB962C8B-B14F-4D97-AF65-F5344CB8AC3E}">
        <p14:creationId xmlns:p14="http://schemas.microsoft.com/office/powerpoint/2010/main" val="3045883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Career concentration in Australia – migrant status (2018)</a:t>
            </a:r>
            <a:endParaRPr lang="en-GB" dirty="0"/>
          </a:p>
        </p:txBody>
      </p:sp>
      <p:graphicFrame>
        <p:nvGraphicFramePr>
          <p:cNvPr id="2" name="Table 1"/>
          <p:cNvGraphicFramePr>
            <a:graphicFrameLocks noGrp="1"/>
          </p:cNvGraphicFramePr>
          <p:nvPr>
            <p:extLst/>
          </p:nvPr>
        </p:nvGraphicFramePr>
        <p:xfrm>
          <a:off x="1137920" y="1188727"/>
          <a:ext cx="10099040" cy="5445751"/>
        </p:xfrm>
        <a:graphic>
          <a:graphicData uri="http://schemas.openxmlformats.org/drawingml/2006/table">
            <a:tbl>
              <a:tblPr>
                <a:tableStyleId>{5C22544A-7EE6-4342-B048-85BDC9FD1C3A}</a:tableStyleId>
              </a:tblPr>
              <a:tblGrid>
                <a:gridCol w="779013">
                  <a:extLst>
                    <a:ext uri="{9D8B030D-6E8A-4147-A177-3AD203B41FA5}">
                      <a16:colId xmlns:a16="http://schemas.microsoft.com/office/drawing/2014/main" val="3785110309"/>
                    </a:ext>
                  </a:extLst>
                </a:gridCol>
                <a:gridCol w="3765228">
                  <a:extLst>
                    <a:ext uri="{9D8B030D-6E8A-4147-A177-3AD203B41FA5}">
                      <a16:colId xmlns:a16="http://schemas.microsoft.com/office/drawing/2014/main" val="2311728009"/>
                    </a:ext>
                  </a:extLst>
                </a:gridCol>
                <a:gridCol w="935856">
                  <a:extLst>
                    <a:ext uri="{9D8B030D-6E8A-4147-A177-3AD203B41FA5}">
                      <a16:colId xmlns:a16="http://schemas.microsoft.com/office/drawing/2014/main" val="1420268412"/>
                    </a:ext>
                  </a:extLst>
                </a:gridCol>
                <a:gridCol w="3732711">
                  <a:extLst>
                    <a:ext uri="{9D8B030D-6E8A-4147-A177-3AD203B41FA5}">
                      <a16:colId xmlns:a16="http://schemas.microsoft.com/office/drawing/2014/main" val="3529303543"/>
                    </a:ext>
                  </a:extLst>
                </a:gridCol>
                <a:gridCol w="886232">
                  <a:extLst>
                    <a:ext uri="{9D8B030D-6E8A-4147-A177-3AD203B41FA5}">
                      <a16:colId xmlns:a16="http://schemas.microsoft.com/office/drawing/2014/main" val="2559335000"/>
                    </a:ext>
                  </a:extLst>
                </a:gridCol>
              </a:tblGrid>
              <a:tr h="418451">
                <a:tc>
                  <a:txBody>
                    <a:bodyPr/>
                    <a:lstStyle/>
                    <a:p>
                      <a:pPr algn="ctr" fontAlgn="b"/>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i="0" u="none" strike="noStrike" dirty="0" smtClean="0">
                          <a:solidFill>
                            <a:srgbClr val="000000"/>
                          </a:solidFill>
                          <a:effectLst/>
                          <a:latin typeface="Arial" panose="020B0604020202020204" pitchFamily="34" charset="0"/>
                        </a:rPr>
                        <a:t>Native-born</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i="0" u="none" strike="noStrike" dirty="0" smtClean="0">
                          <a:solidFill>
                            <a:srgbClr val="000000"/>
                          </a:solidFill>
                          <a:effectLst/>
                          <a:latin typeface="Arial" panose="020B0604020202020204" pitchFamily="34" charset="0"/>
                        </a:rPr>
                        <a:t>Foreign-born</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514385191"/>
                  </a:ext>
                </a:extLst>
              </a:tr>
              <a:tr h="418451">
                <a:tc>
                  <a:txBody>
                    <a:bodyPr/>
                    <a:lstStyle/>
                    <a:p>
                      <a:pPr algn="ctr" fontAlgn="b"/>
                      <a:r>
                        <a:rPr lang="en-GB" sz="1600" b="1" u="none" strike="noStrike" dirty="0">
                          <a:effectLst/>
                        </a:rPr>
                        <a:t>1</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Teachers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7.5</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Doctors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13.2</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394845549"/>
                  </a:ext>
                </a:extLst>
              </a:tr>
              <a:tr h="622252">
                <a:tc>
                  <a:txBody>
                    <a:bodyPr/>
                    <a:lstStyle/>
                    <a:p>
                      <a:pPr algn="ctr" fontAlgn="b"/>
                      <a:r>
                        <a:rPr lang="en-GB" sz="1600" b="1" u="none" strike="noStrike" dirty="0">
                          <a:effectLst/>
                        </a:rPr>
                        <a:t>2</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Nursing and midwives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4.9</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smtClean="0">
                          <a:effectLst/>
                        </a:rPr>
                        <a:t>Science</a:t>
                      </a:r>
                      <a:r>
                        <a:rPr lang="en-GB" sz="1600" b="1" u="none" strike="noStrike" dirty="0">
                          <a:effectLst/>
                        </a:rPr>
                        <a:t> and engineering </a:t>
                      </a:r>
                      <a:endParaRPr lang="en-GB" sz="1600" b="1" u="none" strike="noStrike" dirty="0" smtClean="0">
                        <a:effectLst/>
                      </a:endParaRPr>
                    </a:p>
                    <a:p>
                      <a:pPr algn="l" fontAlgn="b"/>
                      <a:r>
                        <a:rPr lang="en-GB" sz="1600" b="1" u="none" strike="noStrike" dirty="0" smtClean="0">
                          <a:effectLst/>
                        </a:rPr>
                        <a:t>professionals</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5.7</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352418949"/>
                  </a:ext>
                </a:extLst>
              </a:tr>
              <a:tr h="418451">
                <a:tc>
                  <a:txBody>
                    <a:bodyPr/>
                    <a:lstStyle/>
                    <a:p>
                      <a:pPr algn="ctr" fontAlgn="b"/>
                      <a:r>
                        <a:rPr lang="en-GB" sz="1600" b="1" u="none" strike="noStrike">
                          <a:effectLst/>
                        </a:rPr>
                        <a:t>3</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Doctors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3.9</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Lawyers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5.4</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024926618"/>
                  </a:ext>
                </a:extLst>
              </a:tr>
              <a:tr h="622252">
                <a:tc>
                  <a:txBody>
                    <a:bodyPr/>
                    <a:lstStyle/>
                    <a:p>
                      <a:pPr algn="ctr" fontAlgn="b"/>
                      <a:r>
                        <a:rPr lang="en-GB" sz="1600" b="1" u="none" strike="noStrike">
                          <a:effectLst/>
                        </a:rPr>
                        <a:t>4</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smtClean="0">
                          <a:effectLst/>
                        </a:rPr>
                        <a:t>Science</a:t>
                      </a:r>
                      <a:r>
                        <a:rPr lang="en-GB" sz="1600" b="1" u="none" strike="noStrike" dirty="0">
                          <a:effectLst/>
                        </a:rPr>
                        <a:t> and engineering </a:t>
                      </a:r>
                      <a:endParaRPr lang="en-GB" sz="1600" b="1" u="none" strike="noStrike" dirty="0" smtClean="0">
                        <a:effectLst/>
                      </a:endParaRPr>
                    </a:p>
                    <a:p>
                      <a:pPr algn="l" fontAlgn="b"/>
                      <a:r>
                        <a:rPr lang="en-GB" sz="1600" b="1" u="none" strike="noStrike" dirty="0" smtClean="0">
                          <a:effectLst/>
                        </a:rPr>
                        <a:t>Professionals</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3.6</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Teachers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4.3</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933929733"/>
                  </a:ext>
                </a:extLst>
              </a:tr>
              <a:tr h="418451">
                <a:tc>
                  <a:txBody>
                    <a:bodyPr/>
                    <a:lstStyle/>
                    <a:p>
                      <a:pPr algn="ctr" fontAlgn="b"/>
                      <a:r>
                        <a:rPr lang="en-GB" sz="1600" b="1" u="none" strike="noStrike">
                          <a:effectLst/>
                        </a:rPr>
                        <a:t>5</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Lawyers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3.6</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Nursing and midwives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4.1</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044399128"/>
                  </a:ext>
                </a:extLst>
              </a:tr>
              <a:tr h="418451">
                <a:tc>
                  <a:txBody>
                    <a:bodyPr/>
                    <a:lstStyle/>
                    <a:p>
                      <a:pPr algn="ctr" fontAlgn="b"/>
                      <a:r>
                        <a:rPr lang="en-GB" sz="1600" b="1" u="none" strike="noStrike">
                          <a:effectLst/>
                        </a:rPr>
                        <a:t>6</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Designers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3.5</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Engineers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4.1</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054848204"/>
                  </a:ext>
                </a:extLst>
              </a:tr>
              <a:tr h="418451">
                <a:tc>
                  <a:txBody>
                    <a:bodyPr/>
                    <a:lstStyle/>
                    <a:p>
                      <a:pPr algn="ctr" fontAlgn="b"/>
                      <a:r>
                        <a:rPr lang="en-GB" sz="1600" b="1" u="none" strike="noStrike">
                          <a:effectLst/>
                        </a:rPr>
                        <a:t>7</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Sportspeople</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3.1</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Designers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3.4</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451226253"/>
                  </a:ext>
                </a:extLst>
              </a:tr>
              <a:tr h="418451">
                <a:tc>
                  <a:txBody>
                    <a:bodyPr/>
                    <a:lstStyle/>
                    <a:p>
                      <a:pPr algn="ctr" fontAlgn="b"/>
                      <a:r>
                        <a:rPr lang="en-GB" sz="1600" b="1" u="none" strike="noStrike">
                          <a:effectLst/>
                        </a:rPr>
                        <a:t>8</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Physiotherapists </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3.1</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Architects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3.4</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485538806"/>
                  </a:ext>
                </a:extLst>
              </a:tr>
              <a:tr h="418451">
                <a:tc>
                  <a:txBody>
                    <a:bodyPr/>
                    <a:lstStyle/>
                    <a:p>
                      <a:pPr algn="ctr" fontAlgn="b"/>
                      <a:r>
                        <a:rPr lang="en-GB" sz="1600" b="1" u="none" strike="noStrike">
                          <a:effectLst/>
                        </a:rPr>
                        <a:t>9</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Architects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2.6</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ICT professionals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2.9</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679796325"/>
                  </a:ext>
                </a:extLst>
              </a:tr>
              <a:tr h="418451">
                <a:tc>
                  <a:txBody>
                    <a:bodyPr/>
                    <a:lstStyle/>
                    <a:p>
                      <a:pPr algn="ctr" fontAlgn="b"/>
                      <a:r>
                        <a:rPr lang="en-GB" sz="1600" b="1" u="none" strike="noStrike" dirty="0">
                          <a:effectLst/>
                        </a:rPr>
                        <a:t>10</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Psychologists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2.6</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Sportspeople</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2.6</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326496235"/>
                  </a:ext>
                </a:extLst>
              </a:tr>
              <a:tr h="435188">
                <a:tc>
                  <a:txBody>
                    <a:bodyPr/>
                    <a:lstStyle/>
                    <a:p>
                      <a:pPr algn="l" fontAlgn="b"/>
                      <a:r>
                        <a:rPr lang="en-GB" sz="1600" b="1" i="0" u="none" strike="noStrike" dirty="0" smtClean="0">
                          <a:solidFill>
                            <a:srgbClr val="000000"/>
                          </a:solidFill>
                          <a:effectLst/>
                          <a:latin typeface="Arial" panose="020B0604020202020204" pitchFamily="34" charset="0"/>
                        </a:rPr>
                        <a:t>Total</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 </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38.4</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 </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49.1</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109796414"/>
                  </a:ext>
                </a:extLst>
              </a:tr>
            </a:tbl>
          </a:graphicData>
        </a:graphic>
      </p:graphicFrame>
    </p:spTree>
    <p:extLst>
      <p:ext uri="{BB962C8B-B14F-4D97-AF65-F5344CB8AC3E}">
        <p14:creationId xmlns:p14="http://schemas.microsoft.com/office/powerpoint/2010/main" val="3108796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Career concentration in Australia – socio-economic status (2018)</a:t>
            </a:r>
            <a:endParaRPr lang="en-GB" dirty="0"/>
          </a:p>
        </p:txBody>
      </p:sp>
      <p:graphicFrame>
        <p:nvGraphicFramePr>
          <p:cNvPr id="2" name="Table 1"/>
          <p:cNvGraphicFramePr>
            <a:graphicFrameLocks noGrp="1"/>
          </p:cNvGraphicFramePr>
          <p:nvPr>
            <p:extLst/>
          </p:nvPr>
        </p:nvGraphicFramePr>
        <p:xfrm>
          <a:off x="1158239" y="1219200"/>
          <a:ext cx="9184641" cy="5399083"/>
        </p:xfrm>
        <a:graphic>
          <a:graphicData uri="http://schemas.openxmlformats.org/drawingml/2006/table">
            <a:tbl>
              <a:tblPr>
                <a:tableStyleId>{5C22544A-7EE6-4342-B048-85BDC9FD1C3A}</a:tableStyleId>
              </a:tblPr>
              <a:tblGrid>
                <a:gridCol w="862745">
                  <a:extLst>
                    <a:ext uri="{9D8B030D-6E8A-4147-A177-3AD203B41FA5}">
                      <a16:colId xmlns:a16="http://schemas.microsoft.com/office/drawing/2014/main" val="2031234439"/>
                    </a:ext>
                  </a:extLst>
                </a:gridCol>
                <a:gridCol w="3702615">
                  <a:extLst>
                    <a:ext uri="{9D8B030D-6E8A-4147-A177-3AD203B41FA5}">
                      <a16:colId xmlns:a16="http://schemas.microsoft.com/office/drawing/2014/main" val="2915570921"/>
                    </a:ext>
                  </a:extLst>
                </a:gridCol>
                <a:gridCol w="862745">
                  <a:extLst>
                    <a:ext uri="{9D8B030D-6E8A-4147-A177-3AD203B41FA5}">
                      <a16:colId xmlns:a16="http://schemas.microsoft.com/office/drawing/2014/main" val="1541733865"/>
                    </a:ext>
                  </a:extLst>
                </a:gridCol>
                <a:gridCol w="2893791">
                  <a:extLst>
                    <a:ext uri="{9D8B030D-6E8A-4147-A177-3AD203B41FA5}">
                      <a16:colId xmlns:a16="http://schemas.microsoft.com/office/drawing/2014/main" val="3915003720"/>
                    </a:ext>
                  </a:extLst>
                </a:gridCol>
                <a:gridCol w="862745">
                  <a:extLst>
                    <a:ext uri="{9D8B030D-6E8A-4147-A177-3AD203B41FA5}">
                      <a16:colId xmlns:a16="http://schemas.microsoft.com/office/drawing/2014/main" val="693123787"/>
                    </a:ext>
                  </a:extLst>
                </a:gridCol>
              </a:tblGrid>
              <a:tr h="455618">
                <a:tc>
                  <a:txBody>
                    <a:bodyPr/>
                    <a:lstStyle/>
                    <a:p>
                      <a:pPr algn="ctr" fontAlgn="ctr"/>
                      <a:endParaRPr lang="en-GB" sz="1600" b="1" i="0" u="none" strike="noStrike">
                        <a:solidFill>
                          <a:srgbClr val="000000"/>
                        </a:solidFill>
                        <a:effectLst/>
                        <a:latin typeface="Arial" panose="020B0604020202020204" pitchFamily="34" charset="0"/>
                      </a:endParaRPr>
                    </a:p>
                  </a:txBody>
                  <a:tcPr marL="6350" marR="6350" marT="6350" marB="0" anchor="ctr"/>
                </a:tc>
                <a:tc>
                  <a:txBody>
                    <a:bodyPr/>
                    <a:lstStyle/>
                    <a:p>
                      <a:pPr algn="l" fontAlgn="b"/>
                      <a:r>
                        <a:rPr lang="en-GB" sz="1600" b="1" i="0" u="none" strike="noStrike" dirty="0" smtClean="0">
                          <a:solidFill>
                            <a:srgbClr val="000000"/>
                          </a:solidFill>
                          <a:effectLst/>
                          <a:latin typeface="Arial" panose="020B0604020202020204" pitchFamily="34" charset="0"/>
                        </a:rPr>
                        <a:t>Least advantaged quartile</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i="0" u="none" strike="noStrike" dirty="0" smtClean="0">
                          <a:solidFill>
                            <a:srgbClr val="000000"/>
                          </a:solidFill>
                          <a:effectLst/>
                          <a:latin typeface="Arial" panose="020B0604020202020204" pitchFamily="34" charset="0"/>
                        </a:rPr>
                        <a:t>Most advantaged quartile</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619930386"/>
                  </a:ext>
                </a:extLst>
              </a:tr>
              <a:tr h="455618">
                <a:tc>
                  <a:txBody>
                    <a:bodyPr/>
                    <a:lstStyle/>
                    <a:p>
                      <a:pPr algn="ctr" fontAlgn="b"/>
                      <a:r>
                        <a:rPr lang="en-GB" sz="1600" b="1" u="none" strike="noStrike" dirty="0">
                          <a:effectLst/>
                        </a:rPr>
                        <a:t>1</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Teachers</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6.7</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Doctors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10.2</a:t>
                      </a:r>
                      <a:endParaRPr lang="en-GB"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851862894"/>
                  </a:ext>
                </a:extLst>
              </a:tr>
              <a:tr h="435297">
                <a:tc>
                  <a:txBody>
                    <a:bodyPr/>
                    <a:lstStyle/>
                    <a:p>
                      <a:pPr algn="ctr" fontAlgn="b"/>
                      <a:r>
                        <a:rPr lang="en-GB" sz="1600" b="1" u="none" strike="noStrike" dirty="0">
                          <a:effectLst/>
                        </a:rPr>
                        <a:t>2</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Nursing and midwives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5.3</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Lawyers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6.4</a:t>
                      </a:r>
                      <a:endParaRPr lang="en-GB"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35702551"/>
                  </a:ext>
                </a:extLst>
              </a:tr>
              <a:tr h="435297">
                <a:tc>
                  <a:txBody>
                    <a:bodyPr/>
                    <a:lstStyle/>
                    <a:p>
                      <a:pPr algn="ctr" fontAlgn="b"/>
                      <a:r>
                        <a:rPr lang="en-GB" sz="1600" b="1" u="none" strike="noStrike">
                          <a:effectLst/>
                        </a:rPr>
                        <a:t>3</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Doctors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3.9</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 Science and engineering professionals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6.1</a:t>
                      </a:r>
                      <a:endParaRPr lang="en-GB"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088469890"/>
                  </a:ext>
                </a:extLst>
              </a:tr>
              <a:tr h="435297">
                <a:tc>
                  <a:txBody>
                    <a:bodyPr/>
                    <a:lstStyle/>
                    <a:p>
                      <a:pPr algn="ctr" fontAlgn="b"/>
                      <a:r>
                        <a:rPr lang="en-GB" sz="1600" b="1" u="none" strike="noStrike">
                          <a:effectLst/>
                        </a:rPr>
                        <a:t>4</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Sportspeople</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3.8</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Teachers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5.3</a:t>
                      </a:r>
                      <a:endParaRPr lang="en-GB"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112847310"/>
                  </a:ext>
                </a:extLst>
              </a:tr>
              <a:tr h="435297">
                <a:tc>
                  <a:txBody>
                    <a:bodyPr/>
                    <a:lstStyle/>
                    <a:p>
                      <a:pPr algn="ctr" fontAlgn="b"/>
                      <a:r>
                        <a:rPr lang="en-GB" sz="1600" b="1" u="none" strike="noStrike">
                          <a:effectLst/>
                        </a:rPr>
                        <a:t>5</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Designers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3.4</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Nursing and midwives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4.1</a:t>
                      </a:r>
                      <a:endParaRPr lang="en-GB"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443559078"/>
                  </a:ext>
                </a:extLst>
              </a:tr>
              <a:tr h="435297">
                <a:tc>
                  <a:txBody>
                    <a:bodyPr/>
                    <a:lstStyle/>
                    <a:p>
                      <a:pPr algn="ctr" fontAlgn="b"/>
                      <a:r>
                        <a:rPr lang="en-GB" sz="1600" b="1" u="none" strike="noStrike">
                          <a:effectLst/>
                        </a:rPr>
                        <a:t>6</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Carpenters and joiners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3.2</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Engineers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4.1</a:t>
                      </a:r>
                      <a:endParaRPr lang="en-GB"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139975320"/>
                  </a:ext>
                </a:extLst>
              </a:tr>
              <a:tr h="435297">
                <a:tc>
                  <a:txBody>
                    <a:bodyPr/>
                    <a:lstStyle/>
                    <a:p>
                      <a:pPr algn="ctr" fontAlgn="b"/>
                      <a:r>
                        <a:rPr lang="en-GB" sz="1600" b="1" u="none" strike="noStrike">
                          <a:effectLst/>
                        </a:rPr>
                        <a:t>7</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US" sz="1600" b="1" u="none" strike="noStrike">
                          <a:effectLst/>
                        </a:rPr>
                        <a:t>Electrical equipment installers and repairers</a:t>
                      </a:r>
                      <a:endParaRPr lang="en-US"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2.9</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Architects</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4.0</a:t>
                      </a:r>
                      <a:endParaRPr lang="en-GB"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196955486"/>
                  </a:ext>
                </a:extLst>
              </a:tr>
              <a:tr h="435297">
                <a:tc>
                  <a:txBody>
                    <a:bodyPr/>
                    <a:lstStyle/>
                    <a:p>
                      <a:pPr algn="ctr" fontAlgn="b"/>
                      <a:r>
                        <a:rPr lang="en-GB" sz="1600" b="1" u="none" strike="noStrike">
                          <a:effectLst/>
                        </a:rPr>
                        <a:t>8</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Police officers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2.6</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Psychologists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3.7</a:t>
                      </a:r>
                      <a:endParaRPr lang="en-GB"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700388278"/>
                  </a:ext>
                </a:extLst>
              </a:tr>
              <a:tr h="435297">
                <a:tc>
                  <a:txBody>
                    <a:bodyPr/>
                    <a:lstStyle/>
                    <a:p>
                      <a:pPr algn="ctr" fontAlgn="b"/>
                      <a:r>
                        <a:rPr lang="en-GB" sz="1600" b="1" u="none" strike="noStrike">
                          <a:effectLst/>
                        </a:rPr>
                        <a:t>9</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Lawyers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2.5</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Physiotherapists </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3.2</a:t>
                      </a:r>
                      <a:endParaRPr lang="en-GB" sz="16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404713639"/>
                  </a:ext>
                </a:extLst>
              </a:tr>
              <a:tr h="435297">
                <a:tc>
                  <a:txBody>
                    <a:bodyPr/>
                    <a:lstStyle/>
                    <a:p>
                      <a:pPr algn="ctr" fontAlgn="b"/>
                      <a:r>
                        <a:rPr lang="en-GB" sz="1600" b="1" u="none" strike="noStrike" dirty="0">
                          <a:effectLst/>
                        </a:rPr>
                        <a:t>10</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 Science and engineering professionals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2.3</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Designers</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3.0</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510061150"/>
                  </a:ext>
                </a:extLst>
              </a:tr>
              <a:tr h="452708">
                <a:tc>
                  <a:txBody>
                    <a:bodyPr/>
                    <a:lstStyle/>
                    <a:p>
                      <a:pPr algn="l" fontAlgn="b"/>
                      <a:r>
                        <a:rPr lang="en-GB" sz="1600" b="1" u="none" strike="noStrike">
                          <a:effectLst/>
                        </a:rPr>
                        <a:t>Total</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 </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36.6</a:t>
                      </a:r>
                      <a:endParaRPr lang="en-GB" sz="1600" b="1"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a:effectLst/>
                        </a:rPr>
                        <a:t> </a:t>
                      </a:r>
                      <a:endParaRPr lang="en-GB" sz="1600" b="1"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GB" sz="1600" b="1" u="none" strike="noStrike" dirty="0">
                          <a:effectLst/>
                        </a:rPr>
                        <a:t>50.0</a:t>
                      </a:r>
                      <a:endParaRPr lang="en-GB" sz="16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767928146"/>
                  </a:ext>
                </a:extLst>
              </a:tr>
            </a:tbl>
          </a:graphicData>
        </a:graphic>
      </p:graphicFrame>
    </p:spTree>
    <p:extLst>
      <p:ext uri="{BB962C8B-B14F-4D97-AF65-F5344CB8AC3E}">
        <p14:creationId xmlns:p14="http://schemas.microsoft.com/office/powerpoint/2010/main" val="1797837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41288" y="1058863"/>
          <a:ext cx="11914187" cy="569753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sz="2700" dirty="0"/>
              <a:t>Concentration of occupational expectations between 2000 and 2018</a:t>
            </a:r>
            <a:br>
              <a:rPr lang="en-US" sz="2700" dirty="0"/>
            </a:br>
            <a:r>
              <a:rPr lang="en-US" sz="1800" dirty="0"/>
              <a:t>Percentage of students naming 10 most popular </a:t>
            </a:r>
            <a:r>
              <a:rPr lang="en-US" sz="1800" dirty="0" smtClean="0"/>
              <a:t>occupations (OECD average)</a:t>
            </a:r>
            <a:endParaRPr lang="en-GB" sz="2400" dirty="0"/>
          </a:p>
        </p:txBody>
      </p:sp>
      <p:sp>
        <p:nvSpPr>
          <p:cNvPr id="7" name="TextBox 6"/>
          <p:cNvSpPr txBox="1"/>
          <p:nvPr/>
        </p:nvSpPr>
        <p:spPr>
          <a:xfrm>
            <a:off x="1640843" y="6602511"/>
            <a:ext cx="107537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Source: PISA databases.  Countries reporting career expectations in PISA 2000, 2003, 2006, 2015 and 2018. </a:t>
            </a:r>
            <a:endParaRPr kumimoji="0" lang="en-GB" sz="14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nvPr>
        </p:nvGraphicFramePr>
        <p:xfrm>
          <a:off x="1062502" y="1044706"/>
          <a:ext cx="3217026" cy="1562792"/>
        </p:xfrm>
        <a:graphic>
          <a:graphicData uri="http://schemas.openxmlformats.org/drawingml/2006/table">
            <a:tbl>
              <a:tblPr>
                <a:tableStyleId>{3C2FFA5D-87B4-456A-9821-1D502468CF0F}</a:tableStyleId>
              </a:tblPr>
              <a:tblGrid>
                <a:gridCol w="1072342">
                  <a:extLst>
                    <a:ext uri="{9D8B030D-6E8A-4147-A177-3AD203B41FA5}">
                      <a16:colId xmlns:a16="http://schemas.microsoft.com/office/drawing/2014/main" val="3296959064"/>
                    </a:ext>
                  </a:extLst>
                </a:gridCol>
                <a:gridCol w="1072342">
                  <a:extLst>
                    <a:ext uri="{9D8B030D-6E8A-4147-A177-3AD203B41FA5}">
                      <a16:colId xmlns:a16="http://schemas.microsoft.com/office/drawing/2014/main" val="749185556"/>
                    </a:ext>
                  </a:extLst>
                </a:gridCol>
                <a:gridCol w="1072342">
                  <a:extLst>
                    <a:ext uri="{9D8B030D-6E8A-4147-A177-3AD203B41FA5}">
                      <a16:colId xmlns:a16="http://schemas.microsoft.com/office/drawing/2014/main" val="377777638"/>
                    </a:ext>
                  </a:extLst>
                </a:gridCol>
              </a:tblGrid>
              <a:tr h="390698">
                <a:tc>
                  <a:txBody>
                    <a:bodyPr/>
                    <a:lstStyle/>
                    <a:p>
                      <a:r>
                        <a:rPr lang="en-GB" dirty="0" smtClean="0">
                          <a:effectLst>
                            <a:outerShdw blurRad="38100" dist="38100" dir="2700000" algn="tl">
                              <a:srgbClr val="000000">
                                <a:alpha val="43137"/>
                              </a:srgbClr>
                            </a:outerShdw>
                          </a:effectLst>
                        </a:rPr>
                        <a:t>Australia</a:t>
                      </a:r>
                      <a:endParaRPr lang="en-GB" dirty="0">
                        <a:effectLst>
                          <a:outerShdw blurRad="38100" dist="38100" dir="2700000" algn="tl">
                            <a:srgbClr val="000000">
                              <a:alpha val="43137"/>
                            </a:srgbClr>
                          </a:outerShdw>
                        </a:effectLst>
                      </a:endParaRPr>
                    </a:p>
                  </a:txBody>
                  <a:tcPr/>
                </a:tc>
                <a:tc>
                  <a:txBody>
                    <a:bodyPr/>
                    <a:lstStyle/>
                    <a:p>
                      <a:r>
                        <a:rPr lang="en-GB" dirty="0" smtClean="0">
                          <a:effectLst>
                            <a:outerShdw blurRad="38100" dist="38100" dir="2700000" algn="tl">
                              <a:srgbClr val="000000">
                                <a:alpha val="43137"/>
                              </a:srgbClr>
                            </a:outerShdw>
                          </a:effectLst>
                        </a:rPr>
                        <a:t>2000</a:t>
                      </a:r>
                      <a:endParaRPr lang="en-GB" dirty="0">
                        <a:effectLst>
                          <a:outerShdw blurRad="38100" dist="38100" dir="2700000" algn="tl">
                            <a:srgbClr val="000000">
                              <a:alpha val="43137"/>
                            </a:srgbClr>
                          </a:outerShdw>
                        </a:effectLst>
                      </a:endParaRPr>
                    </a:p>
                  </a:txBody>
                  <a:tcPr/>
                </a:tc>
                <a:tc>
                  <a:txBody>
                    <a:bodyPr/>
                    <a:lstStyle/>
                    <a:p>
                      <a:r>
                        <a:rPr lang="en-GB" dirty="0" smtClean="0">
                          <a:effectLst>
                            <a:outerShdw blurRad="38100" dist="38100" dir="2700000" algn="tl">
                              <a:srgbClr val="000000">
                                <a:alpha val="43137"/>
                              </a:srgbClr>
                            </a:outerShdw>
                          </a:effectLst>
                        </a:rPr>
                        <a:t>2018</a:t>
                      </a:r>
                      <a:endParaRPr lang="en-GB"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999540708"/>
                  </a:ext>
                </a:extLst>
              </a:tr>
              <a:tr h="390698">
                <a:tc>
                  <a:txBody>
                    <a:bodyPr/>
                    <a:lstStyle/>
                    <a:p>
                      <a:r>
                        <a:rPr lang="en-GB" dirty="0" smtClean="0">
                          <a:effectLst>
                            <a:outerShdw blurRad="38100" dist="38100" dir="2700000" algn="tl">
                              <a:srgbClr val="000000">
                                <a:alpha val="43137"/>
                              </a:srgbClr>
                            </a:outerShdw>
                          </a:effectLst>
                        </a:rPr>
                        <a:t>Girls</a:t>
                      </a:r>
                      <a:endParaRPr lang="en-GB" dirty="0">
                        <a:effectLst>
                          <a:outerShdw blurRad="38100" dist="38100" dir="2700000" algn="tl">
                            <a:srgbClr val="000000">
                              <a:alpha val="43137"/>
                            </a:srgbClr>
                          </a:outerShdw>
                        </a:effectLst>
                      </a:endParaRPr>
                    </a:p>
                  </a:txBody>
                  <a:tcPr/>
                </a:tc>
                <a:tc>
                  <a:txBody>
                    <a:bodyPr/>
                    <a:lstStyle/>
                    <a:p>
                      <a:r>
                        <a:rPr lang="en-GB" b="0" dirty="0" smtClean="0">
                          <a:effectLst>
                            <a:outerShdw blurRad="38100" dist="38100" dir="2700000" algn="tl">
                              <a:srgbClr val="000000">
                                <a:alpha val="43137"/>
                              </a:srgbClr>
                            </a:outerShdw>
                          </a:effectLst>
                        </a:rPr>
                        <a:t>49%</a:t>
                      </a:r>
                      <a:endParaRPr lang="en-GB" b="0" dirty="0">
                        <a:effectLst>
                          <a:outerShdw blurRad="38100" dist="38100" dir="2700000" algn="tl">
                            <a:srgbClr val="000000">
                              <a:alpha val="43137"/>
                            </a:srgbClr>
                          </a:outerShdw>
                        </a:effectLst>
                      </a:endParaRPr>
                    </a:p>
                  </a:txBody>
                  <a:tcPr/>
                </a:tc>
                <a:tc>
                  <a:txBody>
                    <a:bodyPr/>
                    <a:lstStyle/>
                    <a:p>
                      <a:r>
                        <a:rPr lang="en-GB" b="0" dirty="0" smtClean="0">
                          <a:effectLst>
                            <a:outerShdw blurRad="38100" dist="38100" dir="2700000" algn="tl">
                              <a:srgbClr val="000000">
                                <a:alpha val="43137"/>
                              </a:srgbClr>
                            </a:outerShdw>
                          </a:effectLst>
                        </a:rPr>
                        <a:t>52%</a:t>
                      </a:r>
                      <a:endParaRPr lang="en-GB" b="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646800643"/>
                  </a:ext>
                </a:extLst>
              </a:tr>
              <a:tr h="390698">
                <a:tc>
                  <a:txBody>
                    <a:bodyPr/>
                    <a:lstStyle/>
                    <a:p>
                      <a:r>
                        <a:rPr lang="en-GB" dirty="0" smtClean="0">
                          <a:effectLst>
                            <a:outerShdw blurRad="38100" dist="38100" dir="2700000" algn="tl">
                              <a:srgbClr val="000000">
                                <a:alpha val="43137"/>
                              </a:srgbClr>
                            </a:outerShdw>
                          </a:effectLst>
                        </a:rPr>
                        <a:t>Boys</a:t>
                      </a:r>
                      <a:endParaRPr lang="en-GB" dirty="0">
                        <a:effectLst>
                          <a:outerShdw blurRad="38100" dist="38100" dir="2700000" algn="tl">
                            <a:srgbClr val="000000">
                              <a:alpha val="43137"/>
                            </a:srgbClr>
                          </a:outerShdw>
                        </a:effectLst>
                      </a:endParaRPr>
                    </a:p>
                  </a:txBody>
                  <a:tcPr/>
                </a:tc>
                <a:tc>
                  <a:txBody>
                    <a:bodyPr/>
                    <a:lstStyle/>
                    <a:p>
                      <a:r>
                        <a:rPr lang="en-GB" b="0" dirty="0" smtClean="0">
                          <a:effectLst>
                            <a:outerShdw blurRad="38100" dist="38100" dir="2700000" algn="tl">
                              <a:srgbClr val="000000">
                                <a:alpha val="43137"/>
                              </a:srgbClr>
                            </a:outerShdw>
                          </a:effectLst>
                        </a:rPr>
                        <a:t>44%</a:t>
                      </a:r>
                      <a:endParaRPr lang="en-GB" b="0" dirty="0">
                        <a:effectLst>
                          <a:outerShdw blurRad="38100" dist="38100" dir="2700000" algn="tl">
                            <a:srgbClr val="000000">
                              <a:alpha val="43137"/>
                            </a:srgbClr>
                          </a:outerShdw>
                        </a:effectLst>
                      </a:endParaRPr>
                    </a:p>
                  </a:txBody>
                  <a:tcPr/>
                </a:tc>
                <a:tc>
                  <a:txBody>
                    <a:bodyPr/>
                    <a:lstStyle/>
                    <a:p>
                      <a:r>
                        <a:rPr lang="en-GB" b="0" dirty="0" smtClean="0">
                          <a:effectLst>
                            <a:outerShdw blurRad="38100" dist="38100" dir="2700000" algn="tl">
                              <a:srgbClr val="000000">
                                <a:alpha val="43137"/>
                              </a:srgbClr>
                            </a:outerShdw>
                          </a:effectLst>
                        </a:rPr>
                        <a:t>42%</a:t>
                      </a:r>
                      <a:endParaRPr lang="en-GB" b="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4288666502"/>
                  </a:ext>
                </a:extLst>
              </a:tr>
              <a:tr h="390698">
                <a:tc>
                  <a:txBody>
                    <a:bodyPr/>
                    <a:lstStyle/>
                    <a:p>
                      <a:r>
                        <a:rPr lang="en-GB" dirty="0" smtClean="0">
                          <a:effectLst>
                            <a:outerShdw blurRad="38100" dist="38100" dir="2700000" algn="tl">
                              <a:srgbClr val="000000">
                                <a:alpha val="43137"/>
                              </a:srgbClr>
                            </a:outerShdw>
                          </a:effectLst>
                        </a:rPr>
                        <a:t>All</a:t>
                      </a:r>
                      <a:endParaRPr lang="en-GB" dirty="0">
                        <a:effectLst>
                          <a:outerShdw blurRad="38100" dist="38100" dir="2700000" algn="tl">
                            <a:srgbClr val="000000">
                              <a:alpha val="43137"/>
                            </a:srgbClr>
                          </a:outerShdw>
                        </a:effectLst>
                      </a:endParaRPr>
                    </a:p>
                  </a:txBody>
                  <a:tcPr/>
                </a:tc>
                <a:tc>
                  <a:txBody>
                    <a:bodyPr/>
                    <a:lstStyle/>
                    <a:p>
                      <a:r>
                        <a:rPr lang="en-GB" b="0" dirty="0" smtClean="0">
                          <a:effectLst>
                            <a:outerShdw blurRad="38100" dist="38100" dir="2700000" algn="tl">
                              <a:srgbClr val="000000">
                                <a:alpha val="43137"/>
                              </a:srgbClr>
                            </a:outerShdw>
                          </a:effectLst>
                        </a:rPr>
                        <a:t>39%</a:t>
                      </a:r>
                      <a:endParaRPr lang="en-GB" b="0" dirty="0">
                        <a:effectLst>
                          <a:outerShdw blurRad="38100" dist="38100" dir="2700000" algn="tl">
                            <a:srgbClr val="000000">
                              <a:alpha val="43137"/>
                            </a:srgbClr>
                          </a:outerShdw>
                        </a:effectLst>
                      </a:endParaRPr>
                    </a:p>
                  </a:txBody>
                  <a:tcPr/>
                </a:tc>
                <a:tc>
                  <a:txBody>
                    <a:bodyPr/>
                    <a:lstStyle/>
                    <a:p>
                      <a:r>
                        <a:rPr lang="en-GB" b="0" dirty="0" smtClean="0">
                          <a:effectLst>
                            <a:outerShdw blurRad="38100" dist="38100" dir="2700000" algn="tl">
                              <a:srgbClr val="000000">
                                <a:alpha val="43137"/>
                              </a:srgbClr>
                            </a:outerShdw>
                          </a:effectLst>
                        </a:rPr>
                        <a:t>41%</a:t>
                      </a:r>
                      <a:endParaRPr lang="en-GB" b="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4061423963"/>
                  </a:ext>
                </a:extLst>
              </a:tr>
            </a:tbl>
          </a:graphicData>
        </a:graphic>
      </p:graphicFrame>
    </p:spTree>
    <p:extLst>
      <p:ext uri="{BB962C8B-B14F-4D97-AF65-F5344CB8AC3E}">
        <p14:creationId xmlns:p14="http://schemas.microsoft.com/office/powerpoint/2010/main" val="1310318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left)">
                                      <p:cBhvr>
                                        <p:cTn id="7" dur="2000"/>
                                        <p:tgtEl>
                                          <p:spTgt spid="6">
                                            <p:graphicEl>
                                              <a:chart seriesIdx="-4" categoryIdx="0" bldStep="category"/>
                                            </p:graphic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left)">
                                      <p:cBhvr>
                                        <p:cTn id="11" dur="2000"/>
                                        <p:tgtEl>
                                          <p:spTgt spid="6">
                                            <p:graphicEl>
                                              <a:chart seriesIdx="-4" categoryIdx="1" bldStep="category"/>
                                            </p:graphic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left)">
                                      <p:cBhvr>
                                        <p:cTn id="15" dur="2000"/>
                                        <p:tgtEl>
                                          <p:spTgt spid="6">
                                            <p:graphicEl>
                                              <a:chart seriesIdx="-4" categoryIdx="2" bldStep="category"/>
                                            </p:graphic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left)">
                                      <p:cBhvr>
                                        <p:cTn id="19" dur="2000"/>
                                        <p:tgtEl>
                                          <p:spTgt spid="6">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animBg="0"/>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F9CBE-D238-4E7C-98A4-8F28C50DD6A0}"/>
              </a:ext>
            </a:extLst>
          </p:cNvPr>
          <p:cNvSpPr>
            <a:spLocks noGrp="1"/>
          </p:cNvSpPr>
          <p:nvPr>
            <p:ph type="title"/>
          </p:nvPr>
        </p:nvSpPr>
        <p:spPr/>
        <p:txBody>
          <a:bodyPr>
            <a:normAutofit/>
          </a:bodyPr>
          <a:lstStyle/>
          <a:p>
            <a:r>
              <a:rPr lang="en-GB" dirty="0"/>
              <a:t>Many teenagers aspire to jobs that are at high risk of automation</a:t>
            </a:r>
          </a:p>
        </p:txBody>
      </p:sp>
      <p:graphicFrame>
        <p:nvGraphicFramePr>
          <p:cNvPr id="7" name="Chart 6">
            <a:extLst>
              <a:ext uri="{FF2B5EF4-FFF2-40B4-BE49-F238E27FC236}">
                <a16:creationId xmlns:a16="http://schemas.microsoft.com/office/drawing/2014/main" id="{2689242E-5E2C-4050-8753-D86ED6A6B26D}"/>
              </a:ext>
            </a:extLst>
          </p:cNvPr>
          <p:cNvGraphicFramePr/>
          <p:nvPr>
            <p:extLst/>
          </p:nvPr>
        </p:nvGraphicFramePr>
        <p:xfrm>
          <a:off x="399627" y="976394"/>
          <a:ext cx="11559135"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a:off x="1053945" y="1765767"/>
            <a:ext cx="382556" cy="41521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8349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7" dur="500"/>
                                        <p:tgtEl>
                                          <p:spTgt spid="7">
                                            <p:graphicEl>
                                              <a:chart seriesIdx="0" categoryIdx="-4" bldStep="series"/>
                                            </p:graphicEl>
                                          </p:spTgt>
                                        </p:tgtEl>
                                      </p:cBhvr>
                                    </p:animEffect>
                                  </p:childTnLst>
                                </p:cTn>
                              </p:par>
                            </p:childTnLst>
                          </p:cTn>
                        </p:par>
                        <p:par>
                          <p:cTn id="8" fill="hold">
                            <p:stCondLst>
                              <p:cond delay="500"/>
                            </p:stCondLst>
                            <p:childTnLst>
                              <p:par>
                                <p:cTn id="9" presetID="22" presetClass="entr" presetSubtype="4" fill="hold" grpId="0" nodeType="afterEffect">
                                  <p:stCondLst>
                                    <p:cond delay="750"/>
                                  </p:stCondLst>
                                  <p:childTnLst>
                                    <p:set>
                                      <p:cBhvr>
                                        <p:cTn id="10"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11" dur="5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animBg="0"/>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10000"/>
                <a:satMod val="105000"/>
                <a:tint val="67000"/>
              </a:schemeClr>
            </a:gs>
            <a:gs pos="24000">
              <a:schemeClr val="accent1">
                <a:lumMod val="20000"/>
                <a:lumOff val="80000"/>
              </a:schemeClr>
            </a:gs>
            <a:gs pos="0">
              <a:schemeClr val="accent1">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FF0000"/>
                </a:solidFill>
              </a:rPr>
              <a:t>High performers </a:t>
            </a:r>
            <a:r>
              <a:rPr lang="en-US" dirty="0"/>
              <a:t>who do </a:t>
            </a:r>
            <a:r>
              <a:rPr lang="en-US" dirty="0">
                <a:solidFill>
                  <a:srgbClr val="FF0000"/>
                </a:solidFill>
              </a:rPr>
              <a:t>not </a:t>
            </a:r>
            <a:r>
              <a:rPr lang="en-US" dirty="0"/>
              <a:t>expect to be professionals or managers</a:t>
            </a:r>
            <a:endParaRPr lang="en-GB" dirty="0"/>
          </a:p>
        </p:txBody>
      </p:sp>
      <p:sp>
        <p:nvSpPr>
          <p:cNvPr id="5" name="TextBox 4"/>
          <p:cNvSpPr txBox="1"/>
          <p:nvPr/>
        </p:nvSpPr>
        <p:spPr>
          <a:xfrm>
            <a:off x="949008" y="6449218"/>
            <a:ext cx="25196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PISA 2018 database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Content Placeholder 5"/>
          <p:cNvGraphicFramePr>
            <a:graphicFrameLocks noGrp="1"/>
          </p:cNvGraphicFramePr>
          <p:nvPr>
            <p:ph idx="1"/>
            <p:extLst/>
          </p:nvPr>
        </p:nvGraphicFramePr>
        <p:xfrm>
          <a:off x="132081" y="1028680"/>
          <a:ext cx="11923794" cy="5697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6849305"/>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110000"/>
                <a:satMod val="105000"/>
                <a:tint val="67000"/>
              </a:schemeClr>
            </a:gs>
            <a:gs pos="11000">
              <a:schemeClr val="accent1">
                <a:lumMod val="105000"/>
                <a:satMod val="103000"/>
                <a:tint val="73000"/>
              </a:schemeClr>
            </a:gs>
            <a:gs pos="22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gradFill>
            <a:gsLst>
              <a:gs pos="0">
                <a:schemeClr val="accent1">
                  <a:lumMod val="110000"/>
                  <a:satMod val="105000"/>
                  <a:tint val="67000"/>
                </a:schemeClr>
              </a:gs>
              <a:gs pos="40000">
                <a:schemeClr val="accent1">
                  <a:lumMod val="105000"/>
                  <a:satMod val="103000"/>
                  <a:tint val="73000"/>
                </a:schemeClr>
              </a:gs>
              <a:gs pos="100000">
                <a:schemeClr val="accent1">
                  <a:lumMod val="105000"/>
                  <a:satMod val="109000"/>
                  <a:tint val="81000"/>
                </a:schemeClr>
              </a:gs>
            </a:gsLst>
            <a:lin ang="5400000" scaled="0"/>
          </a:gradFill>
        </p:spPr>
        <p:txBody>
          <a:bodyPr>
            <a:normAutofit/>
          </a:bodyPr>
          <a:lstStyle/>
          <a:p>
            <a:r>
              <a:rPr lang="en-US" dirty="0">
                <a:solidFill>
                  <a:srgbClr val="FF0000"/>
                </a:solidFill>
              </a:rPr>
              <a:t>High performers </a:t>
            </a:r>
            <a:r>
              <a:rPr lang="en-US" dirty="0"/>
              <a:t>who do </a:t>
            </a:r>
            <a:r>
              <a:rPr lang="en-US" dirty="0">
                <a:solidFill>
                  <a:srgbClr val="FF0000"/>
                </a:solidFill>
              </a:rPr>
              <a:t>not </a:t>
            </a:r>
            <a:r>
              <a:rPr lang="en-US" dirty="0"/>
              <a:t>expect to </a:t>
            </a:r>
            <a:r>
              <a:rPr lang="en-US" dirty="0" smtClean="0"/>
              <a:t>complete tertiary education</a:t>
            </a:r>
            <a:endParaRPr lang="en-GB" dirty="0"/>
          </a:p>
        </p:txBody>
      </p:sp>
      <p:sp>
        <p:nvSpPr>
          <p:cNvPr id="5" name="TextBox 4"/>
          <p:cNvSpPr txBox="1"/>
          <p:nvPr/>
        </p:nvSpPr>
        <p:spPr>
          <a:xfrm>
            <a:off x="949008" y="6449218"/>
            <a:ext cx="25196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PISA 2018 database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ontent Placeholder 1"/>
          <p:cNvSpPr>
            <a:spLocks noGrp="1"/>
          </p:cNvSpPr>
          <p:nvPr>
            <p:ph idx="1"/>
          </p:nvPr>
        </p:nvSpPr>
        <p:spPr/>
        <p:txBody>
          <a:bodyPr/>
          <a:lstStyle/>
          <a:p>
            <a:pPr marL="0" indent="0">
              <a:buNone/>
            </a:pPr>
            <a:endParaRPr lang="en-GB" dirty="0" smtClean="0"/>
          </a:p>
          <a:p>
            <a:pPr marL="0" indent="0">
              <a:buNone/>
            </a:pPr>
            <a:endParaRPr lang="en-GB" dirty="0"/>
          </a:p>
        </p:txBody>
      </p:sp>
      <p:graphicFrame>
        <p:nvGraphicFramePr>
          <p:cNvPr id="6" name="Chart 5"/>
          <p:cNvGraphicFramePr>
            <a:graphicFrameLocks/>
          </p:cNvGraphicFramePr>
          <p:nvPr>
            <p:extLst/>
          </p:nvPr>
        </p:nvGraphicFramePr>
        <p:xfrm>
          <a:off x="731520" y="1158240"/>
          <a:ext cx="10881360" cy="482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4296343"/>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1A600-A98F-48E1-AB15-30244BD8EAB6}"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GB" dirty="0" smtClean="0"/>
              <a:t>About the Programme for International Student Assessment (PISA)</a:t>
            </a:r>
            <a:endParaRPr lang="en-GB" dirty="0"/>
          </a:p>
        </p:txBody>
      </p:sp>
      <p:sp>
        <p:nvSpPr>
          <p:cNvPr id="16" name="Rectangle 15"/>
          <p:cNvSpPr/>
          <p:nvPr/>
        </p:nvSpPr>
        <p:spPr>
          <a:xfrm>
            <a:off x="413989" y="6287068"/>
            <a:ext cx="28296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Georgia"/>
                <a:ea typeface="+mn-ea"/>
                <a:cs typeface="+mn-cs"/>
              </a:rPr>
              <a:t>@</a:t>
            </a:r>
            <a:r>
              <a:rPr kumimoji="0" lang="en-GB" sz="1800" b="1" i="0" u="none" strike="noStrike" kern="1200" cap="none" spc="0" normalizeH="0" baseline="0" noProof="0" dirty="0" err="1">
                <a:ln>
                  <a:noFill/>
                </a:ln>
                <a:solidFill>
                  <a:srgbClr val="7030A0"/>
                </a:solidFill>
                <a:effectLst/>
                <a:uLnTx/>
                <a:uFillTx/>
                <a:latin typeface="Georgia"/>
                <a:ea typeface="+mn-ea"/>
                <a:cs typeface="+mn-cs"/>
              </a:rPr>
              <a:t>AnthonyMannOECD</a:t>
            </a:r>
            <a:endParaRPr kumimoji="0" lang="en-GB" sz="1800" b="1" i="0" u="none" strike="noStrike" kern="1200" cap="none" spc="0" normalizeH="0" baseline="0" noProof="0" dirty="0">
              <a:ln>
                <a:noFill/>
              </a:ln>
              <a:solidFill>
                <a:srgbClr val="7030A0"/>
              </a:solidFill>
              <a:effectLst/>
              <a:uLnTx/>
              <a:uFillTx/>
              <a:latin typeface="Georgia"/>
              <a:ea typeface="+mn-ea"/>
              <a:cs typeface="+mn-cs"/>
            </a:endParaRPr>
          </a:p>
        </p:txBody>
      </p:sp>
      <p:pic>
        <p:nvPicPr>
          <p:cNvPr id="20" name="Content Placeholder 19"/>
          <p:cNvPicPr>
            <a:picLocks noGrp="1" noChangeAspect="1"/>
          </p:cNvPicPr>
          <p:nvPr>
            <p:ph idx="1"/>
          </p:nvPr>
        </p:nvPicPr>
        <p:blipFill>
          <a:blip r:embed="rId2"/>
          <a:stretch>
            <a:fillRect/>
          </a:stretch>
        </p:blipFill>
        <p:spPr>
          <a:xfrm>
            <a:off x="127662" y="1074127"/>
            <a:ext cx="10738286" cy="4930775"/>
          </a:xfrm>
          <a:prstGeom prst="rect">
            <a:avLst/>
          </a:prstGeom>
        </p:spPr>
      </p:pic>
    </p:spTree>
    <p:extLst>
      <p:ext uri="{BB962C8B-B14F-4D97-AF65-F5344CB8AC3E}">
        <p14:creationId xmlns:p14="http://schemas.microsoft.com/office/powerpoint/2010/main" val="3785444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gradFill>
          <a:gsLst>
            <a:gs pos="5000">
              <a:schemeClr val="accent1">
                <a:lumMod val="110000"/>
                <a:satMod val="105000"/>
                <a:tint val="67000"/>
              </a:schemeClr>
            </a:gs>
            <a:gs pos="11000">
              <a:schemeClr val="accent1">
                <a:lumMod val="105000"/>
                <a:satMod val="103000"/>
                <a:tint val="73000"/>
              </a:schemeClr>
            </a:gs>
            <a:gs pos="22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000000-0008-0000-0500-000002000000}"/>
              </a:ext>
            </a:extLst>
          </p:cNvPr>
          <p:cNvGraphicFramePr>
            <a:graphicFrameLocks noGrp="1"/>
          </p:cNvGraphicFramePr>
          <p:nvPr>
            <p:ph idx="1"/>
            <p:extLst/>
          </p:nvPr>
        </p:nvGraphicFramePr>
        <p:xfrm>
          <a:off x="399627" y="1058863"/>
          <a:ext cx="11655848" cy="569753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dirty="0">
                <a:solidFill>
                  <a:srgbClr val="FF0000"/>
                </a:solidFill>
              </a:rPr>
              <a:t>High performers </a:t>
            </a:r>
            <a:r>
              <a:rPr lang="en-US" dirty="0"/>
              <a:t>who do</a:t>
            </a:r>
            <a:r>
              <a:rPr lang="en-US" dirty="0">
                <a:solidFill>
                  <a:srgbClr val="FF0000"/>
                </a:solidFill>
              </a:rPr>
              <a:t> not </a:t>
            </a:r>
            <a:r>
              <a:rPr lang="en-US" dirty="0"/>
              <a:t>expect to be professionals or managers by gender</a:t>
            </a:r>
            <a:endParaRPr lang="en-GB" dirty="0"/>
          </a:p>
        </p:txBody>
      </p:sp>
      <p:sp>
        <p:nvSpPr>
          <p:cNvPr id="6" name="TextBox 5"/>
          <p:cNvSpPr txBox="1"/>
          <p:nvPr/>
        </p:nvSpPr>
        <p:spPr>
          <a:xfrm>
            <a:off x="949008" y="6449218"/>
            <a:ext cx="25196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PISA 2018 database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607403"/>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110000"/>
                <a:satMod val="105000"/>
                <a:tint val="67000"/>
              </a:schemeClr>
            </a:gs>
            <a:gs pos="11000">
              <a:schemeClr val="accent1">
                <a:lumMod val="105000"/>
                <a:satMod val="103000"/>
                <a:tint val="73000"/>
              </a:schemeClr>
            </a:gs>
            <a:gs pos="22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600" dirty="0" smtClean="0"/>
              <a:t>High performing students </a:t>
            </a:r>
            <a:r>
              <a:rPr lang="en-US" sz="2600" dirty="0"/>
              <a:t>with professional or managerial occupational expectations, but </a:t>
            </a:r>
            <a:r>
              <a:rPr lang="en-US" sz="2600" dirty="0">
                <a:solidFill>
                  <a:srgbClr val="FF0000"/>
                </a:solidFill>
              </a:rPr>
              <a:t>not</a:t>
            </a:r>
            <a:r>
              <a:rPr lang="en-US" sz="2600" dirty="0"/>
              <a:t> planning to complete tertiary </a:t>
            </a:r>
            <a:r>
              <a:rPr lang="en-US" sz="2600" dirty="0" smtClean="0"/>
              <a:t>education</a:t>
            </a:r>
            <a:endParaRPr lang="en-GB" sz="2600" dirty="0"/>
          </a:p>
        </p:txBody>
      </p:sp>
      <p:sp>
        <p:nvSpPr>
          <p:cNvPr id="11" name="TextBox 10"/>
          <p:cNvSpPr txBox="1"/>
          <p:nvPr/>
        </p:nvSpPr>
        <p:spPr>
          <a:xfrm>
            <a:off x="8969036" y="6581001"/>
            <a:ext cx="25196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PISA 2018 database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9188067" y="1320021"/>
            <a:ext cx="2081618" cy="1754326"/>
          </a:xfrm>
          <a:prstGeom prst="rect">
            <a:avLst/>
          </a:prstGeom>
          <a:solidFill>
            <a:schemeClr val="bg2">
              <a:lumMod val="90000"/>
            </a:schemeClr>
          </a:solidFill>
          <a:ln cmpd="thickThi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Misalignment ratio: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Australia: 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OECD: 3.6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Content Placeholder 6"/>
          <p:cNvGraphicFramePr>
            <a:graphicFrameLocks noGrp="1"/>
          </p:cNvGraphicFramePr>
          <p:nvPr>
            <p:ph idx="1"/>
            <p:extLst/>
          </p:nvPr>
        </p:nvGraphicFramePr>
        <p:xfrm>
          <a:off x="252899" y="1160463"/>
          <a:ext cx="11655425" cy="5697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8990333"/>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110000"/>
                <a:satMod val="105000"/>
                <a:tint val="67000"/>
              </a:schemeClr>
            </a:gs>
            <a:gs pos="11000">
              <a:schemeClr val="accent1">
                <a:lumMod val="105000"/>
                <a:satMod val="103000"/>
                <a:tint val="73000"/>
              </a:schemeClr>
            </a:gs>
            <a:gs pos="22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41288" y="1058863"/>
          <a:ext cx="11914187" cy="569753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US" sz="2800" dirty="0">
                <a:solidFill>
                  <a:srgbClr val="C00000"/>
                </a:solidFill>
              </a:rPr>
              <a:t>Concentration</a:t>
            </a:r>
            <a:r>
              <a:rPr lang="en-US" sz="2800" dirty="0"/>
              <a:t> of occupational expectations by participation in career development </a:t>
            </a:r>
            <a:r>
              <a:rPr lang="en-US" sz="2800" dirty="0" smtClean="0"/>
              <a:t>activities – OECD averages</a:t>
            </a:r>
            <a:endParaRPr lang="en-GB" sz="1400" dirty="0"/>
          </a:p>
        </p:txBody>
      </p:sp>
      <p:graphicFrame>
        <p:nvGraphicFramePr>
          <p:cNvPr id="7" name="Table 6"/>
          <p:cNvGraphicFramePr>
            <a:graphicFrameLocks noGrp="1"/>
          </p:cNvGraphicFramePr>
          <p:nvPr>
            <p:extLst/>
          </p:nvPr>
        </p:nvGraphicFramePr>
        <p:xfrm>
          <a:off x="141287" y="6492240"/>
          <a:ext cx="3624467" cy="425737"/>
        </p:xfrm>
        <a:graphic>
          <a:graphicData uri="http://schemas.openxmlformats.org/drawingml/2006/table">
            <a:tbl>
              <a:tblPr>
                <a:tableStyleId>{5C22544A-7EE6-4342-B048-85BDC9FD1C3A}</a:tableStyleId>
              </a:tblPr>
              <a:tblGrid>
                <a:gridCol w="3624467">
                  <a:extLst>
                    <a:ext uri="{9D8B030D-6E8A-4147-A177-3AD203B41FA5}">
                      <a16:colId xmlns:a16="http://schemas.microsoft.com/office/drawing/2014/main" val="1511954056"/>
                    </a:ext>
                  </a:extLst>
                </a:gridCol>
              </a:tblGrid>
              <a:tr h="242857">
                <a:tc>
                  <a:txBody>
                    <a:bodyPr/>
                    <a:lstStyle/>
                    <a:p>
                      <a:pPr algn="l" fontAlgn="b"/>
                      <a:r>
                        <a:rPr lang="en-GB" sz="1000" u="none" strike="noStrike">
                          <a:effectLst/>
                        </a:rPr>
                        <a:t>* Difference is statistically significant</a:t>
                      </a:r>
                      <a:endParaRPr lang="en-GB" sz="1000" b="0" i="0" u="none" strike="noStrike">
                        <a:solidFill>
                          <a:srgbClr val="000000"/>
                        </a:solidFill>
                        <a:effectLst/>
                        <a:latin typeface="Arial" panose="020B0604020202020204" pitchFamily="34" charset="0"/>
                      </a:endParaRPr>
                    </a:p>
                  </a:txBody>
                  <a:tcPr marL="7620" marR="7620" marT="7620" marB="0" anchor="b">
                    <a:noFill/>
                  </a:tcPr>
                </a:tc>
                <a:extLst>
                  <a:ext uri="{0D108BD9-81ED-4DB2-BD59-A6C34878D82A}">
                    <a16:rowId xmlns:a16="http://schemas.microsoft.com/office/drawing/2014/main" val="1690486198"/>
                  </a:ext>
                </a:extLst>
              </a:tr>
              <a:tr h="182880">
                <a:tc>
                  <a:txBody>
                    <a:bodyPr/>
                    <a:lstStyle/>
                    <a:p>
                      <a:pPr algn="l" fontAlgn="b"/>
                      <a:r>
                        <a:rPr lang="en-GB" sz="1000" u="none" strike="noStrike" dirty="0">
                          <a:effectLst/>
                        </a:rPr>
                        <a:t>Source: PISA 2018 database.</a:t>
                      </a:r>
                      <a:endParaRPr lang="en-GB" sz="1000" b="0" i="0" u="none" strike="noStrike" dirty="0">
                        <a:solidFill>
                          <a:srgbClr val="000000"/>
                        </a:solidFill>
                        <a:effectLst/>
                        <a:latin typeface="Arial" panose="020B0604020202020204" pitchFamily="34" charset="0"/>
                      </a:endParaRPr>
                    </a:p>
                  </a:txBody>
                  <a:tcPr marL="7620" marR="7620" marT="7620" marB="0" anchor="b">
                    <a:noFill/>
                  </a:tcPr>
                </a:tc>
                <a:extLst>
                  <a:ext uri="{0D108BD9-81ED-4DB2-BD59-A6C34878D82A}">
                    <a16:rowId xmlns:a16="http://schemas.microsoft.com/office/drawing/2014/main" val="3170525061"/>
                  </a:ext>
                </a:extLst>
              </a:tr>
            </a:tbl>
          </a:graphicData>
        </a:graphic>
      </p:graphicFrame>
    </p:spTree>
    <p:extLst>
      <p:ext uri="{BB962C8B-B14F-4D97-AF65-F5344CB8AC3E}">
        <p14:creationId xmlns:p14="http://schemas.microsoft.com/office/powerpoint/2010/main" val="2674202138"/>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en-GB" dirty="0" smtClean="0">
                <a:solidFill>
                  <a:srgbClr val="7030A0"/>
                </a:solidFill>
              </a:rPr>
              <a:t>16 indicators from UK longitudinal studies</a:t>
            </a:r>
          </a:p>
          <a:p>
            <a:r>
              <a:rPr lang="en-GB" dirty="0" smtClean="0">
                <a:solidFill>
                  <a:srgbClr val="7030A0"/>
                </a:solidFill>
              </a:rPr>
              <a:t>Thinking about the future</a:t>
            </a:r>
          </a:p>
          <a:p>
            <a:r>
              <a:rPr lang="en-GB" dirty="0" smtClean="0">
                <a:solidFill>
                  <a:srgbClr val="7030A0"/>
                </a:solidFill>
              </a:rPr>
              <a:t>Talking about the future</a:t>
            </a:r>
          </a:p>
          <a:p>
            <a:r>
              <a:rPr lang="en-GB" dirty="0" smtClean="0">
                <a:solidFill>
                  <a:srgbClr val="7030A0"/>
                </a:solidFill>
              </a:rPr>
              <a:t>Experiencing the future</a:t>
            </a:r>
          </a:p>
          <a:p>
            <a:r>
              <a:rPr lang="en-GB" dirty="0" smtClean="0">
                <a:solidFill>
                  <a:srgbClr val="7030A0"/>
                </a:solidFill>
              </a:rPr>
              <a:t>Thinking about school</a:t>
            </a:r>
            <a:endParaRPr lang="en-GB" dirty="0">
              <a:solidFill>
                <a:srgbClr val="7030A0"/>
              </a:solidFill>
            </a:endParaRPr>
          </a:p>
        </p:txBody>
      </p:sp>
      <p:sp>
        <p:nvSpPr>
          <p:cNvPr id="3" name="Title 2"/>
          <p:cNvSpPr>
            <a:spLocks noGrp="1"/>
          </p:cNvSpPr>
          <p:nvPr>
            <p:ph type="title"/>
          </p:nvPr>
        </p:nvSpPr>
        <p:spPr>
          <a:xfrm>
            <a:off x="1554480" y="116633"/>
            <a:ext cx="10637520" cy="675329"/>
          </a:xfrm>
        </p:spPr>
        <p:txBody>
          <a:bodyPr/>
          <a:lstStyle/>
          <a:p>
            <a:r>
              <a:rPr lang="en-GB" b="1" dirty="0" smtClean="0">
                <a:solidFill>
                  <a:srgbClr val="7030A0"/>
                </a:solidFill>
              </a:rPr>
              <a:t>How much is enough?</a:t>
            </a:r>
            <a:endParaRPr lang="en-GB" b="1" dirty="0">
              <a:solidFill>
                <a:srgbClr val="7030A0"/>
              </a:solidFill>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1A600-A98F-48E1-AB15-30244BD8EAB6}"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p:cNvPicPr>
            <a:picLocks noChangeAspect="1"/>
          </p:cNvPicPr>
          <p:nvPr/>
        </p:nvPicPr>
        <p:blipFill>
          <a:blip r:embed="rId2"/>
          <a:stretch>
            <a:fillRect/>
          </a:stretch>
        </p:blipFill>
        <p:spPr>
          <a:xfrm>
            <a:off x="8459448" y="1076362"/>
            <a:ext cx="3457014" cy="4664038"/>
          </a:xfrm>
          <a:prstGeom prst="rect">
            <a:avLst/>
          </a:prstGeom>
        </p:spPr>
      </p:pic>
      <p:sp>
        <p:nvSpPr>
          <p:cNvPr id="6" name="TextBox 5"/>
          <p:cNvSpPr txBox="1"/>
          <p:nvPr/>
        </p:nvSpPr>
        <p:spPr>
          <a:xfrm>
            <a:off x="1290320" y="4856480"/>
            <a:ext cx="6522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727272"/>
                </a:solidFill>
                <a:effectLst/>
                <a:uLnTx/>
                <a:uFillTx/>
                <a:latin typeface="Georgia"/>
                <a:ea typeface="+mn-ea"/>
                <a:cs typeface="+mn-cs"/>
                <a:hlinkClick r:id="rId3"/>
              </a:rPr>
              <a:t>https://www.educationandemployers.org/research/indicators-of-successful-transitions/</a:t>
            </a:r>
            <a:endParaRPr kumimoji="0" lang="en-GB" sz="1800" b="0" i="0" u="none" strike="noStrike" kern="1200" cap="none" spc="0" normalizeH="0" baseline="0" noProof="0" dirty="0">
              <a:ln>
                <a:noFill/>
              </a:ln>
              <a:solidFill>
                <a:srgbClr val="727272"/>
              </a:solidFill>
              <a:effectLst/>
              <a:uLnTx/>
              <a:uFillTx/>
              <a:latin typeface="Georgia"/>
              <a:ea typeface="+mn-ea"/>
              <a:cs typeface="+mn-cs"/>
            </a:endParaRPr>
          </a:p>
        </p:txBody>
      </p:sp>
    </p:spTree>
    <p:extLst>
      <p:ext uri="{BB962C8B-B14F-4D97-AF65-F5344CB8AC3E}">
        <p14:creationId xmlns:p14="http://schemas.microsoft.com/office/powerpoint/2010/main" val="3993729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9627" y="1059541"/>
            <a:ext cx="11656248" cy="5873995"/>
          </a:xfrm>
        </p:spPr>
        <p:txBody>
          <a:bodyPr>
            <a:normAutofit fontScale="92500"/>
          </a:bodyPr>
          <a:lstStyle/>
          <a:p>
            <a:pPr marL="357188" indent="-357188"/>
            <a:r>
              <a:rPr lang="en-GB" sz="3200" b="1" dirty="0">
                <a:solidFill>
                  <a:srgbClr val="C00000"/>
                </a:solidFill>
                <a:latin typeface="+mn-lt"/>
              </a:rPr>
              <a:t>Starts early</a:t>
            </a:r>
            <a:r>
              <a:rPr lang="en-GB" sz="3200" dirty="0">
                <a:solidFill>
                  <a:srgbClr val="C00000"/>
                </a:solidFill>
                <a:latin typeface="+mn-lt"/>
              </a:rPr>
              <a:t> </a:t>
            </a:r>
            <a:r>
              <a:rPr lang="en-GB" sz="3200" dirty="0">
                <a:latin typeface="+mn-lt"/>
              </a:rPr>
              <a:t>(primary) and intensifies around key decision points</a:t>
            </a:r>
          </a:p>
          <a:p>
            <a:pPr marL="357188" indent="-357188"/>
            <a:r>
              <a:rPr lang="en-GB" sz="3200" b="1" dirty="0">
                <a:solidFill>
                  <a:srgbClr val="C00000"/>
                </a:solidFill>
                <a:latin typeface="+mn-lt"/>
              </a:rPr>
              <a:t>Connects</a:t>
            </a:r>
            <a:r>
              <a:rPr lang="en-GB" sz="3200" dirty="0">
                <a:latin typeface="+mn-lt"/>
              </a:rPr>
              <a:t> classroom learning with future economic lives</a:t>
            </a:r>
          </a:p>
          <a:p>
            <a:pPr marL="357188" indent="-357188"/>
            <a:r>
              <a:rPr lang="en-GB" sz="3200" dirty="0">
                <a:latin typeface="+mn-lt"/>
              </a:rPr>
              <a:t>Provides easy access to trustworthy </a:t>
            </a:r>
            <a:r>
              <a:rPr lang="en-GB" sz="3200" b="1" dirty="0">
                <a:solidFill>
                  <a:srgbClr val="C00000"/>
                </a:solidFill>
                <a:latin typeface="+mn-lt"/>
              </a:rPr>
              <a:t>labour market information </a:t>
            </a:r>
            <a:r>
              <a:rPr lang="en-GB" sz="3200" dirty="0">
                <a:latin typeface="+mn-lt"/>
              </a:rPr>
              <a:t>and advice/guidance from </a:t>
            </a:r>
            <a:r>
              <a:rPr lang="en-GB" sz="3200" b="1" dirty="0">
                <a:solidFill>
                  <a:srgbClr val="C00000"/>
                </a:solidFill>
                <a:latin typeface="+mn-lt"/>
              </a:rPr>
              <a:t>well-trained and impartial </a:t>
            </a:r>
            <a:r>
              <a:rPr lang="en-GB" sz="3200" dirty="0">
                <a:latin typeface="+mn-lt"/>
              </a:rPr>
              <a:t>professionals</a:t>
            </a:r>
          </a:p>
          <a:p>
            <a:pPr marL="357188" indent="-357188"/>
            <a:r>
              <a:rPr lang="en-GB" sz="3200" dirty="0">
                <a:latin typeface="+mn-lt"/>
              </a:rPr>
              <a:t>Addresses </a:t>
            </a:r>
            <a:r>
              <a:rPr lang="en-GB" sz="3200" b="1" dirty="0">
                <a:solidFill>
                  <a:srgbClr val="C00000"/>
                </a:solidFill>
                <a:latin typeface="+mn-lt"/>
              </a:rPr>
              <a:t>information asymmetries</a:t>
            </a:r>
            <a:r>
              <a:rPr lang="en-GB" sz="3200" dirty="0">
                <a:solidFill>
                  <a:srgbClr val="C00000"/>
                </a:solidFill>
                <a:latin typeface="+mn-lt"/>
              </a:rPr>
              <a:t> </a:t>
            </a:r>
            <a:r>
              <a:rPr lang="en-GB" sz="3200" dirty="0">
                <a:latin typeface="+mn-lt"/>
              </a:rPr>
              <a:t>about specific professions and </a:t>
            </a:r>
            <a:r>
              <a:rPr lang="en-GB" sz="3200" b="1" dirty="0">
                <a:solidFill>
                  <a:srgbClr val="C00000"/>
                </a:solidFill>
                <a:latin typeface="+mn-lt"/>
              </a:rPr>
              <a:t>challenges stereotyping</a:t>
            </a:r>
            <a:endParaRPr lang="en-GB" sz="3200" dirty="0">
              <a:solidFill>
                <a:srgbClr val="C00000"/>
              </a:solidFill>
              <a:latin typeface="+mn-lt"/>
            </a:endParaRPr>
          </a:p>
          <a:p>
            <a:pPr marL="357188" indent="-357188"/>
            <a:r>
              <a:rPr lang="en-GB" sz="3200" b="1" dirty="0">
                <a:solidFill>
                  <a:srgbClr val="C00000"/>
                </a:solidFill>
                <a:latin typeface="+mn-lt"/>
              </a:rPr>
              <a:t>Broadens understanding</a:t>
            </a:r>
            <a:r>
              <a:rPr lang="en-GB" sz="3200" dirty="0">
                <a:solidFill>
                  <a:srgbClr val="C00000"/>
                </a:solidFill>
                <a:latin typeface="+mn-lt"/>
              </a:rPr>
              <a:t> </a:t>
            </a:r>
            <a:r>
              <a:rPr lang="en-GB" sz="3200" dirty="0">
                <a:latin typeface="+mn-lt"/>
              </a:rPr>
              <a:t>of the labour market – focusing in particular occupations which are poorly understood and of strategic importance</a:t>
            </a:r>
          </a:p>
          <a:p>
            <a:pPr marL="357188" indent="-357188"/>
            <a:r>
              <a:rPr lang="en-GB" sz="3200" dirty="0">
                <a:latin typeface="+mn-lt"/>
              </a:rPr>
              <a:t>Targets young people from </a:t>
            </a:r>
            <a:r>
              <a:rPr lang="en-GB" sz="3200" b="1" dirty="0">
                <a:solidFill>
                  <a:srgbClr val="C00000"/>
                </a:solidFill>
                <a:latin typeface="+mn-lt"/>
              </a:rPr>
              <a:t>disadvantaged</a:t>
            </a:r>
            <a:r>
              <a:rPr lang="en-GB" sz="3200" b="1" dirty="0">
                <a:latin typeface="+mn-lt"/>
              </a:rPr>
              <a:t> </a:t>
            </a:r>
            <a:r>
              <a:rPr lang="en-GB" sz="3200" dirty="0">
                <a:latin typeface="+mn-lt"/>
              </a:rPr>
              <a:t>backgrounds for the greatest levels of intervention</a:t>
            </a:r>
          </a:p>
          <a:p>
            <a:pPr marL="357188" indent="-357188"/>
            <a:r>
              <a:rPr lang="en-GB" sz="3200" dirty="0">
                <a:latin typeface="+mn-lt"/>
              </a:rPr>
              <a:t>Is experiential with </a:t>
            </a:r>
            <a:r>
              <a:rPr lang="en-GB" sz="3200" b="1" dirty="0">
                <a:solidFill>
                  <a:srgbClr val="C00000"/>
                </a:solidFill>
                <a:latin typeface="+mn-lt"/>
              </a:rPr>
              <a:t>rich and plentiful engagement from the world of work</a:t>
            </a:r>
            <a:endParaRPr lang="en-GB" sz="3200" dirty="0">
              <a:solidFill>
                <a:srgbClr val="C00000"/>
              </a:solidFill>
              <a:latin typeface="+mn-lt"/>
            </a:endParaRPr>
          </a:p>
        </p:txBody>
      </p:sp>
      <p:sp>
        <p:nvSpPr>
          <p:cNvPr id="3" name="Title 2"/>
          <p:cNvSpPr>
            <a:spLocks noGrp="1"/>
          </p:cNvSpPr>
          <p:nvPr>
            <p:ph type="title"/>
          </p:nvPr>
        </p:nvSpPr>
        <p:spPr/>
        <p:txBody>
          <a:bodyPr>
            <a:normAutofit/>
          </a:bodyPr>
          <a:lstStyle/>
          <a:p>
            <a:r>
              <a:rPr lang="en-GB" sz="3600" b="1" dirty="0">
                <a:latin typeface="+mn-lt"/>
              </a:rPr>
              <a:t>Effective career guidance …</a:t>
            </a:r>
          </a:p>
        </p:txBody>
      </p:sp>
      <p:sp>
        <p:nvSpPr>
          <p:cNvPr id="4" name="Slide Number Placeholder 3"/>
          <p:cNvSpPr>
            <a:spLocks noGrp="1"/>
          </p:cNvSpPr>
          <p:nvPr>
            <p:ph type="sldNum" sz="quarter" idx="4294967295"/>
          </p:nvPr>
        </p:nvSpPr>
        <p:spPr>
          <a:xfrm>
            <a:off x="11736388" y="6411913"/>
            <a:ext cx="455612" cy="244475"/>
          </a:xfrm>
          <a:prstGeom prst="rect">
            <a:avLst/>
          </a:prstGeom>
        </p:spPr>
        <p:txBody>
          <a:bodyPr vert="horz" wrap="none" lIns="91440" tIns="45720" rIns="91440" bIns="45720" rtlCol="0" anchor="t" anchorCtr="0"/>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01A600-A98F-48E1-AB15-30244BD8EAB6}"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04280778"/>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57188" indent="-357188"/>
            <a:r>
              <a:rPr lang="en-US" b="1" dirty="0">
                <a:solidFill>
                  <a:srgbClr val="C00000"/>
                </a:solidFill>
                <a:latin typeface="+mn-lt"/>
              </a:rPr>
              <a:t>authentic</a:t>
            </a:r>
            <a:r>
              <a:rPr lang="en-US" dirty="0">
                <a:latin typeface="+mn-lt"/>
              </a:rPr>
              <a:t> - enabling first-hand encounters</a:t>
            </a:r>
            <a:endParaRPr lang="en-GB" dirty="0">
              <a:latin typeface="+mn-lt"/>
            </a:endParaRPr>
          </a:p>
          <a:p>
            <a:pPr marL="357188" indent="-357188"/>
            <a:r>
              <a:rPr lang="en-US" b="1" dirty="0">
                <a:solidFill>
                  <a:srgbClr val="C00000"/>
                </a:solidFill>
                <a:latin typeface="+mn-lt"/>
              </a:rPr>
              <a:t>commonplace</a:t>
            </a:r>
            <a:r>
              <a:rPr lang="en-US" dirty="0">
                <a:latin typeface="+mn-lt"/>
              </a:rPr>
              <a:t> – volume of encounters matters</a:t>
            </a:r>
            <a:endParaRPr lang="en-GB" dirty="0">
              <a:latin typeface="+mn-lt"/>
            </a:endParaRPr>
          </a:p>
          <a:p>
            <a:pPr marL="357188" indent="-357188"/>
            <a:r>
              <a:rPr lang="en-US" b="1" dirty="0">
                <a:solidFill>
                  <a:srgbClr val="C00000"/>
                </a:solidFill>
                <a:latin typeface="+mn-lt"/>
              </a:rPr>
              <a:t>valued</a:t>
            </a:r>
            <a:r>
              <a:rPr lang="en-US" dirty="0">
                <a:latin typeface="+mn-lt"/>
              </a:rPr>
              <a:t> (relevant) – by young people themselves</a:t>
            </a:r>
          </a:p>
          <a:p>
            <a:pPr marL="357188" indent="-357188"/>
            <a:r>
              <a:rPr lang="en-US" b="1" dirty="0">
                <a:solidFill>
                  <a:srgbClr val="C00000"/>
                </a:solidFill>
                <a:latin typeface="+mn-lt"/>
              </a:rPr>
              <a:t>varied</a:t>
            </a:r>
            <a:r>
              <a:rPr lang="en-US" dirty="0">
                <a:latin typeface="+mn-lt"/>
              </a:rPr>
              <a:t> - different activities can be associated with different outcomes for different types of students</a:t>
            </a:r>
            <a:endParaRPr lang="en-GB" dirty="0">
              <a:latin typeface="+mn-lt"/>
            </a:endParaRPr>
          </a:p>
          <a:p>
            <a:pPr marL="357188" indent="-357188"/>
            <a:r>
              <a:rPr lang="en-US" b="1" dirty="0" err="1">
                <a:solidFill>
                  <a:srgbClr val="C00000"/>
                </a:solidFill>
                <a:latin typeface="+mn-lt"/>
              </a:rPr>
              <a:t>contextualised</a:t>
            </a:r>
            <a:r>
              <a:rPr lang="en-US" dirty="0">
                <a:latin typeface="+mn-lt"/>
              </a:rPr>
              <a:t> - by effective career guidance</a:t>
            </a:r>
            <a:endParaRPr lang="en-GB" dirty="0">
              <a:latin typeface="+mn-lt"/>
            </a:endParaRPr>
          </a:p>
          <a:p>
            <a:pPr marL="357188" indent="-357188"/>
            <a:r>
              <a:rPr lang="en-US" b="1" dirty="0" err="1">
                <a:solidFill>
                  <a:srgbClr val="C00000"/>
                </a:solidFill>
                <a:latin typeface="+mn-lt"/>
              </a:rPr>
              <a:t>personalised</a:t>
            </a:r>
            <a:r>
              <a:rPr lang="en-US" dirty="0">
                <a:latin typeface="+mn-lt"/>
              </a:rPr>
              <a:t> – in recognition of existing work-related networks and aspirations</a:t>
            </a:r>
            <a:endParaRPr lang="en-GB" dirty="0">
              <a:latin typeface="+mn-lt"/>
            </a:endParaRPr>
          </a:p>
          <a:p>
            <a:pPr marL="357188" indent="-357188"/>
            <a:r>
              <a:rPr lang="en-US" b="1" dirty="0">
                <a:solidFill>
                  <a:srgbClr val="C00000"/>
                </a:solidFill>
                <a:latin typeface="+mn-lt"/>
              </a:rPr>
              <a:t>begun young </a:t>
            </a:r>
            <a:r>
              <a:rPr lang="en-US" dirty="0">
                <a:latin typeface="+mn-lt"/>
              </a:rPr>
              <a:t>– addressing attitudes and expectations from primary schooling</a:t>
            </a:r>
            <a:endParaRPr lang="en-GB" dirty="0">
              <a:latin typeface="+mn-lt"/>
            </a:endParaRPr>
          </a:p>
          <a:p>
            <a:pPr marL="0" indent="0">
              <a:buNone/>
            </a:pPr>
            <a:endParaRPr lang="en-GB" dirty="0">
              <a:latin typeface="+mn-lt"/>
            </a:endParaRPr>
          </a:p>
          <a:p>
            <a:endParaRPr lang="en-GB" dirty="0">
              <a:latin typeface="+mn-lt"/>
            </a:endParaRPr>
          </a:p>
        </p:txBody>
      </p:sp>
      <p:sp>
        <p:nvSpPr>
          <p:cNvPr id="4" name="Title 3"/>
          <p:cNvSpPr>
            <a:spLocks noGrp="1"/>
          </p:cNvSpPr>
          <p:nvPr>
            <p:ph type="title"/>
          </p:nvPr>
        </p:nvSpPr>
        <p:spPr/>
        <p:txBody>
          <a:bodyPr>
            <a:normAutofit fontScale="90000"/>
          </a:bodyPr>
          <a:lstStyle/>
          <a:p>
            <a:r>
              <a:rPr lang="en-US" sz="2800" dirty="0"/>
              <a:t>Employer engagement to boost young people’s understanding </a:t>
            </a:r>
            <a:br>
              <a:rPr lang="en-US" sz="2800" dirty="0"/>
            </a:br>
            <a:r>
              <a:rPr lang="en-US" sz="2800" dirty="0"/>
              <a:t>of jobs and careers needs to be…</a:t>
            </a:r>
            <a:endParaRPr lang="en-GB" sz="2800" dirty="0"/>
          </a:p>
        </p:txBody>
      </p:sp>
      <p:sp>
        <p:nvSpPr>
          <p:cNvPr id="3" name="Slide Number Placeholder 2"/>
          <p:cNvSpPr>
            <a:spLocks noGrp="1"/>
          </p:cNvSpPr>
          <p:nvPr>
            <p:ph type="sldNum" sz="quarter" idx="4294967295"/>
          </p:nvPr>
        </p:nvSpPr>
        <p:spPr>
          <a:xfrm>
            <a:off x="11736388" y="6411913"/>
            <a:ext cx="455612" cy="244475"/>
          </a:xfrm>
          <a:prstGeom prst="rect">
            <a:avLst/>
          </a:prstGeom>
        </p:spPr>
        <p:txBody>
          <a:bodyPr vert="horz" wrap="none" lIns="91440" tIns="45720" rIns="91440" bIns="45720" rtlCol="0" anchor="t" anchorCtr="0"/>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01A600-A98F-48E1-AB15-30244BD8EAB6}"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p:cNvSpPr txBox="1"/>
          <p:nvPr/>
        </p:nvSpPr>
        <p:spPr>
          <a:xfrm>
            <a:off x="4940139" y="6387776"/>
            <a:ext cx="7920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85000"/>
                  </a:prstClr>
                </a:solidFill>
                <a:effectLst/>
                <a:uLnTx/>
                <a:uFillTx/>
                <a:latin typeface="Calibri "/>
                <a:ea typeface="+mn-ea"/>
                <a:cs typeface="+mn-cs"/>
              </a:rPr>
              <a:t>Source: Mann et al. 2018. Employer engagement in Education. EEF. </a:t>
            </a:r>
          </a:p>
        </p:txBody>
      </p:sp>
    </p:spTree>
    <p:extLst>
      <p:ext uri="{BB962C8B-B14F-4D97-AF65-F5344CB8AC3E}">
        <p14:creationId xmlns:p14="http://schemas.microsoft.com/office/powerpoint/2010/main" val="1746628485"/>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Reading…</a:t>
            </a:r>
            <a:endParaRPr lang="en-GB" b="1" dirty="0">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839789" y="1681163"/>
            <a:ext cx="2746692" cy="823912"/>
          </a:xfrm>
        </p:spPr>
        <p:txBody>
          <a:bodyPr>
            <a:noAutofit/>
          </a:bodyPr>
          <a:lstStyle/>
          <a:p>
            <a:r>
              <a:rPr lang="en-GB" sz="1600" dirty="0" smtClean="0">
                <a:hlinkClick r:id="rId2"/>
              </a:rPr>
              <a:t>https://www.oecd.org/education/dream-jobs-teenagers-career-aspirations-and-the-future-of-work.htm</a:t>
            </a:r>
            <a:endParaRPr lang="en-GB" sz="1600" dirty="0"/>
          </a:p>
        </p:txBody>
      </p:sp>
      <p:sp>
        <p:nvSpPr>
          <p:cNvPr id="6" name="Text Placeholder 5"/>
          <p:cNvSpPr>
            <a:spLocks noGrp="1"/>
          </p:cNvSpPr>
          <p:nvPr>
            <p:ph type="body" sz="quarter" idx="3"/>
          </p:nvPr>
        </p:nvSpPr>
        <p:spPr>
          <a:xfrm>
            <a:off x="4753005" y="1695451"/>
            <a:ext cx="3175000" cy="823912"/>
          </a:xfrm>
        </p:spPr>
        <p:txBody>
          <a:bodyPr>
            <a:noAutofit/>
          </a:bodyPr>
          <a:lstStyle/>
          <a:p>
            <a:r>
              <a:rPr lang="en-GB" sz="1600" dirty="0" smtClean="0">
                <a:hlinkClick r:id="rId3"/>
              </a:rPr>
              <a:t>http://www.oecd.org/officialdocuments/publicdisplaydocumentpdf/?cote=EDU/WKP(2018)11&amp;docLanguage=En</a:t>
            </a:r>
            <a:endParaRPr lang="en-GB" sz="1600" dirty="0"/>
          </a:p>
        </p:txBody>
      </p:sp>
      <p:pic>
        <p:nvPicPr>
          <p:cNvPr id="9" name="Content Placeholder 8"/>
          <p:cNvPicPr>
            <a:picLocks noGrp="1" noChangeAspect="1"/>
          </p:cNvPicPr>
          <p:nvPr>
            <p:ph sz="quarter" idx="4"/>
          </p:nvPr>
        </p:nvPicPr>
        <p:blipFill>
          <a:blip r:embed="rId4"/>
          <a:stretch>
            <a:fillRect/>
          </a:stretch>
        </p:blipFill>
        <p:spPr>
          <a:xfrm>
            <a:off x="4639326" y="2519363"/>
            <a:ext cx="3112754" cy="3940283"/>
          </a:xfrm>
          <a:prstGeom prst="rect">
            <a:avLst/>
          </a:prstGeom>
        </p:spPr>
      </p:pic>
      <p:pic>
        <p:nvPicPr>
          <p:cNvPr id="8" name="Content Placeholder 7"/>
          <p:cNvPicPr>
            <a:picLocks noGrp="1" noChangeAspect="1"/>
          </p:cNvPicPr>
          <p:nvPr>
            <p:ph sz="half" idx="2"/>
          </p:nvPr>
        </p:nvPicPr>
        <p:blipFill>
          <a:blip r:embed="rId5"/>
          <a:stretch>
            <a:fillRect/>
          </a:stretch>
        </p:blipFill>
        <p:spPr>
          <a:xfrm>
            <a:off x="839788" y="2505074"/>
            <a:ext cx="2746692" cy="3954571"/>
          </a:xfrm>
          <a:prstGeom prst="rect">
            <a:avLst/>
          </a:prstGeom>
        </p:spPr>
      </p:pic>
      <p:pic>
        <p:nvPicPr>
          <p:cNvPr id="10" name="Content Placeholder 4"/>
          <p:cNvPicPr>
            <a:picLocks noChangeAspect="1"/>
          </p:cNvPicPr>
          <p:nvPr/>
        </p:nvPicPr>
        <p:blipFill>
          <a:blip r:embed="rId6"/>
          <a:stretch>
            <a:fillRect/>
          </a:stretch>
        </p:blipFill>
        <p:spPr>
          <a:xfrm>
            <a:off x="8475124" y="2519363"/>
            <a:ext cx="3105723" cy="3940283"/>
          </a:xfrm>
          <a:prstGeom prst="rect">
            <a:avLst/>
          </a:prstGeom>
        </p:spPr>
      </p:pic>
      <p:sp>
        <p:nvSpPr>
          <p:cNvPr id="11" name="Text Placeholder 5"/>
          <p:cNvSpPr txBox="1">
            <a:spLocks/>
          </p:cNvSpPr>
          <p:nvPr/>
        </p:nvSpPr>
        <p:spPr>
          <a:xfrm>
            <a:off x="8475124" y="1681163"/>
            <a:ext cx="3175000"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7"/>
              </a:rPr>
              <a:t>http://www.oecd.org/publications/pisa-2018-results-volume-ii-b5fd1b8f-en.htm</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764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b="1" dirty="0">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839789" y="1681163"/>
            <a:ext cx="2746692" cy="823912"/>
          </a:xfrm>
        </p:spPr>
        <p:txBody>
          <a:bodyPr>
            <a:noAutofit/>
          </a:bodyPr>
          <a:lstStyle/>
          <a:p>
            <a:r>
              <a:rPr lang="en-GB" sz="1400" dirty="0" smtClean="0">
                <a:hlinkClick r:id="rId2"/>
              </a:rPr>
              <a:t>https://www.routledge.com/Essays-on-Employer-Engagement-in-Education/Mann-Huddleston-Kashefpakdel/p/book/9781138501041</a:t>
            </a:r>
            <a:endParaRPr lang="en-GB" sz="1400" dirty="0"/>
          </a:p>
        </p:txBody>
      </p:sp>
      <p:sp>
        <p:nvSpPr>
          <p:cNvPr id="6" name="Text Placeholder 5"/>
          <p:cNvSpPr>
            <a:spLocks noGrp="1"/>
          </p:cNvSpPr>
          <p:nvPr>
            <p:ph type="body" sz="quarter" idx="3"/>
          </p:nvPr>
        </p:nvSpPr>
        <p:spPr>
          <a:xfrm>
            <a:off x="4753005" y="1695451"/>
            <a:ext cx="3175000" cy="823912"/>
          </a:xfrm>
        </p:spPr>
        <p:txBody>
          <a:bodyPr>
            <a:noAutofit/>
          </a:bodyPr>
          <a:lstStyle/>
          <a:p>
            <a:r>
              <a:rPr lang="en-GB" sz="1400" dirty="0" smtClean="0">
                <a:hlinkClick r:id="rId3"/>
              </a:rPr>
              <a:t>https://www.routledge.com/Understanding-Employer-Engagement-in-Education-Theories-and-evidence/Mann-Stanley-Archer/p/book/9780415823463</a:t>
            </a:r>
            <a:endParaRPr lang="en-GB" sz="1400" dirty="0"/>
          </a:p>
        </p:txBody>
      </p:sp>
      <p:sp>
        <p:nvSpPr>
          <p:cNvPr id="11" name="Text Placeholder 5"/>
          <p:cNvSpPr txBox="1">
            <a:spLocks/>
          </p:cNvSpPr>
          <p:nvPr/>
        </p:nvSpPr>
        <p:spPr>
          <a:xfrm>
            <a:off x="8475124" y="1681163"/>
            <a:ext cx="3175000"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4"/>
              </a:rPr>
              <a:t>https://educationendowmentfoundation.org.uk/evidence-summaries/evidence-reviews/employer-engagement/</a:t>
            </a:r>
            <a:endParaRPr kumimoji="0" lang="en-GB" sz="16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5"/>
          <a:stretch>
            <a:fillRect/>
          </a:stretch>
        </p:blipFill>
        <p:spPr>
          <a:xfrm>
            <a:off x="839787" y="2519363"/>
            <a:ext cx="2746694" cy="3851766"/>
          </a:xfrm>
          <a:prstGeom prst="rect">
            <a:avLst/>
          </a:prstGeom>
        </p:spPr>
      </p:pic>
      <p:sp>
        <p:nvSpPr>
          <p:cNvPr id="5" name="Content Placeholder 4"/>
          <p:cNvSpPr>
            <a:spLocks noGrp="1"/>
          </p:cNvSpPr>
          <p:nvPr>
            <p:ph sz="half" idx="2"/>
          </p:nvPr>
        </p:nvSpPr>
        <p:spPr>
          <a:xfrm>
            <a:off x="839788" y="2505075"/>
            <a:ext cx="2781757" cy="3684588"/>
          </a:xfrm>
        </p:spPr>
        <p:txBody>
          <a:bodyPr/>
          <a:lstStyle/>
          <a:p>
            <a:endParaRPr lang="en-GB" dirty="0"/>
          </a:p>
        </p:txBody>
      </p:sp>
      <p:pic>
        <p:nvPicPr>
          <p:cNvPr id="7" name="Picture 6"/>
          <p:cNvPicPr>
            <a:picLocks noChangeAspect="1"/>
          </p:cNvPicPr>
          <p:nvPr/>
        </p:nvPicPr>
        <p:blipFill>
          <a:blip r:embed="rId6"/>
          <a:stretch>
            <a:fillRect/>
          </a:stretch>
        </p:blipFill>
        <p:spPr>
          <a:xfrm>
            <a:off x="4821482" y="2519363"/>
            <a:ext cx="2795448" cy="3944216"/>
          </a:xfrm>
          <a:prstGeom prst="rect">
            <a:avLst/>
          </a:prstGeom>
        </p:spPr>
      </p:pic>
      <p:pic>
        <p:nvPicPr>
          <p:cNvPr id="15" name="Picture 14"/>
          <p:cNvPicPr>
            <a:picLocks noChangeAspect="1"/>
          </p:cNvPicPr>
          <p:nvPr/>
        </p:nvPicPr>
        <p:blipFill>
          <a:blip r:embed="rId7"/>
          <a:stretch>
            <a:fillRect/>
          </a:stretch>
        </p:blipFill>
        <p:spPr>
          <a:xfrm>
            <a:off x="8475124" y="2590800"/>
            <a:ext cx="2968592" cy="38727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9945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7008" y="100892"/>
            <a:ext cx="10806792" cy="708932"/>
          </a:xfrm>
        </p:spPr>
        <p:txBody>
          <a:bodyPr/>
          <a:lstStyle/>
          <a:p>
            <a:r>
              <a:rPr lang="en-GB" dirty="0">
                <a:solidFill>
                  <a:srgbClr val="0070C0"/>
                </a:solidFill>
              </a:rPr>
              <a:t>PISA 2018</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970" y="4773728"/>
            <a:ext cx="4338904" cy="2084272"/>
          </a:xfrm>
          <a:prstGeom prst="rect">
            <a:avLst/>
          </a:prstGeom>
        </p:spPr>
      </p:pic>
      <p:sp>
        <p:nvSpPr>
          <p:cNvPr id="3" name="TextBox 2"/>
          <p:cNvSpPr txBox="1"/>
          <p:nvPr/>
        </p:nvSpPr>
        <p:spPr>
          <a:xfrm>
            <a:off x="8744990" y="1074127"/>
            <a:ext cx="3086791" cy="2246769"/>
          </a:xfrm>
          <a:prstGeom prst="rect">
            <a:avLst/>
          </a:prstGeom>
          <a:solidFill>
            <a:schemeClr val="bg2"/>
          </a:solidFill>
          <a:ln w="38100"/>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In Australia, 14 273 students, in 779 schools, completed the assessment, representing 257 779 15-year-old students (89% of the total population of 15-year-olds).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8744992" y="3759758"/>
            <a:ext cx="3086789" cy="2246769"/>
          </a:xfrm>
          <a:prstGeom prst="rect">
            <a:avLst/>
          </a:prstGeom>
          <a:solidFill>
            <a:schemeClr val="bg2"/>
          </a:solidFill>
          <a:ln w="38100"/>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Australia is one of 32 countries where students also completed the PISA Educational Career Questionnaire investigating young people’s career readiness.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Content Placeholder 19"/>
          <p:cNvPicPr>
            <a:picLocks noGrp="1" noChangeAspect="1"/>
          </p:cNvPicPr>
          <p:nvPr>
            <p:ph idx="1"/>
          </p:nvPr>
        </p:nvPicPr>
        <p:blipFill>
          <a:blip r:embed="rId4"/>
          <a:stretch>
            <a:fillRect/>
          </a:stretch>
        </p:blipFill>
        <p:spPr>
          <a:xfrm>
            <a:off x="127662" y="1074127"/>
            <a:ext cx="8434447" cy="3872905"/>
          </a:xfrm>
          <a:prstGeom prst="rect">
            <a:avLst/>
          </a:prstGeom>
        </p:spPr>
      </p:pic>
    </p:spTree>
    <p:extLst>
      <p:ext uri="{BB962C8B-B14F-4D97-AF65-F5344CB8AC3E}">
        <p14:creationId xmlns:p14="http://schemas.microsoft.com/office/powerpoint/2010/main" val="2717246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GB" dirty="0" smtClean="0"/>
          </a:p>
          <a:p>
            <a:pPr marL="0" indent="0">
              <a:buNone/>
            </a:pPr>
            <a:r>
              <a:rPr lang="en-GB" dirty="0" smtClean="0"/>
              <a:t>Even before the pandemic, </a:t>
            </a:r>
          </a:p>
          <a:p>
            <a:pPr marL="0" indent="0">
              <a:buNone/>
            </a:pPr>
            <a:r>
              <a:rPr lang="en-GB" dirty="0" smtClean="0"/>
              <a:t>career guidance had never been so important</a:t>
            </a:r>
          </a:p>
          <a:p>
            <a:pPr marL="0" indent="0">
              <a:buNone/>
            </a:pPr>
            <a:endParaRPr lang="en-GB" dirty="0" smtClean="0"/>
          </a:p>
          <a:p>
            <a:pPr marL="0" indent="0">
              <a:buNone/>
            </a:pPr>
            <a:r>
              <a:rPr lang="en-GB" dirty="0" smtClean="0"/>
              <a:t>Young people in a recession</a:t>
            </a:r>
          </a:p>
          <a:p>
            <a:pPr marL="0" indent="0">
              <a:buNone/>
            </a:pPr>
            <a:endParaRPr lang="en-GB" dirty="0" smtClean="0"/>
          </a:p>
          <a:p>
            <a:pPr marL="0" indent="0">
              <a:buNone/>
            </a:pPr>
            <a:r>
              <a:rPr lang="en-GB" dirty="0" smtClean="0"/>
              <a:t>Labour market turbulence impacting:</a:t>
            </a:r>
          </a:p>
          <a:p>
            <a:pPr>
              <a:buFont typeface="Arial" panose="020B0604020202020204" pitchFamily="34" charset="0"/>
              <a:buChar char="•"/>
            </a:pPr>
            <a:r>
              <a:rPr lang="en-GB" dirty="0" smtClean="0"/>
              <a:t>School leavers</a:t>
            </a:r>
          </a:p>
          <a:p>
            <a:pPr>
              <a:buFont typeface="Arial" panose="020B0604020202020204" pitchFamily="34" charset="0"/>
              <a:buChar char="•"/>
            </a:pPr>
            <a:r>
              <a:rPr lang="en-GB" dirty="0" err="1" smtClean="0"/>
              <a:t>Transitioners</a:t>
            </a:r>
            <a:endParaRPr lang="en-GB" dirty="0" smtClean="0"/>
          </a:p>
          <a:p>
            <a:pPr>
              <a:buFont typeface="Arial" panose="020B0604020202020204" pitchFamily="34" charset="0"/>
              <a:buChar char="•"/>
            </a:pPr>
            <a:r>
              <a:rPr lang="en-GB" dirty="0" smtClean="0"/>
              <a:t>All students</a:t>
            </a:r>
            <a:endParaRPr lang="en-GB" dirty="0"/>
          </a:p>
          <a:p>
            <a:pPr marL="0" indent="0">
              <a:buNone/>
            </a:pPr>
            <a:endParaRPr lang="en-GB" dirty="0" smtClean="0"/>
          </a:p>
          <a:p>
            <a:pPr marL="0" indent="0">
              <a:buNone/>
            </a:pPr>
            <a:r>
              <a:rPr lang="en-GB" dirty="0" smtClean="0"/>
              <a:t>Why labels can be helpful</a:t>
            </a:r>
            <a:endParaRPr lang="en-GB" dirty="0"/>
          </a:p>
        </p:txBody>
      </p:sp>
      <p:sp>
        <p:nvSpPr>
          <p:cNvPr id="3" name="Slide Number Placeholder 2"/>
          <p:cNvSpPr>
            <a:spLocks noGrp="1"/>
          </p:cNvSpPr>
          <p:nvPr>
            <p:ph type="sldNum" sz="quarter" idx="4"/>
          </p:nvPr>
        </p:nvSpPr>
        <p:spPr/>
        <p:txBody>
          <a:bodyPr/>
          <a:lstStyle/>
          <a:p>
            <a:fld id="{F301A600-A98F-48E1-AB15-30244BD8EAB6}" type="slidenum">
              <a:rPr lang="en-GB" smtClean="0">
                <a:solidFill>
                  <a:prstClr val="white"/>
                </a:solidFill>
              </a:rPr>
              <a:pPr/>
              <a:t>5</a:t>
            </a:fld>
            <a:endParaRPr lang="en-GB">
              <a:solidFill>
                <a:prstClr val="white"/>
              </a:solidFill>
            </a:endParaRPr>
          </a:p>
        </p:txBody>
      </p:sp>
      <p:sp>
        <p:nvSpPr>
          <p:cNvPr id="4" name="Title 3"/>
          <p:cNvSpPr>
            <a:spLocks noGrp="1"/>
          </p:cNvSpPr>
          <p:nvPr>
            <p:ph type="title"/>
          </p:nvPr>
        </p:nvSpPr>
        <p:spPr/>
        <p:txBody>
          <a:bodyPr/>
          <a:lstStyle/>
          <a:p>
            <a:r>
              <a:rPr lang="en-GB" dirty="0" smtClean="0"/>
              <a:t>Generation </a:t>
            </a:r>
            <a:r>
              <a:rPr lang="en-GB" dirty="0" err="1" smtClean="0"/>
              <a:t>Covid</a:t>
            </a:r>
            <a:r>
              <a:rPr lang="en-GB" dirty="0" smtClean="0"/>
              <a:t>	</a:t>
            </a:r>
            <a:endParaRPr lang="en-GB" dirty="0"/>
          </a:p>
        </p:txBody>
      </p:sp>
      <p:pic>
        <p:nvPicPr>
          <p:cNvPr id="5" name="Content Placeholder 5"/>
          <p:cNvPicPr>
            <a:picLocks noChangeAspect="1"/>
          </p:cNvPicPr>
          <p:nvPr/>
        </p:nvPicPr>
        <p:blipFill>
          <a:blip r:embed="rId2"/>
          <a:stretch>
            <a:fillRect/>
          </a:stretch>
        </p:blipFill>
        <p:spPr>
          <a:xfrm>
            <a:off x="6576292" y="116634"/>
            <a:ext cx="4843292" cy="5813112"/>
          </a:xfrm>
          <a:prstGeom prst="rect">
            <a:avLst/>
          </a:prstGeom>
          <a:ln w="22225">
            <a:solidFill>
              <a:schemeClr val="accent1"/>
            </a:solidFill>
          </a:ln>
        </p:spPr>
      </p:pic>
      <p:sp>
        <p:nvSpPr>
          <p:cNvPr id="6" name="TextBox 5"/>
          <p:cNvSpPr txBox="1"/>
          <p:nvPr/>
        </p:nvSpPr>
        <p:spPr>
          <a:xfrm>
            <a:off x="6650182" y="6225309"/>
            <a:ext cx="4341091" cy="646331"/>
          </a:xfrm>
          <a:prstGeom prst="rect">
            <a:avLst/>
          </a:prstGeom>
          <a:noFill/>
        </p:spPr>
        <p:txBody>
          <a:bodyPr wrap="square" rtlCol="0">
            <a:spAutoFit/>
          </a:bodyPr>
          <a:lstStyle/>
          <a:p>
            <a:r>
              <a:rPr lang="en-GB" dirty="0" smtClean="0"/>
              <a:t>https://www.cedefop.europa.eu/files/2227_en.pdf</a:t>
            </a:r>
            <a:endParaRPr lang="en-GB" dirty="0"/>
          </a:p>
        </p:txBody>
      </p:sp>
      <p:pic>
        <p:nvPicPr>
          <p:cNvPr id="7" name="Picture 6"/>
          <p:cNvPicPr>
            <a:picLocks noChangeAspect="1"/>
          </p:cNvPicPr>
          <p:nvPr/>
        </p:nvPicPr>
        <p:blipFill>
          <a:blip r:embed="rId3"/>
          <a:stretch>
            <a:fillRect/>
          </a:stretch>
        </p:blipFill>
        <p:spPr>
          <a:xfrm>
            <a:off x="4294909" y="520801"/>
            <a:ext cx="1154545" cy="1466884"/>
          </a:xfrm>
          <a:prstGeom prst="rect">
            <a:avLst/>
          </a:prstGeom>
        </p:spPr>
      </p:pic>
    </p:spTree>
    <p:extLst>
      <p:ext uri="{BB962C8B-B14F-4D97-AF65-F5344CB8AC3E}">
        <p14:creationId xmlns:p14="http://schemas.microsoft.com/office/powerpoint/2010/main" val="198783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110000"/>
                <a:satMod val="105000"/>
                <a:tint val="67000"/>
              </a:schemeClr>
            </a:gs>
            <a:gs pos="11000">
              <a:schemeClr val="accent1">
                <a:lumMod val="105000"/>
                <a:satMod val="103000"/>
                <a:tint val="73000"/>
              </a:schemeClr>
            </a:gs>
            <a:gs pos="22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399229" y="1058864"/>
          <a:ext cx="11379484" cy="542053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US" sz="2400" dirty="0"/>
              <a:t>Effect of participation in career development on </a:t>
            </a:r>
            <a:r>
              <a:rPr lang="en-US" sz="2400" dirty="0">
                <a:solidFill>
                  <a:srgbClr val="C00000"/>
                </a:solidFill>
              </a:rPr>
              <a:t>positive attitudes towards school</a:t>
            </a:r>
            <a:r>
              <a:rPr lang="en-US" sz="2400" dirty="0"/>
              <a:t/>
            </a:r>
            <a:br>
              <a:rPr lang="en-US" sz="2400" dirty="0"/>
            </a:br>
            <a:r>
              <a:rPr lang="en-US" sz="1400" dirty="0"/>
              <a:t>Odds ratio of the likelihood of students agreeing with the statement "Trying hard at school will help me get a good job”</a:t>
            </a:r>
            <a:endParaRPr lang="en-GB" sz="1400" dirty="0"/>
          </a:p>
        </p:txBody>
      </p:sp>
      <p:sp>
        <p:nvSpPr>
          <p:cNvPr id="7" name="TextBox 6"/>
          <p:cNvSpPr txBox="1"/>
          <p:nvPr/>
        </p:nvSpPr>
        <p:spPr>
          <a:xfrm>
            <a:off x="10021116" y="6543773"/>
            <a:ext cx="25196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PISA 2018 database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339781" y="6359108"/>
            <a:ext cx="96256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 Odds ratio are adjusted for gender, socio-economic status, school type (private/</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public,class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size, urban/</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rural,staff</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/student ratio), immigrant background, motivational factors (whether students skipped classes or days) and cognitive potential (whether students repeated a year of study).</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909361"/>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349" y="1196751"/>
            <a:ext cx="11617291" cy="5370303"/>
          </a:xfrm>
        </p:spPr>
        <p:txBody>
          <a:bodyPr>
            <a:normAutofit fontScale="77500" lnSpcReduction="20000"/>
          </a:bodyPr>
          <a:lstStyle/>
          <a:p>
            <a:pPr marL="0" indent="0">
              <a:buNone/>
            </a:pPr>
            <a:endParaRPr lang="en-GB" b="1" dirty="0" smtClean="0"/>
          </a:p>
          <a:p>
            <a:pPr marL="0" indent="0">
              <a:buNone/>
            </a:pPr>
            <a:r>
              <a:rPr lang="en-GB" b="1" i="1" dirty="0" smtClean="0"/>
              <a:t>Thinking about the future</a:t>
            </a:r>
            <a:endParaRPr lang="en-GB" b="1" i="1" dirty="0"/>
          </a:p>
          <a:p>
            <a:pPr lvl="0">
              <a:buFont typeface="Wingdings" panose="05000000000000000000" pitchFamily="2" charset="2"/>
              <a:buChar char="Ø"/>
            </a:pPr>
            <a:r>
              <a:rPr lang="en-GB" dirty="0"/>
              <a:t>career certainty: ability to name a job expected at age 30</a:t>
            </a:r>
          </a:p>
          <a:p>
            <a:pPr lvl="0">
              <a:buFont typeface="Wingdings" panose="05000000000000000000" pitchFamily="2" charset="2"/>
              <a:buChar char="Ø"/>
            </a:pPr>
            <a:r>
              <a:rPr lang="en-GB" dirty="0"/>
              <a:t>career ambition: interest in progressing to higher education and professional/managerial employment</a:t>
            </a:r>
          </a:p>
          <a:p>
            <a:pPr lvl="0">
              <a:buFont typeface="Wingdings" panose="05000000000000000000" pitchFamily="2" charset="2"/>
              <a:buChar char="Ø"/>
            </a:pPr>
            <a:r>
              <a:rPr lang="en-GB" dirty="0"/>
              <a:t>career alignment: matching of occupational and educational </a:t>
            </a:r>
            <a:r>
              <a:rPr lang="en-GB" dirty="0" smtClean="0"/>
              <a:t>expectations</a:t>
            </a:r>
          </a:p>
          <a:p>
            <a:pPr lvl="0">
              <a:buFont typeface="Wingdings" panose="05000000000000000000" pitchFamily="2" charset="2"/>
              <a:buChar char="Ø"/>
            </a:pPr>
            <a:endParaRPr lang="en-GB" b="1" dirty="0" smtClean="0"/>
          </a:p>
          <a:p>
            <a:pPr marL="0" lvl="0" indent="0">
              <a:buNone/>
            </a:pPr>
            <a:r>
              <a:rPr lang="en-GB" b="1" i="1" dirty="0" smtClean="0"/>
              <a:t>Exploring the future</a:t>
            </a:r>
            <a:endParaRPr lang="en-GB" b="1" i="1" dirty="0"/>
          </a:p>
          <a:p>
            <a:pPr lvl="0">
              <a:buFont typeface="Wingdings" panose="05000000000000000000" pitchFamily="2" charset="2"/>
              <a:buChar char="Ø"/>
            </a:pPr>
            <a:r>
              <a:rPr lang="en-GB" dirty="0"/>
              <a:t>career conversations: speaking to an adult about a career of interest</a:t>
            </a:r>
          </a:p>
          <a:p>
            <a:pPr lvl="0">
              <a:buFont typeface="Wingdings" panose="05000000000000000000" pitchFamily="2" charset="2"/>
              <a:buChar char="Ø"/>
            </a:pPr>
            <a:r>
              <a:rPr lang="en-GB" dirty="0"/>
              <a:t>occupational preparation: participation in short occupationally-specific courses within general programmes of education</a:t>
            </a:r>
          </a:p>
          <a:p>
            <a:pPr lvl="0">
              <a:buFont typeface="Wingdings" panose="05000000000000000000" pitchFamily="2" charset="2"/>
              <a:buChar char="Ø"/>
            </a:pPr>
            <a:r>
              <a:rPr lang="en-GB" dirty="0"/>
              <a:t>school-mediated work exploration: participation in job fairs, job shadowing and workplace visits</a:t>
            </a:r>
            <a:r>
              <a:rPr lang="en-GB" dirty="0" smtClean="0"/>
              <a:t>.</a:t>
            </a:r>
          </a:p>
          <a:p>
            <a:pPr marL="0" lvl="0" indent="0">
              <a:buNone/>
            </a:pPr>
            <a:endParaRPr lang="en-GB" b="1" dirty="0" smtClean="0"/>
          </a:p>
          <a:p>
            <a:pPr marL="0" lvl="0" indent="0">
              <a:buNone/>
            </a:pPr>
            <a:r>
              <a:rPr lang="en-GB" b="1" i="1" dirty="0" smtClean="0"/>
              <a:t>Experiencing the future</a:t>
            </a:r>
            <a:endParaRPr lang="en-GB" b="1" i="1" dirty="0"/>
          </a:p>
          <a:p>
            <a:pPr lvl="0">
              <a:buFont typeface="Wingdings" panose="05000000000000000000" pitchFamily="2" charset="2"/>
              <a:buChar char="Ø"/>
            </a:pPr>
            <a:r>
              <a:rPr lang="en-GB" dirty="0"/>
              <a:t>part-time employment: participation in paid part-time or seasonal work</a:t>
            </a:r>
          </a:p>
          <a:p>
            <a:pPr lvl="0">
              <a:buFont typeface="Wingdings" panose="05000000000000000000" pitchFamily="2" charset="2"/>
              <a:buChar char="Ø"/>
            </a:pPr>
            <a:r>
              <a:rPr lang="en-GB" dirty="0"/>
              <a:t>volunteering:  participation in community-based volunteering</a:t>
            </a:r>
          </a:p>
          <a:p>
            <a:pPr lvl="0">
              <a:buFont typeface="Wingdings" panose="05000000000000000000" pitchFamily="2" charset="2"/>
              <a:buChar char="Ø"/>
            </a:pPr>
            <a:r>
              <a:rPr lang="en-GB" dirty="0"/>
              <a:t>internships: participation in school-mediated work placements</a:t>
            </a:r>
          </a:p>
          <a:p>
            <a:pPr marL="0" indent="0">
              <a:buNone/>
            </a:pPr>
            <a:endParaRPr lang="en-GB" dirty="0" smtClean="0"/>
          </a:p>
          <a:p>
            <a:pPr marL="0" indent="0">
              <a:buNone/>
            </a:pPr>
            <a:r>
              <a:rPr lang="en-GB" dirty="0" smtClean="0"/>
              <a:t>Keep in touch with the work: </a:t>
            </a:r>
            <a:r>
              <a:rPr lang="en-GB" b="1" dirty="0" smtClean="0"/>
              <a:t>Anthony.mann@oecd.org</a:t>
            </a:r>
            <a:endParaRPr lang="en-GB" b="1" dirty="0"/>
          </a:p>
          <a:p>
            <a:pPr marL="0" indent="0">
              <a:buNone/>
            </a:pPr>
            <a:endParaRPr lang="en-GB" dirty="0"/>
          </a:p>
        </p:txBody>
      </p:sp>
      <p:sp>
        <p:nvSpPr>
          <p:cNvPr id="3" name="Slide Number Placeholder 2"/>
          <p:cNvSpPr>
            <a:spLocks noGrp="1"/>
          </p:cNvSpPr>
          <p:nvPr>
            <p:ph type="sldNum" sz="quarter" idx="4"/>
          </p:nvPr>
        </p:nvSpPr>
        <p:spPr/>
        <p:txBody>
          <a:bodyPr/>
          <a:lstStyle/>
          <a:p>
            <a:fld id="{F301A600-A98F-48E1-AB15-30244BD8EAB6}" type="slidenum">
              <a:rPr lang="en-GB" smtClean="0">
                <a:solidFill>
                  <a:prstClr val="white"/>
                </a:solidFill>
              </a:rPr>
              <a:pPr/>
              <a:t>7</a:t>
            </a:fld>
            <a:endParaRPr lang="en-GB">
              <a:solidFill>
                <a:prstClr val="white"/>
              </a:solidFill>
            </a:endParaRPr>
          </a:p>
        </p:txBody>
      </p:sp>
      <p:sp>
        <p:nvSpPr>
          <p:cNvPr id="4" name="Title 3"/>
          <p:cNvSpPr>
            <a:spLocks noGrp="1"/>
          </p:cNvSpPr>
          <p:nvPr>
            <p:ph type="title"/>
          </p:nvPr>
        </p:nvSpPr>
        <p:spPr/>
        <p:txBody>
          <a:bodyPr/>
          <a:lstStyle/>
          <a:p>
            <a:r>
              <a:rPr lang="en-GB" dirty="0" smtClean="0"/>
              <a:t/>
            </a:r>
            <a:br>
              <a:rPr lang="en-GB" dirty="0" smtClean="0"/>
            </a:br>
            <a:r>
              <a:rPr lang="en-GB" dirty="0" smtClean="0"/>
              <a:t>New OECD approaches to career readiness: </a:t>
            </a:r>
            <a:r>
              <a:rPr lang="en-GB" dirty="0"/>
              <a:t>Teenage indicators of adult employment</a:t>
            </a:r>
            <a:br>
              <a:rPr lang="en-GB" dirty="0"/>
            </a:br>
            <a:endParaRPr lang="en-GB" dirty="0"/>
          </a:p>
        </p:txBody>
      </p:sp>
    </p:spTree>
    <p:extLst>
      <p:ext uri="{BB962C8B-B14F-4D97-AF65-F5344CB8AC3E}">
        <p14:creationId xmlns:p14="http://schemas.microsoft.com/office/powerpoint/2010/main" val="51012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Uncertainty: Many </a:t>
            </a:r>
            <a:r>
              <a:rPr lang="en-GB" dirty="0" smtClean="0"/>
              <a:t>young people are uncertain about their career expectations</a:t>
            </a:r>
            <a:endParaRPr lang="en-GB" dirty="0"/>
          </a:p>
        </p:txBody>
      </p:sp>
      <p:sp>
        <p:nvSpPr>
          <p:cNvPr id="2" name="Content Placeholder 1"/>
          <p:cNvSpPr>
            <a:spLocks noGrp="1"/>
          </p:cNvSpPr>
          <p:nvPr>
            <p:ph idx="1"/>
          </p:nvPr>
        </p:nvSpPr>
        <p:spPr/>
        <p:txBody>
          <a:bodyPr/>
          <a:lstStyle/>
          <a:p>
            <a:pPr marL="0" indent="0">
              <a:buNone/>
            </a:pPr>
            <a:endParaRPr lang="en-GB" dirty="0" smtClean="0"/>
          </a:p>
          <a:p>
            <a:pPr marL="0" indent="0">
              <a:buNone/>
            </a:pPr>
            <a:endParaRPr lang="en-GB" dirty="0"/>
          </a:p>
        </p:txBody>
      </p:sp>
      <mc:AlternateContent xmlns:mc="http://schemas.openxmlformats.org/markup-compatibility/2006" xmlns:cx1="http://schemas.microsoft.com/office/drawing/2015/9/8/chartex">
        <mc:Choice Requires="cx1">
          <p:graphicFrame>
            <p:nvGraphicFramePr>
              <p:cNvPr id="6" name="Chart 5"/>
              <p:cNvGraphicFramePr/>
              <p:nvPr>
                <p:extLst/>
              </p:nvPr>
            </p:nvGraphicFramePr>
            <p:xfrm>
              <a:off x="1188720" y="1158240"/>
              <a:ext cx="9946640" cy="54864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hart 5"/>
              <p:cNvPicPr>
                <a:picLocks noGrp="1" noRot="1" noChangeAspect="1" noMove="1" noResize="1" noEditPoints="1" noAdjustHandles="1" noChangeArrowheads="1" noChangeShapeType="1"/>
              </p:cNvPicPr>
              <p:nvPr/>
            </p:nvPicPr>
            <p:blipFill>
              <a:blip r:embed="rId3"/>
              <a:stretch>
                <a:fillRect/>
              </a:stretch>
            </p:blipFill>
            <p:spPr>
              <a:xfrm>
                <a:off x="1188720" y="1158240"/>
                <a:ext cx="9946640" cy="5486400"/>
              </a:xfrm>
              <a:prstGeom prst="rect">
                <a:avLst/>
              </a:prstGeom>
            </p:spPr>
          </p:pic>
        </mc:Fallback>
      </mc:AlternateContent>
      <p:sp>
        <p:nvSpPr>
          <p:cNvPr id="4" name="Oval 3"/>
          <p:cNvSpPr/>
          <p:nvPr/>
        </p:nvSpPr>
        <p:spPr>
          <a:xfrm>
            <a:off x="8940800" y="4704080"/>
            <a:ext cx="274320" cy="1940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lded Corner 6"/>
          <p:cNvSpPr/>
          <p:nvPr/>
        </p:nvSpPr>
        <p:spPr>
          <a:xfrm>
            <a:off x="5709920" y="1483360"/>
            <a:ext cx="3078480" cy="1981200"/>
          </a:xfrm>
          <a:prstGeom prst="foldedCorner">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44546A">
                    <a:lumMod val="50000"/>
                  </a:srgbClr>
                </a:solidFill>
                <a:effectLst/>
                <a:uLnTx/>
                <a:uFillTx/>
                <a:latin typeface="Calibri" panose="020F0502020204030204"/>
                <a:ea typeface="+mn-ea"/>
                <a:cs typeface="+mn-cs"/>
              </a:rPr>
              <a:t>28% of young Australians are uncertain about their career expectations  -  compared to 25% across the OECD</a:t>
            </a:r>
            <a:endParaRPr kumimoji="0" lang="en-GB" sz="18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168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endParaRPr lang="en-GB" dirty="0"/>
          </a:p>
          <a:p>
            <a:endParaRPr lang="en-GB" dirty="0"/>
          </a:p>
        </p:txBody>
      </p:sp>
      <p:sp>
        <p:nvSpPr>
          <p:cNvPr id="3" name="Slide Number Placeholder 2"/>
          <p:cNvSpPr>
            <a:spLocks noGrp="1"/>
          </p:cNvSpPr>
          <p:nvPr>
            <p:ph type="sldNum" sz="quarter" idx="4"/>
          </p:nvPr>
        </p:nvSpPr>
        <p:spPr/>
        <p:txBody>
          <a:bodyPr/>
          <a:lstStyle/>
          <a:p>
            <a:fld id="{F301A600-A98F-48E1-AB15-30244BD8EAB6}" type="slidenum">
              <a:rPr lang="en-GB" smtClean="0">
                <a:solidFill>
                  <a:prstClr val="white"/>
                </a:solidFill>
              </a:rPr>
              <a:pPr/>
              <a:t>9</a:t>
            </a:fld>
            <a:endParaRPr lang="en-GB">
              <a:solidFill>
                <a:prstClr val="white"/>
              </a:solidFill>
            </a:endParaRPr>
          </a:p>
        </p:txBody>
      </p:sp>
      <p:sp>
        <p:nvSpPr>
          <p:cNvPr id="4" name="Title 3"/>
          <p:cNvSpPr>
            <a:spLocks noGrp="1"/>
          </p:cNvSpPr>
          <p:nvPr>
            <p:ph type="title"/>
          </p:nvPr>
        </p:nvSpPr>
        <p:spPr/>
        <p:txBody>
          <a:bodyPr/>
          <a:lstStyle/>
          <a:p>
            <a:r>
              <a:rPr lang="en-GB" dirty="0" smtClean="0"/>
              <a:t>Teenage uncertainty: 2000 to 2018</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64168417"/>
              </p:ext>
            </p:extLst>
          </p:nvPr>
        </p:nvGraphicFramePr>
        <p:xfrm>
          <a:off x="4830618" y="2702013"/>
          <a:ext cx="7269019" cy="38845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251713728"/>
              </p:ext>
            </p:extLst>
          </p:nvPr>
        </p:nvGraphicFramePr>
        <p:xfrm>
          <a:off x="239349" y="1099209"/>
          <a:ext cx="4683632" cy="31402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100551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DE_Français_blanc">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CDE_Français_blanc">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68</TotalTime>
  <Words>2004</Words>
  <Application>Microsoft Office PowerPoint</Application>
  <PresentationFormat>Widescreen</PresentationFormat>
  <Paragraphs>576</Paragraphs>
  <Slides>37</Slides>
  <Notes>7</Notes>
  <HiddenSlides>1</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37</vt:i4>
      </vt:variant>
    </vt:vector>
  </HeadingPairs>
  <TitlesOfParts>
    <vt:vector size="54" baseType="lpstr">
      <vt:lpstr>MS PGothic</vt:lpstr>
      <vt:lpstr>Arial</vt:lpstr>
      <vt:lpstr>Arial Narrow</vt:lpstr>
      <vt:lpstr>Calibri</vt:lpstr>
      <vt:lpstr>Calibri </vt:lpstr>
      <vt:lpstr>Calibri Light</vt:lpstr>
      <vt:lpstr>Georgia</vt:lpstr>
      <vt:lpstr>Helvetica 65 Medium</vt:lpstr>
      <vt:lpstr>HelveticaNeueLT Std</vt:lpstr>
      <vt:lpstr>HelveticaNeueLT Std Med</vt:lpstr>
      <vt:lpstr>Wingdings</vt:lpstr>
      <vt:lpstr>Office Theme</vt:lpstr>
      <vt:lpstr>OCDE_Français_blanc</vt:lpstr>
      <vt:lpstr>1_OECD_English_white</vt:lpstr>
      <vt:lpstr>1_Office Theme</vt:lpstr>
      <vt:lpstr>5_Custom Design</vt:lpstr>
      <vt:lpstr>1_OCDE_Français_blanc</vt:lpstr>
      <vt:lpstr>Young people and the COVID-19 labour market:  Insights from ‘PISA 2018’  </vt:lpstr>
      <vt:lpstr>About the OECD</vt:lpstr>
      <vt:lpstr>About the Programme for International Student Assessment (PISA)</vt:lpstr>
      <vt:lpstr>PISA 2018</vt:lpstr>
      <vt:lpstr>Generation Covid </vt:lpstr>
      <vt:lpstr>Effect of participation in career development on positive attitudes towards school Odds ratio of the likelihood of students agreeing with the statement "Trying hard at school will help me get a good job”</vt:lpstr>
      <vt:lpstr> New OECD approaches to career readiness: Teenage indicators of adult employment </vt:lpstr>
      <vt:lpstr>Uncertainty: Many young people are uncertain about their career expectations</vt:lpstr>
      <vt:lpstr>Teenage uncertainty: 2000 to 2018</vt:lpstr>
      <vt:lpstr>Misalignment: High performing students with professional or managerial occupational expectations, but not planning to complete tertiary education</vt:lpstr>
      <vt:lpstr>Participation in career development activities  OECD average and Australia, 2018 </vt:lpstr>
      <vt:lpstr>Participation in career development activities, Australia  - Socio-economic status, 2018 </vt:lpstr>
      <vt:lpstr>Participation in career development activities, Australia  - Gender, 2018 </vt:lpstr>
      <vt:lpstr>Career conversations: teenagers speaking adults about career aspirations </vt:lpstr>
      <vt:lpstr>Thinking about the future (5)</vt:lpstr>
      <vt:lpstr>What young Australians think about VET</vt:lpstr>
      <vt:lpstr>And finally, what jobs did Generation Covid aspire to at age 15</vt:lpstr>
      <vt:lpstr>Next steps: career readiness in the pandemic</vt:lpstr>
      <vt:lpstr>Get in touch </vt:lpstr>
      <vt:lpstr>PowerPoint Presentation</vt:lpstr>
      <vt:lpstr>PowerPoint Presentation</vt:lpstr>
      <vt:lpstr>Career concentration in Australia – girls (2000 and 2018)</vt:lpstr>
      <vt:lpstr>Career concentration in Australia – boys (2000 and 2018)</vt:lpstr>
      <vt:lpstr>Career concentration in Australia – migrant status (2018)</vt:lpstr>
      <vt:lpstr>Career concentration in Australia – socio-economic status (2018)</vt:lpstr>
      <vt:lpstr>Concentration of occupational expectations between 2000 and 2018 Percentage of students naming 10 most popular occupations (OECD average)</vt:lpstr>
      <vt:lpstr>Many teenagers aspire to jobs that are at high risk of automation</vt:lpstr>
      <vt:lpstr>High performers who do not expect to be professionals or managers</vt:lpstr>
      <vt:lpstr>High performers who do not expect to complete tertiary education</vt:lpstr>
      <vt:lpstr>High performers who do not expect to be professionals or managers by gender</vt:lpstr>
      <vt:lpstr>High performing students with professional or managerial occupational expectations, but not planning to complete tertiary education</vt:lpstr>
      <vt:lpstr>Concentration of occupational expectations by participation in career development activities – OECD averages</vt:lpstr>
      <vt:lpstr>How much is enough?</vt:lpstr>
      <vt:lpstr>Effective career guidance …</vt:lpstr>
      <vt:lpstr>Employer engagement to boost young people’s understanding  of jobs and careers needs to be…</vt:lpstr>
      <vt:lpstr>Reading…</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people and the COVID-19 labour market: Insights from ‘PISA 2018’</dc:title>
  <dc:creator>MANN Anthony, EDU</dc:creator>
  <cp:lastModifiedBy>MANN Anthony, EDU</cp:lastModifiedBy>
  <cp:revision>10</cp:revision>
  <dcterms:created xsi:type="dcterms:W3CDTF">2020-11-15T09:49:45Z</dcterms:created>
  <dcterms:modified xsi:type="dcterms:W3CDTF">2020-11-15T10:58:16Z</dcterms:modified>
</cp:coreProperties>
</file>