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16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t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i-FI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DejaVu Sans" pitchFamily="2"/>
              <a:cs typeface="DejaVu Sans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4" tIns="44997" rIns="90004" bIns="44997" anchor="b" anchorCtr="0" compatLnSpc="0">
            <a:noAutofit/>
          </a:bodyPr>
          <a:lstStyle/>
          <a:p>
            <a: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CFA98BD8-85EB-45EC-AE2F-1CC88BAA21CD}" type="slidenum">
              <a:t>‹#›</a:t>
            </a:fld>
            <a:endParaRPr lang="fi-FI" sz="14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DejaVu Sans" pitchFamily="2"/>
              <a:cs typeface="DejaVu 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7581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601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fi-FI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18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9318" y="0"/>
            <a:ext cx="3280318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318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9318" y="10157402"/>
            <a:ext cx="3280318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DBC50F45-B664-40D6-A415-4407A85128A1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47496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SzPct val="45000"/>
      <a:buFont typeface="StarSymbol"/>
      <a:buChar char="●"/>
      <a:tabLst/>
      <a:defRPr lang="fi-FI" sz="2000" b="0" i="0" u="none" strike="noStrike" kern="0" cap="none" spc="0" baseline="0">
        <a:solidFill>
          <a:srgbClr val="000000"/>
        </a:solidFill>
        <a:uFillTx/>
        <a:latin typeface="Arial" pitchFamily="18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1563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629380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9716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00340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618602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265645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38717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2398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1"/>
            <a:ext cx="5345116" cy="4008436"/>
          </a:xfrm>
          <a:solidFill>
            <a:srgbClr val="4F81BD"/>
          </a:solidFill>
          <a:ln w="25402">
            <a:solidFill>
              <a:srgbClr val="385D8A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721038"/>
          </a:xfrm>
        </p:spPr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9708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755651" y="2347914"/>
            <a:ext cx="8569327" cy="1620838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12883" y="4283077"/>
            <a:ext cx="7056433" cy="1931990"/>
          </a:xfrm>
        </p:spPr>
        <p:txBody>
          <a:bodyPr anchorCtr="1"/>
          <a:lstStyle>
            <a:lvl1pPr marL="0" indent="0" algn="ctr">
              <a:buNone/>
              <a:defRPr lang="en-US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8B4498-ABF6-490E-AD06-F5C0400411E3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7537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482776-4AD4-4460-BB5B-75A4159B6093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6403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299326" y="0"/>
            <a:ext cx="2276471" cy="6757992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68309" y="0"/>
            <a:ext cx="6678613" cy="6757992"/>
          </a:xfrm>
        </p:spPr>
        <p:txBody>
          <a:bodyPr vert="eaVert"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5EB03D8-4C30-4390-B623-D032773104D0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91272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B76D18-DD94-41E7-95B4-D4DBC145E49B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34233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796927" y="4857749"/>
            <a:ext cx="8567735" cy="1501773"/>
          </a:xfrm>
        </p:spPr>
        <p:txBody>
          <a:bodyPr anchor="t" anchorCtr="0"/>
          <a:lstStyle>
            <a:lvl1pPr algn="l">
              <a:defRPr lang="en-US" sz="4000" cap="all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96927" y="3203572"/>
            <a:ext cx="8567735" cy="1654177"/>
          </a:xfrm>
        </p:spPr>
        <p:txBody>
          <a:bodyPr anchor="b"/>
          <a:lstStyle>
            <a:lvl1pPr marL="0" indent="0">
              <a:buNone/>
              <a:defRPr lang="en-US" sz="20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DF11D5E-ED14-499E-84CB-1B95882FBA80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9937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503240" y="1768477"/>
            <a:ext cx="4459291" cy="4989515"/>
          </a:xfrm>
        </p:spPr>
        <p:txBody>
          <a:bodyPr/>
          <a:lstStyle>
            <a:lvl1pPr>
              <a:defRPr lang="en-US" sz="2800"/>
            </a:lvl1pPr>
            <a:lvl2pPr>
              <a:defRPr lang="en-US" sz="2400"/>
            </a:lvl2pPr>
            <a:lvl3pPr>
              <a:defRPr lang="en-US" sz="20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114925" y="1768477"/>
            <a:ext cx="4460872" cy="4989515"/>
          </a:xfrm>
        </p:spPr>
        <p:txBody>
          <a:bodyPr/>
          <a:lstStyle>
            <a:lvl1pPr>
              <a:defRPr lang="en-US" sz="2800"/>
            </a:lvl1pPr>
            <a:lvl2pPr>
              <a:defRPr lang="en-US" sz="2400"/>
            </a:lvl2pPr>
            <a:lvl3pPr>
              <a:defRPr lang="en-US" sz="2000"/>
            </a:lvl3pPr>
            <a:lvl4pPr>
              <a:defRPr lang="en-US" sz="1800"/>
            </a:lvl4pPr>
            <a:lvl5pPr>
              <a:defRPr lang="en-US"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CF6950-AA46-4B8A-9AF2-ECB84CDEE17C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5124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4821" y="303215"/>
            <a:ext cx="9072567" cy="1258891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4821" y="1692270"/>
            <a:ext cx="4452935" cy="704846"/>
          </a:xfrm>
        </p:spPr>
        <p:txBody>
          <a:bodyPr anchor="b"/>
          <a:lstStyle>
            <a:lvl1pPr marL="0" indent="0"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04821" y="2397127"/>
            <a:ext cx="4452935" cy="4356101"/>
          </a:xfrm>
        </p:spPr>
        <p:txBody>
          <a:bodyPr/>
          <a:lstStyle>
            <a:lvl1pPr>
              <a:defRPr lang="en-US" sz="2400"/>
            </a:lvl1pPr>
            <a:lvl2pPr>
              <a:defRPr lang="en-US" sz="2000"/>
            </a:lvl2pPr>
            <a:lvl3pPr>
              <a:defRPr lang="en-US" sz="1800"/>
            </a:lvl3pPr>
            <a:lvl4pPr>
              <a:defRPr lang="en-US" sz="1600"/>
            </a:lvl4pPr>
            <a:lvl5pPr>
              <a:defRPr lang="en-US"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21270" y="1692270"/>
            <a:ext cx="4456108" cy="704846"/>
          </a:xfrm>
        </p:spPr>
        <p:txBody>
          <a:bodyPr anchor="b"/>
          <a:lstStyle>
            <a:lvl1pPr marL="0" indent="0">
              <a:buNone/>
              <a:defRPr lang="en-US"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21270" y="2397127"/>
            <a:ext cx="4456108" cy="4356101"/>
          </a:xfrm>
        </p:spPr>
        <p:txBody>
          <a:bodyPr/>
          <a:lstStyle>
            <a:lvl1pPr>
              <a:defRPr lang="en-US" sz="2400"/>
            </a:lvl1pPr>
            <a:lvl2pPr>
              <a:defRPr lang="en-US" sz="2000"/>
            </a:lvl2pPr>
            <a:lvl3pPr>
              <a:defRPr lang="en-US" sz="1800"/>
            </a:lvl3pPr>
            <a:lvl4pPr>
              <a:defRPr lang="en-US" sz="1600"/>
            </a:lvl4pPr>
            <a:lvl5pPr>
              <a:defRPr lang="en-US"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55005EB-1058-40F4-908E-D50B4BA0385B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82836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EF17DC-CECC-4517-AB7F-9425B3FF8D74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88376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4C0E35B-A607-4D43-B464-61624D0D0F45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2020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504821" y="301623"/>
            <a:ext cx="3316291" cy="1279529"/>
          </a:xfrm>
        </p:spPr>
        <p:txBody>
          <a:bodyPr anchor="b" anchorCtr="0"/>
          <a:lstStyle>
            <a:lvl1pPr algn="l">
              <a:defRPr lang="en-US" sz="2000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3941758" y="301623"/>
            <a:ext cx="5635620" cy="6451604"/>
          </a:xfrm>
        </p:spPr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504821" y="1581153"/>
            <a:ext cx="3316291" cy="5172075"/>
          </a:xfrm>
        </p:spPr>
        <p:txBody>
          <a:bodyPr/>
          <a:lstStyle>
            <a:lvl1pPr marL="0" indent="0">
              <a:buNone/>
              <a:defRPr lang="en-US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800FFFF-828B-416C-A28D-D2EC6AD23DA3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5507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1976439" y="5291139"/>
            <a:ext cx="6048371" cy="625477"/>
          </a:xfrm>
        </p:spPr>
        <p:txBody>
          <a:bodyPr anchor="b" anchorCtr="0"/>
          <a:lstStyle>
            <a:lvl1pPr algn="l">
              <a:defRPr lang="en-US" sz="2000"/>
            </a:lvl1pPr>
          </a:lstStyle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1976439" y="674690"/>
            <a:ext cx="6048371" cy="4537079"/>
          </a:xfrm>
        </p:spPr>
        <p:txBody>
          <a:bodyPr/>
          <a:lstStyle>
            <a:lvl1pPr marL="0" indent="0">
              <a:buNone/>
              <a:defRPr lang="en-AU"/>
            </a:lvl1pPr>
          </a:lstStyle>
          <a:p>
            <a:pPr lvl="0"/>
            <a:endParaRPr lang="en-AU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976439" y="5916616"/>
            <a:ext cx="6048371" cy="887416"/>
          </a:xfrm>
        </p:spPr>
        <p:txBody>
          <a:bodyPr/>
          <a:lstStyle>
            <a:lvl1pPr marL="0" indent="0">
              <a:buNone/>
              <a:defRPr lang="en-US"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i-FI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D2263B-5680-48EC-A2B2-A524736D5313}" type="slidenum"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66662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68355" y="0"/>
            <a:ext cx="9071643" cy="1262155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r>
              <a:rPr lang="fi-FI"/>
              <a:t>Muokkaa otsikon tekstimuotoa napsauttamalla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03998" y="1769043"/>
            <a:ext cx="9071643" cy="498924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fi-FI"/>
              <a:t>Muokkaa jäsennyksen tekstimuotoa napsauttamalla</a:t>
            </a:r>
          </a:p>
          <a:p>
            <a:pPr lvl="1"/>
            <a:r>
              <a:rPr lang="fi-FI"/>
              <a:t>Toinen jäsennystaso</a:t>
            </a:r>
          </a:p>
          <a:p>
            <a:pPr lvl="2"/>
            <a:r>
              <a:rPr lang="fi-FI"/>
              <a:t>Kolmas jäsennystaso</a:t>
            </a:r>
          </a:p>
          <a:p>
            <a:pPr lvl="3"/>
            <a:r>
              <a:rPr lang="fi-FI"/>
              <a:t>Neljäs jäsennystaso</a:t>
            </a:r>
          </a:p>
          <a:p>
            <a:pPr lvl="4"/>
            <a:r>
              <a:rPr lang="fi-FI"/>
              <a:t>Viides jäsennystaso</a:t>
            </a:r>
          </a:p>
          <a:p>
            <a:pPr lvl="5"/>
            <a:r>
              <a:rPr lang="fi-FI"/>
              <a:t>Kuudes jäsennystaso</a:t>
            </a:r>
          </a:p>
          <a:p>
            <a:pPr lvl="6"/>
            <a:r>
              <a:rPr lang="fi-FI"/>
              <a:t>Seitsemäs jäsennystaso</a:t>
            </a:r>
          </a:p>
          <a:p>
            <a:pPr lvl="7"/>
            <a:r>
              <a:rPr lang="fi-FI"/>
              <a:t>Kahdeksas jäsennystaso</a:t>
            </a:r>
          </a:p>
          <a:p>
            <a:pPr lvl="8"/>
            <a:r>
              <a:rPr lang="fi-FI"/>
              <a:t>Yhdeksäs jäsennystaso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03998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447361" y="6887160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1" compatLnSpc="1">
            <a:noAutofit/>
          </a:bodyPr>
          <a:lstStyle>
            <a:lvl1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fi-FI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7226996" y="6887160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fi-FI" sz="1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B61E2E4D-2986-46F3-9924-E24E367223EC}" type="slidenum"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SzPct val="45000"/>
        <a:buFont typeface="StarSymbol"/>
        <a:buChar char="●"/>
        <a:tabLst/>
        <a:defRPr lang="fi-FI" sz="4400" b="1" i="0" u="none" strike="noStrike" kern="0" cap="none" spc="0" baseline="0">
          <a:solidFill>
            <a:srgbClr val="FFFFFF"/>
          </a:solidFill>
          <a:uFillTx/>
          <a:latin typeface="Arial" pitchFamily="18"/>
          <a:ea typeface="DejaVu Sans" pitchFamily="2"/>
          <a:cs typeface="DejaVu Sans" pitchFamily="2"/>
        </a:defRPr>
      </a:lvl1pPr>
    </p:titleStyle>
    <p:bodyStyle>
      <a:lvl1pPr marL="431999" marR="0" lvl="0" indent="-323999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Clr>
          <a:srgbClr val="0066CC"/>
        </a:buClr>
        <a:buSzPct val="45000"/>
        <a:buFont typeface="StarSymbol"/>
        <a:buChar char=""/>
        <a:tabLst/>
        <a:defRPr lang="fi-FI" sz="3200" b="0" i="0" u="none" strike="noStrike" kern="0" cap="none" spc="0" baseline="0">
          <a:solidFill>
            <a:srgbClr val="000000"/>
          </a:solidFill>
          <a:uFillTx/>
          <a:latin typeface="Arial" pitchFamily="18"/>
          <a:ea typeface="DejaVu Sans" pitchFamily="2"/>
          <a:cs typeface="DejaVu Sans" pitchFamily="2"/>
        </a:defRPr>
      </a:lvl1pPr>
      <a:lvl2pPr marL="863998" marR="0" lvl="1" indent="-287999" defTabSz="914400" rtl="0" fontAlgn="auto" hangingPunct="0">
        <a:lnSpc>
          <a:spcPct val="100000"/>
        </a:lnSpc>
        <a:spcBef>
          <a:spcPts val="0"/>
        </a:spcBef>
        <a:spcAft>
          <a:spcPts val="1135"/>
        </a:spcAft>
        <a:buClr>
          <a:srgbClr val="0066CC"/>
        </a:buClr>
        <a:buSzPct val="45000"/>
        <a:buFont typeface="StarSymbol"/>
        <a:buChar char=""/>
        <a:tabLst/>
        <a:defRPr lang="fi-FI" sz="2800" b="0" i="0" u="none" strike="noStrike" kern="0" cap="none" spc="0" baseline="0">
          <a:solidFill>
            <a:srgbClr val="000000"/>
          </a:solidFill>
          <a:uFillTx/>
          <a:latin typeface="Arial" pitchFamily="18"/>
          <a:ea typeface="DejaVu Sans" pitchFamily="2"/>
          <a:cs typeface="DejaVu Sans" pitchFamily="2"/>
        </a:defRPr>
      </a:lvl2pPr>
      <a:lvl3pPr marL="1295997" marR="0" lvl="2" indent="-215999" defTabSz="914400" rtl="0" fontAlgn="auto" hangingPunct="0">
        <a:lnSpc>
          <a:spcPct val="100000"/>
        </a:lnSpc>
        <a:spcBef>
          <a:spcPts val="0"/>
        </a:spcBef>
        <a:spcAft>
          <a:spcPts val="850"/>
        </a:spcAft>
        <a:buClr>
          <a:srgbClr val="0066CC"/>
        </a:buClr>
        <a:buSzPct val="45000"/>
        <a:buFont typeface="StarSymbol"/>
        <a:buChar char=""/>
        <a:tabLst/>
        <a:defRPr lang="fi-FI" sz="2400" b="0" i="0" u="none" strike="noStrike" kern="0" cap="none" spc="0" baseline="0">
          <a:solidFill>
            <a:srgbClr val="000000"/>
          </a:solidFill>
          <a:uFillTx/>
          <a:latin typeface="Arial" pitchFamily="18"/>
          <a:ea typeface="DejaVu Sans" pitchFamily="2"/>
          <a:cs typeface="DejaVu Sans" pitchFamily="2"/>
        </a:defRPr>
      </a:lvl3pPr>
      <a:lvl4pPr marL="1727996" marR="0" lvl="3" indent="-215999" defTabSz="914400" rtl="0" fontAlgn="auto" hangingPunct="0">
        <a:lnSpc>
          <a:spcPct val="100000"/>
        </a:lnSpc>
        <a:spcBef>
          <a:spcPts val="0"/>
        </a:spcBef>
        <a:spcAft>
          <a:spcPts val="565"/>
        </a:spcAft>
        <a:buClr>
          <a:srgbClr val="0066CC"/>
        </a:buClr>
        <a:buSzPct val="45000"/>
        <a:buFont typeface="StarSymbol"/>
        <a:buChar char=""/>
        <a:tabLst/>
        <a:defRPr lang="fi-FI" sz="2000" b="0" i="0" u="none" strike="noStrike" kern="0" cap="none" spc="0" baseline="0">
          <a:solidFill>
            <a:srgbClr val="000000"/>
          </a:solidFill>
          <a:uFillTx/>
          <a:latin typeface="Arial" pitchFamily="18"/>
          <a:ea typeface="DejaVu Sans" pitchFamily="2"/>
          <a:cs typeface="DejaVu Sans" pitchFamily="2"/>
        </a:defRPr>
      </a:lvl4pPr>
      <a:lvl5pPr marL="2159995" marR="0" lvl="4" indent="-215999" defTabSz="914400" rtl="0" fontAlgn="auto" hangingPunct="0">
        <a:lnSpc>
          <a:spcPct val="100000"/>
        </a:lnSpc>
        <a:spcBef>
          <a:spcPts val="0"/>
        </a:spcBef>
        <a:spcAft>
          <a:spcPts val="285"/>
        </a:spcAft>
        <a:buClr>
          <a:srgbClr val="0066CC"/>
        </a:buClr>
        <a:buSzPct val="45000"/>
        <a:buFont typeface="StarSymbol"/>
        <a:buChar char=""/>
        <a:tabLst/>
        <a:defRPr lang="fi-FI" sz="2000" b="0" i="0" u="none" strike="noStrike" kern="0" cap="none" spc="0" baseline="0">
          <a:solidFill>
            <a:srgbClr val="000000"/>
          </a:solidFill>
          <a:uFillTx/>
          <a:latin typeface="Arial" pitchFamily="18"/>
          <a:ea typeface="DejaVu Sans" pitchFamily="2"/>
          <a:cs typeface="DejaVu Sans" pitchFamily="2"/>
        </a:defRPr>
      </a:lvl5pPr>
      <a:lvl6pPr marL="2592003" marR="0" lvl="5" indent="-215999" defTabSz="914400" rtl="0" fontAlgn="auto" hangingPunct="0">
        <a:lnSpc>
          <a:spcPct val="100000"/>
        </a:lnSpc>
        <a:spcBef>
          <a:spcPts val="0"/>
        </a:spcBef>
        <a:spcAft>
          <a:spcPts val="285"/>
        </a:spcAft>
        <a:buClr>
          <a:srgbClr val="0066CC"/>
        </a:buClr>
        <a:buSzPct val="45000"/>
        <a:buFont typeface="StarSymbol"/>
        <a:buChar char=""/>
        <a:tabLst/>
        <a:defRPr lang="fi-FI" sz="2000" b="0" i="0" u="none" strike="noStrike" kern="0" cap="none" spc="0" baseline="0">
          <a:solidFill>
            <a:srgbClr val="000000"/>
          </a:solidFill>
          <a:uFillTx/>
          <a:latin typeface="Arial" pitchFamily="18"/>
          <a:ea typeface="DejaVu Sans" pitchFamily="2"/>
          <a:cs typeface="DejaVu Sans" pitchFamily="2"/>
        </a:defRPr>
      </a:lvl6pPr>
      <a:lvl7pPr marL="3024003" marR="0" lvl="6" indent="-215999" defTabSz="914400" rtl="0" fontAlgn="auto" hangingPunct="0">
        <a:lnSpc>
          <a:spcPct val="100000"/>
        </a:lnSpc>
        <a:spcBef>
          <a:spcPts val="0"/>
        </a:spcBef>
        <a:spcAft>
          <a:spcPts val="285"/>
        </a:spcAft>
        <a:buClr>
          <a:srgbClr val="0066CC"/>
        </a:buClr>
        <a:buSzPct val="45000"/>
        <a:buFont typeface="StarSymbol"/>
        <a:buChar char=""/>
        <a:tabLst/>
        <a:defRPr lang="fi-FI" sz="2000" b="0" i="0" u="none" strike="noStrike" kern="0" cap="none" spc="0" baseline="0">
          <a:solidFill>
            <a:srgbClr val="000000"/>
          </a:solidFill>
          <a:uFillTx/>
          <a:latin typeface="Arial" pitchFamily="18"/>
          <a:ea typeface="DejaVu Sans" pitchFamily="2"/>
          <a:cs typeface="DejaVu Sans" pitchFamily="2"/>
        </a:defRPr>
      </a:lvl7pPr>
      <a:lvl8pPr marL="3456002" marR="0" lvl="7" indent="-215999" defTabSz="914400" rtl="0" fontAlgn="auto" hangingPunct="0">
        <a:lnSpc>
          <a:spcPct val="100000"/>
        </a:lnSpc>
        <a:spcBef>
          <a:spcPts val="0"/>
        </a:spcBef>
        <a:spcAft>
          <a:spcPts val="285"/>
        </a:spcAft>
        <a:buClr>
          <a:srgbClr val="0066CC"/>
        </a:buClr>
        <a:buSzPct val="45000"/>
        <a:buFont typeface="StarSymbol"/>
        <a:buChar char=""/>
        <a:tabLst/>
        <a:defRPr lang="fi-FI" sz="2000" b="0" i="0" u="none" strike="noStrike" kern="0" cap="none" spc="0" baseline="0">
          <a:solidFill>
            <a:srgbClr val="000000"/>
          </a:solidFill>
          <a:uFillTx/>
          <a:latin typeface="Arial" pitchFamily="18"/>
          <a:ea typeface="DejaVu Sans" pitchFamily="2"/>
          <a:cs typeface="DejaVu Sans" pitchFamily="2"/>
        </a:defRPr>
      </a:lvl8pPr>
      <a:lvl9pPr marL="3888001" marR="0" lvl="8" indent="-215999" defTabSz="914400" rtl="0" fontAlgn="auto" hangingPunct="0">
        <a:lnSpc>
          <a:spcPct val="100000"/>
        </a:lnSpc>
        <a:spcBef>
          <a:spcPts val="0"/>
        </a:spcBef>
        <a:spcAft>
          <a:spcPts val="285"/>
        </a:spcAft>
        <a:buClr>
          <a:srgbClr val="0066CC"/>
        </a:buClr>
        <a:buSzPct val="45000"/>
        <a:buFont typeface="StarSymbol"/>
        <a:buChar char=""/>
        <a:tabLst/>
        <a:defRPr lang="fi-FI" sz="2000" b="0" i="0" u="none" strike="noStrike" kern="0" cap="none" spc="0" baseline="0">
          <a:solidFill>
            <a:srgbClr val="000000"/>
          </a:solidFill>
          <a:uFillTx/>
          <a:latin typeface="Arial" pitchFamily="18"/>
          <a:ea typeface="DejaVu Sans" pitchFamily="2"/>
          <a:cs typeface="DejaVu Sans" pitchFamily="2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55" y="0"/>
            <a:ext cx="9071643" cy="1262521"/>
          </a:xfrm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457200" y="1828800"/>
            <a:ext cx="9071643" cy="3000823"/>
          </a:xfrm>
        </p:spPr>
        <p:txBody>
          <a:bodyPr>
            <a:spAutoFit/>
          </a:bodyPr>
          <a:lstStyle/>
          <a:p>
            <a:pPr lvl="0">
              <a:buNone/>
            </a:pPr>
            <a:endParaRPr lang="fi-FI" sz="4800"/>
          </a:p>
          <a:p>
            <a:pPr lvl="0">
              <a:buNone/>
            </a:pPr>
            <a:r>
              <a:rPr lang="fi-FI" sz="4800"/>
              <a:t>The role of fun in adult learning</a:t>
            </a:r>
            <a:endParaRPr lang="fi-FI"/>
          </a:p>
          <a:p>
            <a:pPr lvl="0">
              <a:buNone/>
            </a:pPr>
            <a:endParaRPr lang="fi-FI"/>
          </a:p>
          <a:p>
            <a:pPr lvl="0" algn="ctr">
              <a:buNone/>
            </a:pPr>
            <a:r>
              <a:rPr lang="fi-FI"/>
              <a:t>Dorothy Lucardie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buNone/>
            </a:pPr>
            <a:r>
              <a:rPr lang="en-AU"/>
              <a:t>References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z="1600"/>
              <a:t>Davis, A. (2001). </a:t>
            </a:r>
            <a:r>
              <a:rPr lang="en-AU" sz="1600" i="1"/>
              <a:t>The impact of aging on education</a:t>
            </a:r>
            <a:r>
              <a:rPr lang="en-AU" sz="1600"/>
              <a:t>, Adult Learning and Development Continuing Education Division, University of Manitoba.</a:t>
            </a:r>
          </a:p>
          <a:p>
            <a:pPr lvl="0"/>
            <a:r>
              <a:rPr lang="en-AU" sz="1600"/>
              <a:t>Diener, E. &amp; Tov, W. (2009). ‘Wellbeing on planet earth’, </a:t>
            </a:r>
            <a:r>
              <a:rPr lang="en-AU" sz="1600" i="1"/>
              <a:t>Psychological Topics</a:t>
            </a:r>
            <a:r>
              <a:rPr lang="en-AU" sz="1600"/>
              <a:t> Vol </a:t>
            </a:r>
            <a:r>
              <a:rPr lang="en-AU" sz="1600" i="1"/>
              <a:t>18</a:t>
            </a:r>
            <a:r>
              <a:rPr lang="en-AU" sz="1600"/>
              <a:t>, No 2, pp 213-219.</a:t>
            </a:r>
          </a:p>
          <a:p>
            <a:pPr lvl="0"/>
            <a:r>
              <a:rPr lang="en-AU" sz="1600"/>
              <a:t>Field, J. (2009). </a:t>
            </a:r>
            <a:r>
              <a:rPr lang="en-AU" sz="1600" i="1"/>
              <a:t>Wellbeing and happiness: IFLL Thematic Paper 4</a:t>
            </a:r>
            <a:r>
              <a:rPr lang="en-AU" sz="1600"/>
              <a:t>, Inquiry into the future for lifelong learning, NIACE, Leicester.</a:t>
            </a:r>
          </a:p>
          <a:p>
            <a:pPr lvl="0"/>
            <a:r>
              <a:rPr lang="en-AU" sz="1600"/>
              <a:t>Hromek, R. &amp; Roffey, S. (2009). ‘Promoting social and emotional learning with games: its fun and we learn things</a:t>
            </a:r>
            <a:r>
              <a:rPr lang="en-AU" sz="1600" i="1"/>
              <a:t>’. Simulation and Gaming,</a:t>
            </a:r>
            <a:r>
              <a:rPr lang="en-AU" sz="1600"/>
              <a:t> Oct 1, Vol 40, pp 626-644.</a:t>
            </a:r>
          </a:p>
          <a:p>
            <a:pPr lvl="0"/>
            <a:r>
              <a:rPr lang="en-AU" sz="1600"/>
              <a:t>Mackeracher, D. (2004). </a:t>
            </a:r>
            <a:r>
              <a:rPr lang="en-AU" sz="1600" i="1"/>
              <a:t>Making sense of adult learning</a:t>
            </a:r>
            <a:r>
              <a:rPr lang="en-AU" sz="1600"/>
              <a:t>. University of Toronto, Canada.</a:t>
            </a:r>
          </a:p>
          <a:p>
            <a:pPr lvl="0"/>
            <a:r>
              <a:rPr lang="en-AU" sz="1600"/>
              <a:t>Papert, S. (1996). </a:t>
            </a:r>
            <a:r>
              <a:rPr lang="en-AU" sz="1600" i="1"/>
              <a:t>The connected family: Bridging the digital generation gap</a:t>
            </a:r>
            <a:r>
              <a:rPr lang="en-AU" sz="1600"/>
              <a:t>, Longstreet Press, Atlanta.</a:t>
            </a:r>
          </a:p>
          <a:p>
            <a:pPr lvl="0"/>
            <a:r>
              <a:rPr lang="en-AU" sz="1600"/>
              <a:t>Sheldon, K. &amp; Elliot, A. (1999). ‘Goal striving, need satisfaction and longitudinal well-being: The self-concordance model’, </a:t>
            </a:r>
            <a:r>
              <a:rPr lang="en-AU" sz="1600" i="1"/>
              <a:t>Journal of Personality and Social Psychology</a:t>
            </a:r>
            <a:r>
              <a:rPr lang="en-AU" sz="1600"/>
              <a:t>, Vol 76 (3), pp 482-497.</a:t>
            </a:r>
          </a:p>
          <a:p>
            <a:pPr lvl="0"/>
            <a:endParaRPr lang="en-AU" sz="2000"/>
          </a:p>
          <a:p>
            <a:pPr lvl="0"/>
            <a:endParaRPr lang="en-AU"/>
          </a:p>
          <a:p>
            <a:pPr lvl="0"/>
            <a:endParaRPr lang="en-A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55" y="0"/>
            <a:ext cx="9071643" cy="1262521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fi-FI"/>
              <a:t>Fun and enjoyment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4989597"/>
          </a:xfrm>
        </p:spPr>
        <p:txBody>
          <a:bodyPr>
            <a:spAutoFit/>
          </a:bodyPr>
          <a:lstStyle/>
          <a:p>
            <a:pPr lvl="0">
              <a:buNone/>
            </a:pPr>
            <a:r>
              <a:rPr lang="fi-FI"/>
              <a:t>Aim- to discover the role that fun and enjoyment plays in adult learning programs</a:t>
            </a:r>
          </a:p>
          <a:p>
            <a:pPr lvl="0">
              <a:buNone/>
            </a:pPr>
            <a:endParaRPr lang="fi-FI"/>
          </a:p>
          <a:p>
            <a:pPr lvl="0"/>
            <a:r>
              <a:rPr lang="fi-FI"/>
              <a:t>What do adult learners identify as fun or enjoyment?</a:t>
            </a:r>
          </a:p>
          <a:p>
            <a:pPr lvl="0"/>
            <a:r>
              <a:rPr lang="fi-FI"/>
              <a:t>What was the impact of the experience of fun or enjoyment on their learning?</a:t>
            </a:r>
          </a:p>
          <a:p>
            <a:pPr lvl="0"/>
            <a:r>
              <a:rPr lang="fi-FI"/>
              <a:t>What where teachers perspectives on the role of fun and enjoyment?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55" y="44997"/>
            <a:ext cx="9071643" cy="1172160"/>
          </a:xfrm>
        </p:spPr>
        <p:txBody>
          <a:bodyPr/>
          <a:lstStyle/>
          <a:p>
            <a:pPr lvl="0">
              <a:buNone/>
            </a:pPr>
            <a:r>
              <a:rPr lang="fi-FI"/>
              <a:t>Literature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4899236"/>
          </a:xfrm>
        </p:spPr>
        <p:txBody>
          <a:bodyPr/>
          <a:lstStyle/>
          <a:p>
            <a:pPr lvl="0">
              <a:buNone/>
            </a:pPr>
            <a:r>
              <a:rPr lang="fi-FI"/>
              <a:t>Fun</a:t>
            </a:r>
          </a:p>
          <a:p>
            <a:pPr lvl="0"/>
            <a:r>
              <a:rPr lang="fi-FI"/>
              <a:t>Essential for children </a:t>
            </a:r>
            <a:r>
              <a:rPr lang="fi-FI" sz="2400"/>
              <a:t>(Hromek &amp; Roffey, 2009) </a:t>
            </a:r>
          </a:p>
          <a:p>
            <a:pPr lvl="0"/>
            <a:r>
              <a:rPr lang="fi-FI"/>
              <a:t>Recommended for older adults (</a:t>
            </a:r>
            <a:r>
              <a:rPr lang="fi-FI" sz="2000"/>
              <a:t>Davis,2001)</a:t>
            </a:r>
          </a:p>
          <a:p>
            <a:pPr lvl="0"/>
            <a:r>
              <a:rPr lang="fi-FI"/>
              <a:t>Positive emotions:</a:t>
            </a:r>
          </a:p>
          <a:p>
            <a:pPr lvl="0"/>
            <a:r>
              <a:rPr lang="fi-FI"/>
              <a:t>Increases ability to view life events as positive and helpful and</a:t>
            </a:r>
          </a:p>
          <a:p>
            <a:pPr lvl="0"/>
            <a:r>
              <a:rPr lang="fi-FI"/>
              <a:t>Decreases the perception of events as negative  and hopless </a:t>
            </a:r>
            <a:r>
              <a:rPr lang="fi-FI" sz="2400"/>
              <a:t>(Diener &amp; Tov, 2009)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55" y="44997"/>
            <a:ext cx="9071643" cy="1172160"/>
          </a:xfrm>
        </p:spPr>
        <p:txBody>
          <a:bodyPr/>
          <a:lstStyle/>
          <a:p>
            <a:pPr lvl="0">
              <a:buNone/>
            </a:pPr>
            <a:r>
              <a:rPr lang="fi-FI"/>
              <a:t>Literature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4899236"/>
          </a:xfrm>
        </p:spPr>
        <p:txBody>
          <a:bodyPr/>
          <a:lstStyle/>
          <a:p>
            <a:pPr lvl="0"/>
            <a:r>
              <a:rPr lang="fi-FI"/>
              <a:t>Hard fun- challenge and achievement </a:t>
            </a:r>
            <a:r>
              <a:rPr lang="fi-FI" sz="2400"/>
              <a:t>(Papert,1996)</a:t>
            </a:r>
          </a:p>
          <a:p>
            <a:pPr lvl="0"/>
            <a:r>
              <a:rPr lang="fi-FI"/>
              <a:t>Fun and importance- increase motivation, especially intrinsic motivation and goal directed activities </a:t>
            </a:r>
            <a:r>
              <a:rPr lang="fi-FI" sz="2400"/>
              <a:t>(Sheldon &amp; Elliot, 1999)</a:t>
            </a:r>
          </a:p>
          <a:p>
            <a:pPr lvl="0"/>
            <a:r>
              <a:rPr lang="fi-FI"/>
              <a:t>Positive emotions- positive educational experiences </a:t>
            </a:r>
            <a:r>
              <a:rPr lang="fi-FI" sz="2400"/>
              <a:t>(Mackeracher, 2004)</a:t>
            </a:r>
          </a:p>
          <a:p>
            <a:pPr lvl="0"/>
            <a:r>
              <a:rPr lang="fi-FI"/>
              <a:t>Happiness- function better </a:t>
            </a:r>
            <a:r>
              <a:rPr lang="fi-FI" sz="2400"/>
              <a:t>(Field, 2009)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55" y="44997"/>
            <a:ext cx="9071643" cy="1172160"/>
          </a:xfrm>
        </p:spPr>
        <p:txBody>
          <a:bodyPr/>
          <a:lstStyle/>
          <a:p>
            <a:pPr lvl="0">
              <a:buNone/>
            </a:pPr>
            <a:r>
              <a:rPr lang="fi-FI"/>
              <a:t>Methodology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4899236"/>
          </a:xfrm>
        </p:spPr>
        <p:txBody>
          <a:bodyPr/>
          <a:lstStyle/>
          <a:p>
            <a:pPr lvl="0">
              <a:buNone/>
            </a:pPr>
            <a:r>
              <a:rPr lang="fi-FI"/>
              <a:t>Phenomenology- lived experience</a:t>
            </a:r>
          </a:p>
          <a:p>
            <a:pPr lvl="0">
              <a:buNone/>
            </a:pPr>
            <a:r>
              <a:rPr lang="fi-FI"/>
              <a:t>Interpretive perspective- constructivist</a:t>
            </a:r>
          </a:p>
          <a:p>
            <a:pPr lvl="0"/>
            <a:r>
              <a:rPr lang="fi-FI"/>
              <a:t>Verbal interviews</a:t>
            </a:r>
          </a:p>
          <a:p>
            <a:pPr lvl="0"/>
            <a:r>
              <a:rPr lang="fi-FI"/>
              <a:t>40 students and 9 teachers</a:t>
            </a:r>
          </a:p>
          <a:p>
            <a:pPr lvl="0"/>
            <a:r>
              <a:rPr lang="fi-FI"/>
              <a:t>Certificates of General Education for Adults</a:t>
            </a:r>
          </a:p>
          <a:p>
            <a:pPr lvl="0"/>
            <a:r>
              <a:rPr lang="fi-FI"/>
              <a:t>Likely to have had poor schooling experiences</a:t>
            </a:r>
          </a:p>
          <a:p>
            <a:pPr lvl="0"/>
            <a:r>
              <a:rPr lang="fi-FI"/>
              <a:t>Teachers adept at engaging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55" y="44997"/>
            <a:ext cx="9071643" cy="1172160"/>
          </a:xfrm>
        </p:spPr>
        <p:txBody>
          <a:bodyPr/>
          <a:lstStyle/>
          <a:p>
            <a:pPr lvl="0">
              <a:buNone/>
            </a:pPr>
            <a:r>
              <a:rPr lang="fi-FI"/>
              <a:t>Findings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4899236"/>
          </a:xfrm>
        </p:spPr>
        <p:txBody>
          <a:bodyPr/>
          <a:lstStyle/>
          <a:p>
            <a:pPr lvl="0">
              <a:buNone/>
            </a:pPr>
            <a:r>
              <a:rPr lang="fi-FI" sz="2800"/>
              <a:t>What are learners doing when they are experiencing fun or enjoyment</a:t>
            </a:r>
          </a:p>
          <a:p>
            <a:pPr lvl="0"/>
            <a:r>
              <a:rPr lang="fi-FI" sz="2800"/>
              <a:t>Autonomous activities </a:t>
            </a:r>
          </a:p>
          <a:p>
            <a:pPr lvl="0"/>
            <a:r>
              <a:rPr lang="fi-FI" sz="2800"/>
              <a:t>Achieving competence</a:t>
            </a:r>
          </a:p>
          <a:p>
            <a:pPr lvl="0"/>
            <a:r>
              <a:rPr lang="fi-FI" sz="2800"/>
              <a:t>Working with others</a:t>
            </a:r>
          </a:p>
          <a:p>
            <a:pPr lvl="0">
              <a:buNone/>
            </a:pPr>
            <a:r>
              <a:rPr lang="fi-FI" sz="2800"/>
              <a:t>What are learners feeling?</a:t>
            </a:r>
          </a:p>
          <a:p>
            <a:pPr lvl="0"/>
            <a:r>
              <a:rPr lang="fi-FI" sz="2800"/>
              <a:t>Interest</a:t>
            </a:r>
          </a:p>
          <a:p>
            <a:pPr lvl="0"/>
            <a:r>
              <a:rPr lang="fi-FI" sz="2800"/>
              <a:t>Well being</a:t>
            </a:r>
          </a:p>
          <a:p>
            <a:pPr lvl="0"/>
            <a:r>
              <a:rPr lang="fi-FI" sz="2800"/>
              <a:t>Positive emotions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55" y="44997"/>
            <a:ext cx="9071643" cy="1172160"/>
          </a:xfrm>
        </p:spPr>
        <p:txBody>
          <a:bodyPr/>
          <a:lstStyle/>
          <a:p>
            <a:pPr lvl="0">
              <a:buNone/>
            </a:pPr>
            <a:r>
              <a:rPr lang="fi-FI"/>
              <a:t>Impact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5182197"/>
          </a:xfrm>
        </p:spPr>
        <p:txBody>
          <a:bodyPr/>
          <a:lstStyle/>
          <a:p>
            <a:pPr lvl="0">
              <a:buNone/>
            </a:pPr>
            <a:r>
              <a:rPr lang="fi-FI" sz="2800"/>
              <a:t>Learners say fun and enjoyment impact on their learning.</a:t>
            </a:r>
          </a:p>
          <a:p>
            <a:pPr lvl="0">
              <a:buNone/>
            </a:pPr>
            <a:r>
              <a:rPr lang="fi-FI" sz="2800"/>
              <a:t>Cognitive:</a:t>
            </a:r>
          </a:p>
          <a:p>
            <a:pPr lvl="0"/>
            <a:r>
              <a:rPr lang="fi-FI" sz="2800"/>
              <a:t>Concentration</a:t>
            </a:r>
          </a:p>
          <a:p>
            <a:pPr lvl="0"/>
            <a:r>
              <a:rPr lang="fi-FI" sz="2800"/>
              <a:t>Comprehension</a:t>
            </a:r>
          </a:p>
          <a:p>
            <a:pPr lvl="0"/>
            <a:r>
              <a:rPr lang="fi-FI" sz="2800"/>
              <a:t>Memory</a:t>
            </a:r>
          </a:p>
          <a:p>
            <a:pPr lvl="0">
              <a:buNone/>
            </a:pPr>
            <a:r>
              <a:rPr lang="fi-FI" sz="2800"/>
              <a:t>Feelings:</a:t>
            </a:r>
          </a:p>
          <a:p>
            <a:pPr lvl="0"/>
            <a:r>
              <a:rPr lang="fi-FI" sz="2800"/>
              <a:t>Motivation</a:t>
            </a:r>
          </a:p>
          <a:p>
            <a:pPr lvl="0"/>
            <a:r>
              <a:rPr lang="fi-FI" sz="2800"/>
              <a:t>Stress reduction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55" y="44997"/>
            <a:ext cx="9071643" cy="1172160"/>
          </a:xfrm>
        </p:spPr>
        <p:txBody>
          <a:bodyPr/>
          <a:lstStyle/>
          <a:p>
            <a:pPr lvl="0">
              <a:buNone/>
            </a:pPr>
            <a:r>
              <a:rPr lang="fi-FI"/>
              <a:t>Impact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5362197"/>
          </a:xfrm>
        </p:spPr>
        <p:txBody>
          <a:bodyPr/>
          <a:lstStyle/>
          <a:p>
            <a:pPr marL="107999" lvl="0" indent="0">
              <a:buNone/>
            </a:pPr>
            <a:r>
              <a:rPr lang="fi-FI" sz="2800"/>
              <a:t>Teachers agreed with the learners</a:t>
            </a:r>
          </a:p>
          <a:p>
            <a:pPr marL="107999" lvl="0" indent="0">
              <a:buNone/>
            </a:pPr>
            <a:r>
              <a:rPr lang="fi-FI" sz="2800"/>
              <a:t>Cognitive:</a:t>
            </a:r>
          </a:p>
          <a:p>
            <a:pPr lvl="0"/>
            <a:r>
              <a:rPr lang="fi-FI" sz="2800"/>
              <a:t>Concentration</a:t>
            </a:r>
          </a:p>
          <a:p>
            <a:pPr lvl="0"/>
            <a:r>
              <a:rPr lang="fi-FI" sz="2800"/>
              <a:t>Engagement </a:t>
            </a:r>
          </a:p>
          <a:p>
            <a:pPr lvl="0"/>
            <a:r>
              <a:rPr lang="fi-FI" sz="2800"/>
              <a:t>Memory</a:t>
            </a:r>
          </a:p>
          <a:p>
            <a:pPr marL="107999" lvl="0" indent="0">
              <a:buNone/>
            </a:pPr>
            <a:r>
              <a:rPr lang="fi-FI" sz="2800"/>
              <a:t>Feelings:</a:t>
            </a:r>
          </a:p>
          <a:p>
            <a:pPr lvl="0"/>
            <a:r>
              <a:rPr lang="fi-FI" sz="2800"/>
              <a:t>Relationships</a:t>
            </a:r>
          </a:p>
          <a:p>
            <a:pPr lvl="0"/>
            <a:r>
              <a:rPr lang="fi-FI" sz="2800"/>
              <a:t>Motivation</a:t>
            </a:r>
          </a:p>
          <a:p>
            <a:pPr lvl="0"/>
            <a:r>
              <a:rPr lang="fi-FI" sz="2800"/>
              <a:t>Positive emotions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468355" y="44997"/>
            <a:ext cx="9071643" cy="1172160"/>
          </a:xfrm>
        </p:spPr>
        <p:txBody>
          <a:bodyPr/>
          <a:lstStyle/>
          <a:p>
            <a:pPr lvl="0">
              <a:buNone/>
            </a:pPr>
            <a:r>
              <a:rPr lang="fi-FI"/>
              <a:t>Conclusion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03998" y="1769043"/>
            <a:ext cx="9071643" cy="5182197"/>
          </a:xfrm>
        </p:spPr>
        <p:txBody>
          <a:bodyPr/>
          <a:lstStyle/>
          <a:p>
            <a:pPr lvl="0">
              <a:buNone/>
            </a:pPr>
            <a:r>
              <a:rPr lang="fi-FI"/>
              <a:t>Fun and enjoyment does play a role in adult learning.</a:t>
            </a:r>
          </a:p>
          <a:p>
            <a:pPr lvl="0">
              <a:buNone/>
            </a:pPr>
            <a:r>
              <a:rPr lang="fi-FI"/>
              <a:t>Positive emotions link with successful learning and self perception of increased well-being</a:t>
            </a:r>
          </a:p>
          <a:p>
            <a:pPr lvl="0"/>
            <a:r>
              <a:rPr lang="fi-FI"/>
              <a:t>achievement of competence</a:t>
            </a:r>
          </a:p>
          <a:p>
            <a:pPr lvl="0"/>
            <a:r>
              <a:rPr lang="fi-FI"/>
              <a:t>improved relatedness with others,</a:t>
            </a:r>
          </a:p>
          <a:p>
            <a:pPr lvl="0"/>
            <a:r>
              <a:rPr lang="fi-FI"/>
              <a:t>intrinsic motivation</a:t>
            </a:r>
          </a:p>
          <a:p>
            <a:pPr lvl="0"/>
            <a:r>
              <a:rPr lang="fi-FI"/>
              <a:t>and goal achievement.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Blu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../../../usr/lib/openoffice/basis3.2/share/template/en-US/presnt/Blue.otp</Template>
  <TotalTime>119</TotalTime>
  <Words>502</Words>
  <Application>Microsoft Office PowerPoint</Application>
  <PresentationFormat>Widescreen</PresentationFormat>
  <Paragraphs>74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DejaVu Sans</vt:lpstr>
      <vt:lpstr>StarSymbol</vt:lpstr>
      <vt:lpstr>Times New Roman</vt:lpstr>
      <vt:lpstr>Blue</vt:lpstr>
      <vt:lpstr>PowerPoint Presentation</vt:lpstr>
      <vt:lpstr>Fun and enjoyment</vt:lpstr>
      <vt:lpstr>Literature</vt:lpstr>
      <vt:lpstr>Literature</vt:lpstr>
      <vt:lpstr>Methodology</vt:lpstr>
      <vt:lpstr>Findings</vt:lpstr>
      <vt:lpstr>Impact</vt:lpstr>
      <vt:lpstr>Impact</vt:lpstr>
      <vt:lpstr>Conclusion</vt:lpstr>
      <vt:lpstr>References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 USER</dc:creator>
  <cp:lastModifiedBy>Sally Burt</cp:lastModifiedBy>
  <cp:revision>6</cp:revision>
  <dcterms:created xsi:type="dcterms:W3CDTF">2014-04-27T13:35:00Z</dcterms:created>
  <dcterms:modified xsi:type="dcterms:W3CDTF">2014-11-20T23:40:21Z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