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4"/>
  </p:handoutMasterIdLst>
  <p:sldIdLst>
    <p:sldId id="256" r:id="rId2"/>
    <p:sldId id="341" r:id="rId3"/>
    <p:sldId id="327" r:id="rId4"/>
    <p:sldId id="344" r:id="rId5"/>
    <p:sldId id="297" r:id="rId6"/>
    <p:sldId id="302" r:id="rId7"/>
    <p:sldId id="309" r:id="rId8"/>
    <p:sldId id="315" r:id="rId9"/>
    <p:sldId id="316" r:id="rId10"/>
    <p:sldId id="342" r:id="rId11"/>
    <p:sldId id="345" r:id="rId12"/>
    <p:sldId id="346" r:id="rId13"/>
    <p:sldId id="347" r:id="rId14"/>
    <p:sldId id="348" r:id="rId15"/>
    <p:sldId id="349" r:id="rId16"/>
    <p:sldId id="350" r:id="rId17"/>
    <p:sldId id="329" r:id="rId18"/>
    <p:sldId id="330" r:id="rId19"/>
    <p:sldId id="332" r:id="rId20"/>
    <p:sldId id="333" r:id="rId21"/>
    <p:sldId id="334" r:id="rId22"/>
    <p:sldId id="336" r:id="rId23"/>
    <p:sldId id="335" r:id="rId24"/>
    <p:sldId id="337" r:id="rId25"/>
    <p:sldId id="338" r:id="rId26"/>
    <p:sldId id="339" r:id="rId27"/>
    <p:sldId id="343" r:id="rId28"/>
    <p:sldId id="351" r:id="rId29"/>
    <p:sldId id="352" r:id="rId30"/>
    <p:sldId id="353" r:id="rId31"/>
    <p:sldId id="354" r:id="rId32"/>
    <p:sldId id="296" r:id="rId33"/>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0322DC-924D-49BA-B72C-924BBF6A1EF6}" type="datetimeFigureOut">
              <a:rPr lang="en-US"/>
              <a:pPr/>
              <a:t>10/19/2016</a:t>
            </a:fld>
            <a:endParaRPr lang="en-AU" dirty="0"/>
          </a:p>
        </p:txBody>
      </p:sp>
      <p:sp>
        <p:nvSpPr>
          <p:cNvPr id="4" name="Footer Placeholder 3"/>
          <p:cNvSpPr>
            <a:spLocks noGrp="1"/>
          </p:cNvSpPr>
          <p:nvPr>
            <p:ph type="ftr" sz="quarter" idx="2"/>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FF9B116-BFB3-43D3-8B13-C19A76857D36}" type="slidenum">
              <a:rPr lang="en-AU"/>
              <a:pPr/>
              <a:t>‹#›</a:t>
            </a:fld>
            <a:endParaRPr lang="en-AU" dirty="0"/>
          </a:p>
        </p:txBody>
      </p:sp>
    </p:spTree>
    <p:extLst>
      <p:ext uri="{BB962C8B-B14F-4D97-AF65-F5344CB8AC3E}">
        <p14:creationId xmlns:p14="http://schemas.microsoft.com/office/powerpoint/2010/main" val="4183991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AU"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AU" dirty="0"/>
          </a:p>
        </p:txBody>
      </p:sp>
      <p:sp>
        <p:nvSpPr>
          <p:cNvPr id="37890" name="Rectangle 2"/>
          <p:cNvSpPr>
            <a:spLocks noGrp="1" noChangeArrowheads="1"/>
          </p:cNvSpPr>
          <p:nvPr>
            <p:ph type="ctrTitle"/>
          </p:nvPr>
        </p:nvSpPr>
        <p:spPr>
          <a:xfrm>
            <a:off x="914400" y="1524000"/>
            <a:ext cx="7623175" cy="1752600"/>
          </a:xfrm>
        </p:spPr>
        <p:txBody>
          <a:bodyPr/>
          <a:lstStyle>
            <a:lvl1pPr>
              <a:defRPr sz="5000"/>
            </a:lvl1pPr>
          </a:lstStyle>
          <a:p>
            <a:r>
              <a:rPr lang="en-AU" altLang="en-US"/>
              <a:t>Click to edit Master title style</a:t>
            </a:r>
          </a:p>
        </p:txBody>
      </p:sp>
      <p:sp>
        <p:nvSpPr>
          <p:cNvPr id="3789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AU"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endParaRPr lang="en-AU"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endParaRPr lang="en-AU" altLang="en-US" dirty="0"/>
          </a:p>
        </p:txBody>
      </p:sp>
      <p:sp>
        <p:nvSpPr>
          <p:cNvPr id="8" name="Rectangle 6"/>
          <p:cNvSpPr>
            <a:spLocks noGrp="1" noChangeArrowheads="1"/>
          </p:cNvSpPr>
          <p:nvPr>
            <p:ph type="sldNum" sz="quarter" idx="12"/>
          </p:nvPr>
        </p:nvSpPr>
        <p:spPr/>
        <p:txBody>
          <a:bodyPr/>
          <a:lstStyle>
            <a:lvl1pPr>
              <a:defRPr/>
            </a:lvl1pPr>
          </a:lstStyle>
          <a:p>
            <a:fld id="{2992169B-CD77-4961-A8AB-8ABAA3DC2492}" type="slidenum">
              <a:rPr lang="en-AU" altLang="en-US"/>
              <a:pPr/>
              <a:t>‹#›</a:t>
            </a:fld>
            <a:endParaRPr lang="en-AU" altLang="en-US" dirty="0"/>
          </a:p>
        </p:txBody>
      </p:sp>
    </p:spTree>
    <p:extLst>
      <p:ext uri="{BB962C8B-B14F-4D97-AF65-F5344CB8AC3E}">
        <p14:creationId xmlns:p14="http://schemas.microsoft.com/office/powerpoint/2010/main" val="392660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endParaRPr lang="en-AU" altLang="en-US" dirty="0"/>
          </a:p>
        </p:txBody>
      </p:sp>
      <p:sp>
        <p:nvSpPr>
          <p:cNvPr id="5" name="Rectangle 5"/>
          <p:cNvSpPr>
            <a:spLocks noGrp="1" noChangeArrowheads="1"/>
          </p:cNvSpPr>
          <p:nvPr>
            <p:ph type="ftr" sz="quarter" idx="11"/>
          </p:nvPr>
        </p:nvSpPr>
        <p:spPr>
          <a:ln/>
        </p:spPr>
        <p:txBody>
          <a:bodyPr/>
          <a:lstStyle>
            <a:lvl1pPr>
              <a:defRPr/>
            </a:lvl1pPr>
          </a:lstStyle>
          <a:p>
            <a:endParaRPr lang="en-AU" altLang="en-US" dirty="0"/>
          </a:p>
        </p:txBody>
      </p:sp>
      <p:sp>
        <p:nvSpPr>
          <p:cNvPr id="6" name="Rectangle 6"/>
          <p:cNvSpPr>
            <a:spLocks noGrp="1" noChangeArrowheads="1"/>
          </p:cNvSpPr>
          <p:nvPr>
            <p:ph type="sldNum" sz="quarter" idx="12"/>
          </p:nvPr>
        </p:nvSpPr>
        <p:spPr>
          <a:ln/>
        </p:spPr>
        <p:txBody>
          <a:bodyPr/>
          <a:lstStyle>
            <a:lvl1pPr>
              <a:defRPr/>
            </a:lvl1pPr>
          </a:lstStyle>
          <a:p>
            <a:fld id="{73849652-61F2-42CB-90CC-DD2619123F8F}" type="slidenum">
              <a:rPr lang="en-AU" altLang="en-US"/>
              <a:pPr/>
              <a:t>‹#›</a:t>
            </a:fld>
            <a:endParaRPr lang="en-AU" altLang="en-US" dirty="0"/>
          </a:p>
        </p:txBody>
      </p:sp>
    </p:spTree>
    <p:extLst>
      <p:ext uri="{BB962C8B-B14F-4D97-AF65-F5344CB8AC3E}">
        <p14:creationId xmlns:p14="http://schemas.microsoft.com/office/powerpoint/2010/main" val="337540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endParaRPr lang="en-AU" altLang="en-US" dirty="0"/>
          </a:p>
        </p:txBody>
      </p:sp>
      <p:sp>
        <p:nvSpPr>
          <p:cNvPr id="5" name="Rectangle 5"/>
          <p:cNvSpPr>
            <a:spLocks noGrp="1" noChangeArrowheads="1"/>
          </p:cNvSpPr>
          <p:nvPr>
            <p:ph type="ftr" sz="quarter" idx="11"/>
          </p:nvPr>
        </p:nvSpPr>
        <p:spPr>
          <a:ln/>
        </p:spPr>
        <p:txBody>
          <a:bodyPr/>
          <a:lstStyle>
            <a:lvl1pPr>
              <a:defRPr/>
            </a:lvl1pPr>
          </a:lstStyle>
          <a:p>
            <a:endParaRPr lang="en-AU" altLang="en-US" dirty="0"/>
          </a:p>
        </p:txBody>
      </p:sp>
      <p:sp>
        <p:nvSpPr>
          <p:cNvPr id="6" name="Rectangle 6"/>
          <p:cNvSpPr>
            <a:spLocks noGrp="1" noChangeArrowheads="1"/>
          </p:cNvSpPr>
          <p:nvPr>
            <p:ph type="sldNum" sz="quarter" idx="12"/>
          </p:nvPr>
        </p:nvSpPr>
        <p:spPr>
          <a:ln/>
        </p:spPr>
        <p:txBody>
          <a:bodyPr/>
          <a:lstStyle>
            <a:lvl1pPr>
              <a:defRPr/>
            </a:lvl1pPr>
          </a:lstStyle>
          <a:p>
            <a:fld id="{9D8FA777-79B8-481F-9AD9-5C7087802458}" type="slidenum">
              <a:rPr lang="en-AU" altLang="en-US"/>
              <a:pPr/>
              <a:t>‹#›</a:t>
            </a:fld>
            <a:endParaRPr lang="en-AU" altLang="en-US" dirty="0"/>
          </a:p>
        </p:txBody>
      </p:sp>
    </p:spTree>
    <p:extLst>
      <p:ext uri="{BB962C8B-B14F-4D97-AF65-F5344CB8AC3E}">
        <p14:creationId xmlns:p14="http://schemas.microsoft.com/office/powerpoint/2010/main" val="1594122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Rectangle 4"/>
          <p:cNvSpPr>
            <a:spLocks noGrp="1" noChangeArrowheads="1"/>
          </p:cNvSpPr>
          <p:nvPr>
            <p:ph type="dt" sz="half" idx="10"/>
          </p:nvPr>
        </p:nvSpPr>
        <p:spPr>
          <a:ln/>
        </p:spPr>
        <p:txBody>
          <a:bodyPr/>
          <a:lstStyle>
            <a:lvl1pPr>
              <a:defRPr/>
            </a:lvl1pPr>
          </a:lstStyle>
          <a:p>
            <a:endParaRPr lang="en-AU" altLang="en-US" dirty="0"/>
          </a:p>
        </p:txBody>
      </p:sp>
      <p:sp>
        <p:nvSpPr>
          <p:cNvPr id="7" name="Rectangle 5"/>
          <p:cNvSpPr>
            <a:spLocks noGrp="1" noChangeArrowheads="1"/>
          </p:cNvSpPr>
          <p:nvPr>
            <p:ph type="ftr" sz="quarter" idx="11"/>
          </p:nvPr>
        </p:nvSpPr>
        <p:spPr>
          <a:ln/>
        </p:spPr>
        <p:txBody>
          <a:bodyPr/>
          <a:lstStyle>
            <a:lvl1pPr>
              <a:defRPr/>
            </a:lvl1pPr>
          </a:lstStyle>
          <a:p>
            <a:endParaRPr lang="en-AU" altLang="en-US" dirty="0"/>
          </a:p>
        </p:txBody>
      </p:sp>
      <p:sp>
        <p:nvSpPr>
          <p:cNvPr id="8" name="Rectangle 6"/>
          <p:cNvSpPr>
            <a:spLocks noGrp="1" noChangeArrowheads="1"/>
          </p:cNvSpPr>
          <p:nvPr>
            <p:ph type="sldNum" sz="quarter" idx="12"/>
          </p:nvPr>
        </p:nvSpPr>
        <p:spPr>
          <a:ln/>
        </p:spPr>
        <p:txBody>
          <a:bodyPr/>
          <a:lstStyle>
            <a:lvl1pPr>
              <a:defRPr/>
            </a:lvl1pPr>
          </a:lstStyle>
          <a:p>
            <a:fld id="{1860149E-3A08-4E2A-9734-1DD690BF37A7}" type="slidenum">
              <a:rPr lang="en-AU" altLang="en-US"/>
              <a:pPr/>
              <a:t>‹#›</a:t>
            </a:fld>
            <a:endParaRPr lang="en-AU" altLang="en-US" dirty="0"/>
          </a:p>
        </p:txBody>
      </p:sp>
    </p:spTree>
    <p:extLst>
      <p:ext uri="{BB962C8B-B14F-4D97-AF65-F5344CB8AC3E}">
        <p14:creationId xmlns:p14="http://schemas.microsoft.com/office/powerpoint/2010/main" val="566282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AU"/>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endParaRPr lang="en-AU" altLang="en-US" dirty="0"/>
          </a:p>
        </p:txBody>
      </p:sp>
      <p:sp>
        <p:nvSpPr>
          <p:cNvPr id="8" name="Rectangle 5"/>
          <p:cNvSpPr>
            <a:spLocks noGrp="1" noChangeArrowheads="1"/>
          </p:cNvSpPr>
          <p:nvPr>
            <p:ph type="ftr" sz="quarter" idx="11"/>
          </p:nvPr>
        </p:nvSpPr>
        <p:spPr>
          <a:ln/>
        </p:spPr>
        <p:txBody>
          <a:bodyPr/>
          <a:lstStyle>
            <a:lvl1pPr>
              <a:defRPr/>
            </a:lvl1pPr>
          </a:lstStyle>
          <a:p>
            <a:endParaRPr lang="en-AU" altLang="en-US" dirty="0"/>
          </a:p>
        </p:txBody>
      </p:sp>
      <p:sp>
        <p:nvSpPr>
          <p:cNvPr id="9" name="Rectangle 6"/>
          <p:cNvSpPr>
            <a:spLocks noGrp="1" noChangeArrowheads="1"/>
          </p:cNvSpPr>
          <p:nvPr>
            <p:ph type="sldNum" sz="quarter" idx="12"/>
          </p:nvPr>
        </p:nvSpPr>
        <p:spPr>
          <a:ln/>
        </p:spPr>
        <p:txBody>
          <a:bodyPr/>
          <a:lstStyle>
            <a:lvl1pPr>
              <a:defRPr/>
            </a:lvl1pPr>
          </a:lstStyle>
          <a:p>
            <a:fld id="{A3DA90EE-9B4F-46F3-B5B3-2504BF296665}" type="slidenum">
              <a:rPr lang="en-AU" altLang="en-US"/>
              <a:pPr/>
              <a:t>‹#›</a:t>
            </a:fld>
            <a:endParaRPr lang="en-AU" altLang="en-US" dirty="0"/>
          </a:p>
        </p:txBody>
      </p:sp>
    </p:spTree>
    <p:extLst>
      <p:ext uri="{BB962C8B-B14F-4D97-AF65-F5344CB8AC3E}">
        <p14:creationId xmlns:p14="http://schemas.microsoft.com/office/powerpoint/2010/main" val="328348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Rectangle 4"/>
          <p:cNvSpPr>
            <a:spLocks noGrp="1" noChangeArrowheads="1"/>
          </p:cNvSpPr>
          <p:nvPr>
            <p:ph type="dt" sz="half" idx="10"/>
          </p:nvPr>
        </p:nvSpPr>
        <p:spPr>
          <a:ln/>
        </p:spPr>
        <p:txBody>
          <a:bodyPr/>
          <a:lstStyle>
            <a:lvl1pPr>
              <a:defRPr/>
            </a:lvl1pPr>
          </a:lstStyle>
          <a:p>
            <a:endParaRPr lang="en-AU" altLang="en-US" dirty="0"/>
          </a:p>
        </p:txBody>
      </p:sp>
      <p:sp>
        <p:nvSpPr>
          <p:cNvPr id="7" name="Rectangle 5"/>
          <p:cNvSpPr>
            <a:spLocks noGrp="1" noChangeArrowheads="1"/>
          </p:cNvSpPr>
          <p:nvPr>
            <p:ph type="ftr" sz="quarter" idx="11"/>
          </p:nvPr>
        </p:nvSpPr>
        <p:spPr>
          <a:ln/>
        </p:spPr>
        <p:txBody>
          <a:bodyPr/>
          <a:lstStyle>
            <a:lvl1pPr>
              <a:defRPr/>
            </a:lvl1pPr>
          </a:lstStyle>
          <a:p>
            <a:endParaRPr lang="en-AU" altLang="en-US" dirty="0"/>
          </a:p>
        </p:txBody>
      </p:sp>
      <p:sp>
        <p:nvSpPr>
          <p:cNvPr id="8" name="Rectangle 6"/>
          <p:cNvSpPr>
            <a:spLocks noGrp="1" noChangeArrowheads="1"/>
          </p:cNvSpPr>
          <p:nvPr>
            <p:ph type="sldNum" sz="quarter" idx="12"/>
          </p:nvPr>
        </p:nvSpPr>
        <p:spPr>
          <a:ln/>
        </p:spPr>
        <p:txBody>
          <a:bodyPr/>
          <a:lstStyle>
            <a:lvl1pPr>
              <a:defRPr/>
            </a:lvl1pPr>
          </a:lstStyle>
          <a:p>
            <a:fld id="{6E79B98B-03B5-4162-A670-D2D594D7C405}" type="slidenum">
              <a:rPr lang="en-AU" altLang="en-US"/>
              <a:pPr/>
              <a:t>‹#›</a:t>
            </a:fld>
            <a:endParaRPr lang="en-AU" altLang="en-US" dirty="0"/>
          </a:p>
        </p:txBody>
      </p:sp>
    </p:spTree>
    <p:extLst>
      <p:ext uri="{BB962C8B-B14F-4D97-AF65-F5344CB8AC3E}">
        <p14:creationId xmlns:p14="http://schemas.microsoft.com/office/powerpoint/2010/main" val="245070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endParaRPr lang="en-AU" altLang="en-US" dirty="0"/>
          </a:p>
        </p:txBody>
      </p:sp>
      <p:sp>
        <p:nvSpPr>
          <p:cNvPr id="5" name="Rectangle 5"/>
          <p:cNvSpPr>
            <a:spLocks noGrp="1" noChangeArrowheads="1"/>
          </p:cNvSpPr>
          <p:nvPr>
            <p:ph type="ftr" sz="quarter" idx="11"/>
          </p:nvPr>
        </p:nvSpPr>
        <p:spPr>
          <a:ln/>
        </p:spPr>
        <p:txBody>
          <a:bodyPr/>
          <a:lstStyle>
            <a:lvl1pPr>
              <a:defRPr/>
            </a:lvl1pPr>
          </a:lstStyle>
          <a:p>
            <a:endParaRPr lang="en-AU" altLang="en-US" dirty="0"/>
          </a:p>
        </p:txBody>
      </p:sp>
      <p:sp>
        <p:nvSpPr>
          <p:cNvPr id="6" name="Rectangle 6"/>
          <p:cNvSpPr>
            <a:spLocks noGrp="1" noChangeArrowheads="1"/>
          </p:cNvSpPr>
          <p:nvPr>
            <p:ph type="sldNum" sz="quarter" idx="12"/>
          </p:nvPr>
        </p:nvSpPr>
        <p:spPr>
          <a:ln/>
        </p:spPr>
        <p:txBody>
          <a:bodyPr/>
          <a:lstStyle>
            <a:lvl1pPr>
              <a:defRPr/>
            </a:lvl1pPr>
          </a:lstStyle>
          <a:p>
            <a:fld id="{877CDA7D-3AA5-4496-9BE0-C90E6D6EFEAF}" type="slidenum">
              <a:rPr lang="en-AU" altLang="en-US"/>
              <a:pPr/>
              <a:t>‹#›</a:t>
            </a:fld>
            <a:endParaRPr lang="en-AU" altLang="en-US" dirty="0"/>
          </a:p>
        </p:txBody>
      </p:sp>
    </p:spTree>
    <p:extLst>
      <p:ext uri="{BB962C8B-B14F-4D97-AF65-F5344CB8AC3E}">
        <p14:creationId xmlns:p14="http://schemas.microsoft.com/office/powerpoint/2010/main" val="326589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AU" altLang="en-US" dirty="0"/>
          </a:p>
        </p:txBody>
      </p:sp>
      <p:sp>
        <p:nvSpPr>
          <p:cNvPr id="5" name="Rectangle 5"/>
          <p:cNvSpPr>
            <a:spLocks noGrp="1" noChangeArrowheads="1"/>
          </p:cNvSpPr>
          <p:nvPr>
            <p:ph type="ftr" sz="quarter" idx="11"/>
          </p:nvPr>
        </p:nvSpPr>
        <p:spPr>
          <a:ln/>
        </p:spPr>
        <p:txBody>
          <a:bodyPr/>
          <a:lstStyle>
            <a:lvl1pPr>
              <a:defRPr/>
            </a:lvl1pPr>
          </a:lstStyle>
          <a:p>
            <a:endParaRPr lang="en-AU" altLang="en-US" dirty="0"/>
          </a:p>
        </p:txBody>
      </p:sp>
      <p:sp>
        <p:nvSpPr>
          <p:cNvPr id="6" name="Rectangle 6"/>
          <p:cNvSpPr>
            <a:spLocks noGrp="1" noChangeArrowheads="1"/>
          </p:cNvSpPr>
          <p:nvPr>
            <p:ph type="sldNum" sz="quarter" idx="12"/>
          </p:nvPr>
        </p:nvSpPr>
        <p:spPr>
          <a:ln/>
        </p:spPr>
        <p:txBody>
          <a:bodyPr/>
          <a:lstStyle>
            <a:lvl1pPr>
              <a:defRPr/>
            </a:lvl1pPr>
          </a:lstStyle>
          <a:p>
            <a:fld id="{F0FAF4BE-4C39-4702-8ED4-8377197EC56A}" type="slidenum">
              <a:rPr lang="en-AU" altLang="en-US"/>
              <a:pPr/>
              <a:t>‹#›</a:t>
            </a:fld>
            <a:endParaRPr lang="en-AU" altLang="en-US" dirty="0"/>
          </a:p>
        </p:txBody>
      </p:sp>
    </p:spTree>
    <p:extLst>
      <p:ext uri="{BB962C8B-B14F-4D97-AF65-F5344CB8AC3E}">
        <p14:creationId xmlns:p14="http://schemas.microsoft.com/office/powerpoint/2010/main" val="84288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endParaRPr lang="en-AU" altLang="en-US" dirty="0"/>
          </a:p>
        </p:txBody>
      </p:sp>
      <p:sp>
        <p:nvSpPr>
          <p:cNvPr id="6" name="Rectangle 5"/>
          <p:cNvSpPr>
            <a:spLocks noGrp="1" noChangeArrowheads="1"/>
          </p:cNvSpPr>
          <p:nvPr>
            <p:ph type="ftr" sz="quarter" idx="11"/>
          </p:nvPr>
        </p:nvSpPr>
        <p:spPr>
          <a:ln/>
        </p:spPr>
        <p:txBody>
          <a:bodyPr/>
          <a:lstStyle>
            <a:lvl1pPr>
              <a:defRPr/>
            </a:lvl1pPr>
          </a:lstStyle>
          <a:p>
            <a:endParaRPr lang="en-AU" altLang="en-US" dirty="0"/>
          </a:p>
        </p:txBody>
      </p:sp>
      <p:sp>
        <p:nvSpPr>
          <p:cNvPr id="7" name="Rectangle 6"/>
          <p:cNvSpPr>
            <a:spLocks noGrp="1" noChangeArrowheads="1"/>
          </p:cNvSpPr>
          <p:nvPr>
            <p:ph type="sldNum" sz="quarter" idx="12"/>
          </p:nvPr>
        </p:nvSpPr>
        <p:spPr>
          <a:ln/>
        </p:spPr>
        <p:txBody>
          <a:bodyPr/>
          <a:lstStyle>
            <a:lvl1pPr>
              <a:defRPr/>
            </a:lvl1pPr>
          </a:lstStyle>
          <a:p>
            <a:fld id="{3395B81B-EC9A-4031-9F09-D7D7570CC9B8}" type="slidenum">
              <a:rPr lang="en-AU" altLang="en-US"/>
              <a:pPr/>
              <a:t>‹#›</a:t>
            </a:fld>
            <a:endParaRPr lang="en-AU" altLang="en-US" dirty="0"/>
          </a:p>
        </p:txBody>
      </p:sp>
    </p:spTree>
    <p:extLst>
      <p:ext uri="{BB962C8B-B14F-4D97-AF65-F5344CB8AC3E}">
        <p14:creationId xmlns:p14="http://schemas.microsoft.com/office/powerpoint/2010/main" val="33510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endParaRPr lang="en-AU" altLang="en-US" dirty="0"/>
          </a:p>
        </p:txBody>
      </p:sp>
      <p:sp>
        <p:nvSpPr>
          <p:cNvPr id="8" name="Rectangle 5"/>
          <p:cNvSpPr>
            <a:spLocks noGrp="1" noChangeArrowheads="1"/>
          </p:cNvSpPr>
          <p:nvPr>
            <p:ph type="ftr" sz="quarter" idx="11"/>
          </p:nvPr>
        </p:nvSpPr>
        <p:spPr>
          <a:ln/>
        </p:spPr>
        <p:txBody>
          <a:bodyPr/>
          <a:lstStyle>
            <a:lvl1pPr>
              <a:defRPr/>
            </a:lvl1pPr>
          </a:lstStyle>
          <a:p>
            <a:endParaRPr lang="en-AU" altLang="en-US" dirty="0"/>
          </a:p>
        </p:txBody>
      </p:sp>
      <p:sp>
        <p:nvSpPr>
          <p:cNvPr id="9" name="Rectangle 6"/>
          <p:cNvSpPr>
            <a:spLocks noGrp="1" noChangeArrowheads="1"/>
          </p:cNvSpPr>
          <p:nvPr>
            <p:ph type="sldNum" sz="quarter" idx="12"/>
          </p:nvPr>
        </p:nvSpPr>
        <p:spPr>
          <a:ln/>
        </p:spPr>
        <p:txBody>
          <a:bodyPr/>
          <a:lstStyle>
            <a:lvl1pPr>
              <a:defRPr/>
            </a:lvl1pPr>
          </a:lstStyle>
          <a:p>
            <a:fld id="{939F7C34-7C23-4A8C-A0E9-6C1A507CDA77}" type="slidenum">
              <a:rPr lang="en-AU" altLang="en-US"/>
              <a:pPr/>
              <a:t>‹#›</a:t>
            </a:fld>
            <a:endParaRPr lang="en-AU" altLang="en-US" dirty="0"/>
          </a:p>
        </p:txBody>
      </p:sp>
    </p:spTree>
    <p:extLst>
      <p:ext uri="{BB962C8B-B14F-4D97-AF65-F5344CB8AC3E}">
        <p14:creationId xmlns:p14="http://schemas.microsoft.com/office/powerpoint/2010/main" val="380284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endParaRPr lang="en-AU" altLang="en-US" dirty="0"/>
          </a:p>
        </p:txBody>
      </p:sp>
      <p:sp>
        <p:nvSpPr>
          <p:cNvPr id="4" name="Rectangle 5"/>
          <p:cNvSpPr>
            <a:spLocks noGrp="1" noChangeArrowheads="1"/>
          </p:cNvSpPr>
          <p:nvPr>
            <p:ph type="ftr" sz="quarter" idx="11"/>
          </p:nvPr>
        </p:nvSpPr>
        <p:spPr>
          <a:ln/>
        </p:spPr>
        <p:txBody>
          <a:bodyPr/>
          <a:lstStyle>
            <a:lvl1pPr>
              <a:defRPr/>
            </a:lvl1pPr>
          </a:lstStyle>
          <a:p>
            <a:endParaRPr lang="en-AU" altLang="en-US" dirty="0"/>
          </a:p>
        </p:txBody>
      </p:sp>
      <p:sp>
        <p:nvSpPr>
          <p:cNvPr id="5" name="Rectangle 6"/>
          <p:cNvSpPr>
            <a:spLocks noGrp="1" noChangeArrowheads="1"/>
          </p:cNvSpPr>
          <p:nvPr>
            <p:ph type="sldNum" sz="quarter" idx="12"/>
          </p:nvPr>
        </p:nvSpPr>
        <p:spPr>
          <a:ln/>
        </p:spPr>
        <p:txBody>
          <a:bodyPr/>
          <a:lstStyle>
            <a:lvl1pPr>
              <a:defRPr/>
            </a:lvl1pPr>
          </a:lstStyle>
          <a:p>
            <a:fld id="{836130CD-CE41-4EF0-9368-0BEF2259BF0A}" type="slidenum">
              <a:rPr lang="en-AU" altLang="en-US"/>
              <a:pPr/>
              <a:t>‹#›</a:t>
            </a:fld>
            <a:endParaRPr lang="en-AU" altLang="en-US" dirty="0"/>
          </a:p>
        </p:txBody>
      </p:sp>
    </p:spTree>
    <p:extLst>
      <p:ext uri="{BB962C8B-B14F-4D97-AF65-F5344CB8AC3E}">
        <p14:creationId xmlns:p14="http://schemas.microsoft.com/office/powerpoint/2010/main" val="272813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AU" altLang="en-US" dirty="0"/>
          </a:p>
        </p:txBody>
      </p:sp>
      <p:sp>
        <p:nvSpPr>
          <p:cNvPr id="3" name="Rectangle 5"/>
          <p:cNvSpPr>
            <a:spLocks noGrp="1" noChangeArrowheads="1"/>
          </p:cNvSpPr>
          <p:nvPr>
            <p:ph type="ftr" sz="quarter" idx="11"/>
          </p:nvPr>
        </p:nvSpPr>
        <p:spPr>
          <a:ln/>
        </p:spPr>
        <p:txBody>
          <a:bodyPr/>
          <a:lstStyle>
            <a:lvl1pPr>
              <a:defRPr/>
            </a:lvl1pPr>
          </a:lstStyle>
          <a:p>
            <a:endParaRPr lang="en-AU" altLang="en-US" dirty="0"/>
          </a:p>
        </p:txBody>
      </p:sp>
      <p:sp>
        <p:nvSpPr>
          <p:cNvPr id="4" name="Rectangle 6"/>
          <p:cNvSpPr>
            <a:spLocks noGrp="1" noChangeArrowheads="1"/>
          </p:cNvSpPr>
          <p:nvPr>
            <p:ph type="sldNum" sz="quarter" idx="12"/>
          </p:nvPr>
        </p:nvSpPr>
        <p:spPr>
          <a:ln/>
        </p:spPr>
        <p:txBody>
          <a:bodyPr/>
          <a:lstStyle>
            <a:lvl1pPr>
              <a:defRPr/>
            </a:lvl1pPr>
          </a:lstStyle>
          <a:p>
            <a:fld id="{F831CF45-490A-4070-8571-71E218A0E22B}" type="slidenum">
              <a:rPr lang="en-AU" altLang="en-US"/>
              <a:pPr/>
              <a:t>‹#›</a:t>
            </a:fld>
            <a:endParaRPr lang="en-AU" altLang="en-US" dirty="0"/>
          </a:p>
        </p:txBody>
      </p:sp>
    </p:spTree>
    <p:extLst>
      <p:ext uri="{BB962C8B-B14F-4D97-AF65-F5344CB8AC3E}">
        <p14:creationId xmlns:p14="http://schemas.microsoft.com/office/powerpoint/2010/main" val="114701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AU" altLang="en-US" dirty="0"/>
          </a:p>
        </p:txBody>
      </p:sp>
      <p:sp>
        <p:nvSpPr>
          <p:cNvPr id="6" name="Rectangle 5"/>
          <p:cNvSpPr>
            <a:spLocks noGrp="1" noChangeArrowheads="1"/>
          </p:cNvSpPr>
          <p:nvPr>
            <p:ph type="ftr" sz="quarter" idx="11"/>
          </p:nvPr>
        </p:nvSpPr>
        <p:spPr>
          <a:ln/>
        </p:spPr>
        <p:txBody>
          <a:bodyPr/>
          <a:lstStyle>
            <a:lvl1pPr>
              <a:defRPr/>
            </a:lvl1pPr>
          </a:lstStyle>
          <a:p>
            <a:endParaRPr lang="en-AU" altLang="en-US" dirty="0"/>
          </a:p>
        </p:txBody>
      </p:sp>
      <p:sp>
        <p:nvSpPr>
          <p:cNvPr id="7" name="Rectangle 6"/>
          <p:cNvSpPr>
            <a:spLocks noGrp="1" noChangeArrowheads="1"/>
          </p:cNvSpPr>
          <p:nvPr>
            <p:ph type="sldNum" sz="quarter" idx="12"/>
          </p:nvPr>
        </p:nvSpPr>
        <p:spPr>
          <a:ln/>
        </p:spPr>
        <p:txBody>
          <a:bodyPr/>
          <a:lstStyle>
            <a:lvl1pPr>
              <a:defRPr/>
            </a:lvl1pPr>
          </a:lstStyle>
          <a:p>
            <a:fld id="{19C6CA29-D684-4DA9-9F24-6B72AFEB05FD}" type="slidenum">
              <a:rPr lang="en-AU" altLang="en-US"/>
              <a:pPr/>
              <a:t>‹#›</a:t>
            </a:fld>
            <a:endParaRPr lang="en-AU" altLang="en-US" dirty="0"/>
          </a:p>
        </p:txBody>
      </p:sp>
    </p:spTree>
    <p:extLst>
      <p:ext uri="{BB962C8B-B14F-4D97-AF65-F5344CB8AC3E}">
        <p14:creationId xmlns:p14="http://schemas.microsoft.com/office/powerpoint/2010/main" val="940424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AU" altLang="en-US" dirty="0"/>
          </a:p>
        </p:txBody>
      </p:sp>
      <p:sp>
        <p:nvSpPr>
          <p:cNvPr id="6" name="Rectangle 5"/>
          <p:cNvSpPr>
            <a:spLocks noGrp="1" noChangeArrowheads="1"/>
          </p:cNvSpPr>
          <p:nvPr>
            <p:ph type="ftr" sz="quarter" idx="11"/>
          </p:nvPr>
        </p:nvSpPr>
        <p:spPr>
          <a:ln/>
        </p:spPr>
        <p:txBody>
          <a:bodyPr/>
          <a:lstStyle>
            <a:lvl1pPr>
              <a:defRPr/>
            </a:lvl1pPr>
          </a:lstStyle>
          <a:p>
            <a:endParaRPr lang="en-AU" altLang="en-US" dirty="0"/>
          </a:p>
        </p:txBody>
      </p:sp>
      <p:sp>
        <p:nvSpPr>
          <p:cNvPr id="7" name="Rectangle 6"/>
          <p:cNvSpPr>
            <a:spLocks noGrp="1" noChangeArrowheads="1"/>
          </p:cNvSpPr>
          <p:nvPr>
            <p:ph type="sldNum" sz="quarter" idx="12"/>
          </p:nvPr>
        </p:nvSpPr>
        <p:spPr>
          <a:ln/>
        </p:spPr>
        <p:txBody>
          <a:bodyPr/>
          <a:lstStyle>
            <a:lvl1pPr>
              <a:defRPr/>
            </a:lvl1pPr>
          </a:lstStyle>
          <a:p>
            <a:fld id="{8E1AF8AA-63AF-4C29-8918-7C4096C32723}" type="slidenum">
              <a:rPr lang="en-AU" altLang="en-US"/>
              <a:pPr/>
              <a:t>‹#›</a:t>
            </a:fld>
            <a:endParaRPr lang="en-AU" altLang="en-US" dirty="0"/>
          </a:p>
        </p:txBody>
      </p:sp>
    </p:spTree>
    <p:extLst>
      <p:ext uri="{BB962C8B-B14F-4D97-AF65-F5344CB8AC3E}">
        <p14:creationId xmlns:p14="http://schemas.microsoft.com/office/powerpoint/2010/main" val="1940007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3686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AU" altLang="en-US" dirty="0"/>
          </a:p>
        </p:txBody>
      </p:sp>
      <p:sp>
        <p:nvSpPr>
          <p:cNvPr id="368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AU" altLang="en-US" dirty="0"/>
          </a:p>
        </p:txBody>
      </p:sp>
      <p:sp>
        <p:nvSpPr>
          <p:cNvPr id="3687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fld id="{03058F0B-39C3-4A55-8500-7968F59893D9}" type="slidenum">
              <a:rPr lang="en-AU" altLang="en-US"/>
              <a:pPr/>
              <a:t>‹#›</a:t>
            </a:fld>
            <a:endParaRPr lang="en-AU" altLang="en-US" dirty="0"/>
          </a:p>
        </p:txBody>
      </p:sp>
      <p:sp>
        <p:nvSpPr>
          <p:cNvPr id="3687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AU" dirty="0"/>
          </a:p>
        </p:txBody>
      </p:sp>
      <p:sp>
        <p:nvSpPr>
          <p:cNvPr id="3687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AU" dirty="0"/>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federation.edu.a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acde.edu.au/pages/page51.asp" TargetMode="External"/><Relationship Id="rId2" Type="http://schemas.openxmlformats.org/officeDocument/2006/relationships/hyperlink" Target="mailto:e.smith@federation.edu.au" TargetMode="External"/><Relationship Id="rId1" Type="http://schemas.openxmlformats.org/officeDocument/2006/relationships/slideLayout" Target="../slideLayouts/slideLayout2.xml"/><Relationship Id="rId4" Type="http://schemas.openxmlformats.org/officeDocument/2006/relationships/hyperlink" Target="http://federation.edu.au/research-vet-quality"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524000"/>
            <a:ext cx="7623175" cy="2049016"/>
          </a:xfrm>
        </p:spPr>
        <p:txBody>
          <a:bodyPr/>
          <a:lstStyle/>
          <a:p>
            <a:r>
              <a:rPr lang="en-AU" sz="3600" dirty="0"/>
              <a:t>What makes a good VET teacher/trainer, and how do you get there?</a:t>
            </a:r>
            <a:r>
              <a:rPr lang="en-AU" sz="3200" b="1" dirty="0" smtClean="0"/>
              <a:t/>
            </a:r>
            <a:br>
              <a:rPr lang="en-AU" sz="3200" b="1" dirty="0" smtClean="0"/>
            </a:br>
            <a:r>
              <a:rPr lang="en-AU" sz="3200" b="1" dirty="0" smtClean="0"/>
              <a:t/>
            </a:r>
            <a:br>
              <a:rPr lang="en-AU" sz="3200" b="1" dirty="0" smtClean="0"/>
            </a:br>
            <a:r>
              <a:rPr lang="en-AU" sz="2400" b="1" i="1" dirty="0" smtClean="0"/>
              <a:t>OctoberVET 2016, Ballarat</a:t>
            </a:r>
            <a:endParaRPr lang="en-AU" sz="2400" i="1" dirty="0"/>
          </a:p>
        </p:txBody>
      </p:sp>
      <p:sp>
        <p:nvSpPr>
          <p:cNvPr id="3075" name="Rectangle 3"/>
          <p:cNvSpPr>
            <a:spLocks noGrp="1" noChangeArrowheads="1"/>
          </p:cNvSpPr>
          <p:nvPr>
            <p:ph type="subTitle" idx="1"/>
          </p:nvPr>
        </p:nvSpPr>
        <p:spPr>
          <a:xfrm>
            <a:off x="1547664" y="3861048"/>
            <a:ext cx="6841232" cy="2376264"/>
          </a:xfrm>
        </p:spPr>
        <p:txBody>
          <a:bodyPr/>
          <a:lstStyle/>
          <a:p>
            <a:pPr eaLnBrk="1" hangingPunct="1"/>
            <a:endParaRPr lang="en-AU" sz="2400" dirty="0" smtClean="0"/>
          </a:p>
          <a:p>
            <a:pPr eaLnBrk="1" hangingPunct="1"/>
            <a:r>
              <a:rPr lang="en-AU" sz="2200" dirty="0" smtClean="0"/>
              <a:t>Erica Smith, Federation University Australia</a:t>
            </a:r>
          </a:p>
        </p:txBody>
      </p:sp>
      <p:pic>
        <p:nvPicPr>
          <p:cNvPr id="4" name="Picture 3" descr="Federation University Australia">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260648"/>
            <a:ext cx="4176464" cy="792088"/>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makes a good VET teacher/trainer?</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4789" y="1628800"/>
            <a:ext cx="5138936" cy="25694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3429000"/>
            <a:ext cx="4196532" cy="2362970"/>
          </a:xfrm>
          <a:prstGeom prst="rect">
            <a:avLst/>
          </a:prstGeom>
        </p:spPr>
      </p:pic>
    </p:spTree>
    <p:extLst>
      <p:ext uri="{BB962C8B-B14F-4D97-AF65-F5344CB8AC3E}">
        <p14:creationId xmlns:p14="http://schemas.microsoft.com/office/powerpoint/2010/main" val="2199273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Students’ views about what makes a good VET teacher/trainer</a:t>
            </a:r>
            <a:endParaRPr lang="en-AU" dirty="0"/>
          </a:p>
        </p:txBody>
      </p:sp>
      <p:sp>
        <p:nvSpPr>
          <p:cNvPr id="3" name="Content Placeholder 2"/>
          <p:cNvSpPr>
            <a:spLocks noGrp="1"/>
          </p:cNvSpPr>
          <p:nvPr>
            <p:ph idx="1"/>
          </p:nvPr>
        </p:nvSpPr>
        <p:spPr/>
        <p:txBody>
          <a:bodyPr/>
          <a:lstStyle/>
          <a:p>
            <a:pPr marL="0" indent="0">
              <a:buNone/>
            </a:pPr>
            <a:r>
              <a:rPr lang="en-AU" dirty="0" smtClean="0"/>
              <a:t>Four main domains:</a:t>
            </a:r>
          </a:p>
          <a:p>
            <a:r>
              <a:rPr lang="en-AU" dirty="0" smtClean="0"/>
              <a:t>‘Professionalism’ </a:t>
            </a:r>
            <a:r>
              <a:rPr lang="en-AU" dirty="0"/>
              <a:t>(being organised, prepared and efficient</a:t>
            </a:r>
            <a:r>
              <a:rPr lang="en-AU" dirty="0" smtClean="0"/>
              <a:t>);</a:t>
            </a:r>
          </a:p>
          <a:p>
            <a:r>
              <a:rPr lang="en-AU" dirty="0"/>
              <a:t>E</a:t>
            </a:r>
            <a:r>
              <a:rPr lang="en-AU" dirty="0" smtClean="0"/>
              <a:t>xpertise </a:t>
            </a:r>
            <a:r>
              <a:rPr lang="en-AU" dirty="0"/>
              <a:t>and standing;   </a:t>
            </a:r>
            <a:endParaRPr lang="en-AU" dirty="0" smtClean="0"/>
          </a:p>
          <a:p>
            <a:r>
              <a:rPr lang="en-AU" dirty="0"/>
              <a:t>M</a:t>
            </a:r>
            <a:r>
              <a:rPr lang="en-AU" dirty="0" smtClean="0"/>
              <a:t>atters </a:t>
            </a:r>
            <a:r>
              <a:rPr lang="en-AU" dirty="0"/>
              <a:t>relating to relationships with, and attitudes towards, students; </a:t>
            </a:r>
            <a:endParaRPr lang="en-AU" dirty="0" smtClean="0"/>
          </a:p>
          <a:p>
            <a:r>
              <a:rPr lang="en-AU" dirty="0" smtClean="0"/>
              <a:t>and</a:t>
            </a:r>
            <a:r>
              <a:rPr lang="en-AU" dirty="0"/>
              <a:t>, of course, P</a:t>
            </a:r>
            <a:r>
              <a:rPr lang="en-AU" dirty="0" smtClean="0"/>
              <a:t>edagogy including assessment. </a:t>
            </a:r>
            <a:endParaRPr lang="en-AU" dirty="0"/>
          </a:p>
          <a:p>
            <a:endParaRPr lang="en-AU" dirty="0"/>
          </a:p>
        </p:txBody>
      </p:sp>
    </p:spTree>
    <p:extLst>
      <p:ext uri="{BB962C8B-B14F-4D97-AF65-F5344CB8AC3E}">
        <p14:creationId xmlns:p14="http://schemas.microsoft.com/office/powerpoint/2010/main" val="1170712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t>Students’ views about </a:t>
            </a:r>
            <a:r>
              <a:rPr lang="en-AU" sz="4000" b="1" dirty="0" smtClean="0"/>
              <a:t>professionalism</a:t>
            </a:r>
            <a:endParaRPr lang="en-AU" sz="4000" b="1" dirty="0"/>
          </a:p>
        </p:txBody>
      </p:sp>
      <p:sp>
        <p:nvSpPr>
          <p:cNvPr id="3" name="Content Placeholder 2"/>
          <p:cNvSpPr>
            <a:spLocks noGrp="1"/>
          </p:cNvSpPr>
          <p:nvPr>
            <p:ph idx="1"/>
          </p:nvPr>
        </p:nvSpPr>
        <p:spPr/>
        <p:txBody>
          <a:bodyPr/>
          <a:lstStyle/>
          <a:p>
            <a:pPr marL="0" indent="0">
              <a:buNone/>
            </a:pPr>
            <a:r>
              <a:rPr lang="en-AU" sz="2400" dirty="0" smtClean="0"/>
              <a:t>The students </a:t>
            </a:r>
            <a:r>
              <a:rPr lang="en-AU" sz="2400" dirty="0"/>
              <a:t>wanted a teacher </a:t>
            </a:r>
            <a:r>
              <a:rPr lang="en-AU" sz="2400" dirty="0" smtClean="0"/>
              <a:t>who:</a:t>
            </a:r>
            <a:endParaRPr lang="en-AU" sz="1500" dirty="0"/>
          </a:p>
          <a:p>
            <a:r>
              <a:rPr lang="en-AU" sz="2200" dirty="0"/>
              <a:t>Was well-organised, prepared for class (and on time) and seemed to enjoy his/her job;</a:t>
            </a:r>
          </a:p>
          <a:p>
            <a:r>
              <a:rPr lang="en-AU" sz="2200" dirty="0"/>
              <a:t>Was relaxed not stressed;</a:t>
            </a:r>
          </a:p>
          <a:p>
            <a:r>
              <a:rPr lang="en-AU" sz="2200" dirty="0"/>
              <a:t>Had a deep knowledge of the subject area and who was clearly still engaged in learning further about the field;</a:t>
            </a:r>
          </a:p>
          <a:p>
            <a:r>
              <a:rPr lang="en-AU" sz="2200" dirty="0"/>
              <a:t>(preferably) Was a full-time teacher not a part-timer or casual;</a:t>
            </a:r>
          </a:p>
          <a:p>
            <a:r>
              <a:rPr lang="en-AU" sz="2200" dirty="0"/>
              <a:t>Was able to establish clear rules for the classroom</a:t>
            </a:r>
            <a:r>
              <a:rPr lang="en-AU" sz="2200" dirty="0" smtClean="0"/>
              <a:t>.</a:t>
            </a:r>
          </a:p>
          <a:p>
            <a:pPr marL="0" indent="0">
              <a:buNone/>
            </a:pPr>
            <a:endParaRPr lang="en-AU" sz="2400" i="1" dirty="0" smtClean="0">
              <a:solidFill>
                <a:schemeClr val="accent5">
                  <a:lumMod val="50000"/>
                </a:schemeClr>
              </a:solidFill>
            </a:endParaRPr>
          </a:p>
          <a:p>
            <a:pPr marL="0" indent="0">
              <a:buNone/>
            </a:pPr>
            <a:r>
              <a:rPr lang="en-AU" sz="2400" i="1" dirty="0" smtClean="0">
                <a:solidFill>
                  <a:schemeClr val="accent5">
                    <a:lumMod val="50000"/>
                  </a:schemeClr>
                </a:solidFill>
              </a:rPr>
              <a:t>“In </a:t>
            </a:r>
            <a:r>
              <a:rPr lang="en-AU" sz="2400" i="1" dirty="0">
                <a:solidFill>
                  <a:schemeClr val="accent5">
                    <a:lumMod val="50000"/>
                  </a:schemeClr>
                </a:solidFill>
              </a:rPr>
              <a:t>the morning you say, ‘Oh wait, I have this teacher today, okay! Let’s get out of bed and be on time, come on</a:t>
            </a:r>
            <a:r>
              <a:rPr lang="en-AU" sz="2400" i="1" dirty="0" smtClean="0">
                <a:solidFill>
                  <a:schemeClr val="accent5">
                    <a:lumMod val="50000"/>
                  </a:schemeClr>
                </a:solidFill>
              </a:rPr>
              <a:t>!’”</a:t>
            </a:r>
            <a:endParaRPr lang="en-AU" sz="2400" dirty="0"/>
          </a:p>
          <a:p>
            <a:endParaRPr lang="en-AU" dirty="0"/>
          </a:p>
        </p:txBody>
      </p:sp>
    </p:spTree>
    <p:extLst>
      <p:ext uri="{BB962C8B-B14F-4D97-AF65-F5344CB8AC3E}">
        <p14:creationId xmlns:p14="http://schemas.microsoft.com/office/powerpoint/2010/main" val="3647825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t>Students’ views of </a:t>
            </a:r>
            <a:r>
              <a:rPr lang="en-AU" sz="4000" b="1" dirty="0" smtClean="0"/>
              <a:t>pedagogical skills and knowledge</a:t>
            </a:r>
            <a:endParaRPr lang="en-AU" sz="4000" b="1" dirty="0"/>
          </a:p>
        </p:txBody>
      </p:sp>
      <p:sp>
        <p:nvSpPr>
          <p:cNvPr id="3" name="Content Placeholder 2"/>
          <p:cNvSpPr>
            <a:spLocks noGrp="1"/>
          </p:cNvSpPr>
          <p:nvPr>
            <p:ph idx="1"/>
          </p:nvPr>
        </p:nvSpPr>
        <p:spPr/>
        <p:txBody>
          <a:bodyPr/>
          <a:lstStyle/>
          <a:p>
            <a:pPr marL="0" indent="0">
              <a:buNone/>
            </a:pPr>
            <a:r>
              <a:rPr lang="en-AU" sz="2400" dirty="0"/>
              <a:t>They wanted a teacher </a:t>
            </a:r>
            <a:r>
              <a:rPr lang="en-AU" sz="2400" dirty="0" smtClean="0"/>
              <a:t>who</a:t>
            </a:r>
            <a:r>
              <a:rPr lang="en-AU" sz="1800" dirty="0" smtClean="0"/>
              <a:t>:</a:t>
            </a:r>
            <a:endParaRPr lang="en-AU" sz="1800" dirty="0"/>
          </a:p>
          <a:p>
            <a:endParaRPr lang="en-AU" sz="1800" dirty="0"/>
          </a:p>
          <a:p>
            <a:r>
              <a:rPr lang="en-AU" sz="2200" dirty="0"/>
              <a:t>Did not waste too much class time on gossip and stories;</a:t>
            </a:r>
          </a:p>
          <a:p>
            <a:r>
              <a:rPr lang="en-AU" sz="2200" dirty="0"/>
              <a:t>Taught rather than getting the students to do the work;</a:t>
            </a:r>
          </a:p>
          <a:p>
            <a:r>
              <a:rPr lang="en-AU" sz="2200" dirty="0"/>
              <a:t>Could engage all students in learning, including those from diverse backgrounds;</a:t>
            </a:r>
          </a:p>
          <a:p>
            <a:r>
              <a:rPr lang="en-AU" sz="2200" dirty="0"/>
              <a:t>Set clear, and high, expectations;</a:t>
            </a:r>
          </a:p>
          <a:p>
            <a:r>
              <a:rPr lang="en-AU" sz="2200" dirty="0"/>
              <a:t>Set clear assessment tasks and taught to them;</a:t>
            </a:r>
          </a:p>
          <a:p>
            <a:r>
              <a:rPr lang="en-AU" sz="2200" dirty="0"/>
              <a:t>Returned assessment tasks on time with plenty of </a:t>
            </a:r>
            <a:r>
              <a:rPr lang="en-AU" sz="2200" dirty="0" smtClean="0"/>
              <a:t>feedback</a:t>
            </a:r>
          </a:p>
          <a:p>
            <a:endParaRPr lang="en-AU" sz="1800" dirty="0"/>
          </a:p>
          <a:p>
            <a:pPr marL="0" indent="0">
              <a:buNone/>
            </a:pPr>
            <a:r>
              <a:rPr lang="en-AU" sz="2400" i="1" dirty="0">
                <a:solidFill>
                  <a:schemeClr val="accent5">
                    <a:lumMod val="50000"/>
                  </a:schemeClr>
                </a:solidFill>
              </a:rPr>
              <a:t>“It </a:t>
            </a:r>
            <a:r>
              <a:rPr lang="en-AU" sz="2400" i="1" dirty="0" smtClean="0">
                <a:solidFill>
                  <a:schemeClr val="accent5">
                    <a:lumMod val="50000"/>
                  </a:schemeClr>
                </a:solidFill>
              </a:rPr>
              <a:t>(assessment) can’t </a:t>
            </a:r>
            <a:r>
              <a:rPr lang="en-AU" sz="2400" i="1" dirty="0">
                <a:solidFill>
                  <a:schemeClr val="accent5">
                    <a:lumMod val="50000"/>
                  </a:schemeClr>
                </a:solidFill>
              </a:rPr>
              <a:t>just be like a walk in the </a:t>
            </a:r>
            <a:r>
              <a:rPr lang="en-AU" sz="2400" i="1" dirty="0" smtClean="0">
                <a:solidFill>
                  <a:schemeClr val="accent5">
                    <a:lumMod val="50000"/>
                  </a:schemeClr>
                </a:solidFill>
              </a:rPr>
              <a:t>park”</a:t>
            </a:r>
            <a:endParaRPr lang="en-AU" sz="2400" i="1" dirty="0">
              <a:solidFill>
                <a:schemeClr val="accent5">
                  <a:lumMod val="50000"/>
                </a:schemeClr>
              </a:solidFill>
            </a:endParaRPr>
          </a:p>
          <a:p>
            <a:endParaRPr lang="en-AU" dirty="0"/>
          </a:p>
          <a:p>
            <a:endParaRPr lang="en-AU" dirty="0"/>
          </a:p>
        </p:txBody>
      </p:sp>
    </p:spTree>
    <p:extLst>
      <p:ext uri="{BB962C8B-B14F-4D97-AF65-F5344CB8AC3E}">
        <p14:creationId xmlns:p14="http://schemas.microsoft.com/office/powerpoint/2010/main" val="2167879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Teachers’ </a:t>
            </a:r>
            <a:r>
              <a:rPr lang="en-AU" dirty="0"/>
              <a:t>views about what makes a good VET teacher/trainer</a:t>
            </a:r>
          </a:p>
        </p:txBody>
      </p:sp>
      <p:sp>
        <p:nvSpPr>
          <p:cNvPr id="3" name="Content Placeholder 2"/>
          <p:cNvSpPr>
            <a:spLocks noGrp="1"/>
          </p:cNvSpPr>
          <p:nvPr>
            <p:ph idx="1"/>
          </p:nvPr>
        </p:nvSpPr>
        <p:spPr/>
        <p:txBody>
          <a:bodyPr/>
          <a:lstStyle/>
          <a:p>
            <a:pPr marL="0" lvl="0" indent="0">
              <a:buNone/>
            </a:pPr>
            <a:r>
              <a:rPr lang="en-AU" sz="2800" dirty="0" smtClean="0"/>
              <a:t>Similar four domains – different order</a:t>
            </a:r>
          </a:p>
          <a:p>
            <a:pPr marL="0" lvl="0" indent="0">
              <a:buNone/>
            </a:pPr>
            <a:endParaRPr lang="en-AU" sz="2800" dirty="0" smtClean="0"/>
          </a:p>
          <a:p>
            <a:pPr lvl="0"/>
            <a:r>
              <a:rPr lang="en-AU" sz="2200" dirty="0" smtClean="0"/>
              <a:t>Industry/ disciplinary expertise and standing;</a:t>
            </a:r>
          </a:p>
          <a:p>
            <a:pPr lvl="0"/>
            <a:r>
              <a:rPr lang="en-AU" sz="2200" dirty="0" smtClean="0"/>
              <a:t>Pedagogical </a:t>
            </a:r>
            <a:r>
              <a:rPr lang="en-AU" sz="2200" dirty="0"/>
              <a:t>knowledge and </a:t>
            </a:r>
            <a:r>
              <a:rPr lang="en-AU" sz="2200" dirty="0" smtClean="0"/>
              <a:t>expertise;</a:t>
            </a:r>
            <a:endParaRPr lang="en-AU" sz="2200" dirty="0"/>
          </a:p>
          <a:p>
            <a:pPr lvl="0"/>
            <a:r>
              <a:rPr lang="en-AU" sz="2200" dirty="0"/>
              <a:t>Relationships with, and attitude towards, </a:t>
            </a:r>
            <a:r>
              <a:rPr lang="en-AU" sz="2200" dirty="0" smtClean="0"/>
              <a:t>learners;</a:t>
            </a:r>
            <a:endParaRPr lang="en-AU" sz="2200" dirty="0"/>
          </a:p>
          <a:p>
            <a:pPr lvl="0"/>
            <a:r>
              <a:rPr lang="en-AU" sz="2200" dirty="0"/>
              <a:t>Professionalism in the </a:t>
            </a:r>
            <a:r>
              <a:rPr lang="en-AU" sz="2200" dirty="0" smtClean="0"/>
              <a:t>workplace.</a:t>
            </a:r>
          </a:p>
          <a:p>
            <a:pPr lvl="0"/>
            <a:endParaRPr lang="en-AU" sz="2200" dirty="0" smtClean="0"/>
          </a:p>
          <a:p>
            <a:pPr marL="0" lvl="0" indent="0">
              <a:buNone/>
            </a:pPr>
            <a:r>
              <a:rPr lang="en-AU" sz="2800" i="1" dirty="0" smtClean="0">
                <a:solidFill>
                  <a:schemeClr val="accent5">
                    <a:lumMod val="50000"/>
                  </a:schemeClr>
                </a:solidFill>
              </a:rPr>
              <a:t>“First </a:t>
            </a:r>
            <a:r>
              <a:rPr lang="en-AU" sz="2800" i="1" dirty="0">
                <a:solidFill>
                  <a:schemeClr val="accent5">
                    <a:lumMod val="50000"/>
                  </a:schemeClr>
                </a:solidFill>
              </a:rPr>
              <a:t>of all [VET teachers] need to be an expert in the field that they’re delivering. That’s absolutely paramount</a:t>
            </a:r>
            <a:r>
              <a:rPr lang="en-AU" sz="2800" i="1" dirty="0" smtClean="0">
                <a:solidFill>
                  <a:schemeClr val="accent5">
                    <a:lumMod val="50000"/>
                  </a:schemeClr>
                </a:solidFill>
              </a:rPr>
              <a:t>…” </a:t>
            </a:r>
            <a:endParaRPr lang="en-AU" sz="2800" i="1" dirty="0">
              <a:solidFill>
                <a:schemeClr val="accent5">
                  <a:lumMod val="50000"/>
                </a:schemeClr>
              </a:solidFill>
            </a:endParaRPr>
          </a:p>
          <a:p>
            <a:endParaRPr lang="en-AU" dirty="0"/>
          </a:p>
        </p:txBody>
      </p:sp>
    </p:spTree>
    <p:extLst>
      <p:ext uri="{BB962C8B-B14F-4D97-AF65-F5344CB8AC3E}">
        <p14:creationId xmlns:p14="http://schemas.microsoft.com/office/powerpoint/2010/main" val="2652619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Teachers’ views of </a:t>
            </a:r>
            <a:r>
              <a:rPr lang="en-AU" sz="4400" b="1" dirty="0" smtClean="0"/>
              <a:t>pedagogical </a:t>
            </a:r>
            <a:r>
              <a:rPr lang="en-AU" sz="4400" b="1" dirty="0"/>
              <a:t>skills and knowledge</a:t>
            </a:r>
            <a:r>
              <a:rPr lang="en-AU" b="1" dirty="0" smtClean="0"/>
              <a:t> </a:t>
            </a:r>
            <a:endParaRPr lang="en-AU" b="1" dirty="0"/>
          </a:p>
        </p:txBody>
      </p:sp>
      <p:sp>
        <p:nvSpPr>
          <p:cNvPr id="3" name="Content Placeholder 2"/>
          <p:cNvSpPr>
            <a:spLocks noGrp="1"/>
          </p:cNvSpPr>
          <p:nvPr>
            <p:ph idx="1"/>
          </p:nvPr>
        </p:nvSpPr>
        <p:spPr/>
        <p:txBody>
          <a:bodyPr/>
          <a:lstStyle/>
          <a:p>
            <a:r>
              <a:rPr lang="en-AU" dirty="0" smtClean="0"/>
              <a:t>Taking account of learner diversity; </a:t>
            </a:r>
          </a:p>
          <a:p>
            <a:r>
              <a:rPr lang="en-AU" dirty="0" smtClean="0"/>
              <a:t>Using adult learning principles;</a:t>
            </a:r>
          </a:p>
          <a:p>
            <a:r>
              <a:rPr lang="en-AU" dirty="0" smtClean="0"/>
              <a:t>A range of teaching techniques;</a:t>
            </a:r>
          </a:p>
          <a:p>
            <a:r>
              <a:rPr lang="en-AU" dirty="0" smtClean="0"/>
              <a:t>Creating </a:t>
            </a:r>
            <a:r>
              <a:rPr lang="en-AU" dirty="0"/>
              <a:t>an active learning environment where learners were not simply ‘receiving’ </a:t>
            </a:r>
            <a:r>
              <a:rPr lang="en-AU" dirty="0" smtClean="0"/>
              <a:t>knowledge. </a:t>
            </a:r>
          </a:p>
          <a:p>
            <a:pPr marL="0" indent="0">
              <a:buNone/>
            </a:pPr>
            <a:r>
              <a:rPr lang="en-AU" i="1" dirty="0" smtClean="0">
                <a:solidFill>
                  <a:schemeClr val="accent5">
                    <a:lumMod val="50000"/>
                  </a:schemeClr>
                </a:solidFill>
              </a:rPr>
              <a:t>“You've </a:t>
            </a:r>
            <a:r>
              <a:rPr lang="en-AU" i="1" dirty="0">
                <a:solidFill>
                  <a:schemeClr val="accent5">
                    <a:lumMod val="50000"/>
                  </a:schemeClr>
                </a:solidFill>
              </a:rPr>
              <a:t>got a large number of </a:t>
            </a:r>
            <a:r>
              <a:rPr lang="en-AU" i="1" dirty="0" smtClean="0">
                <a:solidFill>
                  <a:schemeClr val="accent5">
                    <a:lumMod val="50000"/>
                  </a:schemeClr>
                </a:solidFill>
              </a:rPr>
              <a:t>hours, </a:t>
            </a:r>
            <a:r>
              <a:rPr lang="en-AU" i="1" dirty="0">
                <a:solidFill>
                  <a:schemeClr val="accent5">
                    <a:lumMod val="50000"/>
                  </a:schemeClr>
                </a:solidFill>
              </a:rPr>
              <a:t>so diversity of message, diversity of mediums really helps</a:t>
            </a:r>
            <a:r>
              <a:rPr lang="en-AU" i="1" dirty="0" smtClean="0">
                <a:solidFill>
                  <a:schemeClr val="accent5">
                    <a:lumMod val="50000"/>
                  </a:schemeClr>
                </a:solidFill>
              </a:rPr>
              <a:t>.” </a:t>
            </a:r>
            <a:endParaRPr lang="en-AU" i="1" dirty="0">
              <a:solidFill>
                <a:schemeClr val="accent5">
                  <a:lumMod val="50000"/>
                </a:schemeClr>
              </a:solidFill>
            </a:endParaRPr>
          </a:p>
        </p:txBody>
      </p:sp>
    </p:spTree>
    <p:extLst>
      <p:ext uri="{BB962C8B-B14F-4D97-AF65-F5344CB8AC3E}">
        <p14:creationId xmlns:p14="http://schemas.microsoft.com/office/powerpoint/2010/main" val="1814230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t>Teachers’ </a:t>
            </a:r>
            <a:r>
              <a:rPr lang="en-AU" sz="4000" dirty="0"/>
              <a:t>views about </a:t>
            </a:r>
            <a:r>
              <a:rPr lang="en-AU" sz="4000" b="1" dirty="0"/>
              <a:t>professionalism</a:t>
            </a:r>
          </a:p>
        </p:txBody>
      </p:sp>
      <p:sp>
        <p:nvSpPr>
          <p:cNvPr id="3" name="Content Placeholder 2"/>
          <p:cNvSpPr>
            <a:spLocks noGrp="1"/>
          </p:cNvSpPr>
          <p:nvPr>
            <p:ph idx="1"/>
          </p:nvPr>
        </p:nvSpPr>
        <p:spPr/>
        <p:txBody>
          <a:bodyPr/>
          <a:lstStyle/>
          <a:p>
            <a:r>
              <a:rPr lang="en-AU" sz="2800" dirty="0" smtClean="0"/>
              <a:t>Being </a:t>
            </a:r>
            <a:r>
              <a:rPr lang="en-AU" sz="2800" dirty="0"/>
              <a:t>well organised and prepared in their </a:t>
            </a:r>
            <a:r>
              <a:rPr lang="en-AU" sz="2800" dirty="0" smtClean="0"/>
              <a:t>teaching;</a:t>
            </a:r>
          </a:p>
          <a:p>
            <a:r>
              <a:rPr lang="en-AU" sz="2800" dirty="0"/>
              <a:t>M</a:t>
            </a:r>
            <a:r>
              <a:rPr lang="en-AU" sz="2800" dirty="0" smtClean="0"/>
              <a:t>anaging </a:t>
            </a:r>
            <a:r>
              <a:rPr lang="en-AU" sz="2800" dirty="0"/>
              <a:t>the administrative tasks associated with their </a:t>
            </a:r>
            <a:r>
              <a:rPr lang="en-AU" sz="2800" dirty="0" smtClean="0"/>
              <a:t>roles; </a:t>
            </a:r>
          </a:p>
          <a:p>
            <a:r>
              <a:rPr lang="en-AU" sz="2800" dirty="0"/>
              <a:t>Commitment to continuous </a:t>
            </a:r>
            <a:r>
              <a:rPr lang="en-AU" sz="2800" dirty="0" smtClean="0"/>
              <a:t>improvement;</a:t>
            </a:r>
            <a:endParaRPr lang="en-AU" sz="2800" dirty="0"/>
          </a:p>
          <a:p>
            <a:r>
              <a:rPr lang="en-AU" sz="2800" dirty="0" smtClean="0"/>
              <a:t>The ability </a:t>
            </a:r>
            <a:r>
              <a:rPr lang="en-AU" sz="2800" dirty="0"/>
              <a:t>to </a:t>
            </a:r>
            <a:r>
              <a:rPr lang="en-AU" sz="2800" dirty="0" smtClean="0"/>
              <a:t> represent their </a:t>
            </a:r>
            <a:r>
              <a:rPr lang="en-AU" sz="2800" dirty="0"/>
              <a:t>organisation to industry and other </a:t>
            </a:r>
            <a:r>
              <a:rPr lang="en-AU" sz="2800" dirty="0" smtClean="0"/>
              <a:t>stakeholders;</a:t>
            </a:r>
            <a:endParaRPr lang="en-AU" sz="2800" dirty="0"/>
          </a:p>
          <a:p>
            <a:r>
              <a:rPr lang="en-AU" sz="2800" dirty="0" smtClean="0"/>
              <a:t>Integrity.</a:t>
            </a:r>
            <a:endParaRPr lang="en-AU" sz="2800" dirty="0"/>
          </a:p>
        </p:txBody>
      </p:sp>
    </p:spTree>
    <p:extLst>
      <p:ext uri="{BB962C8B-B14F-4D97-AF65-F5344CB8AC3E}">
        <p14:creationId xmlns:p14="http://schemas.microsoft.com/office/powerpoint/2010/main" val="2987970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do you get there? </a:t>
            </a:r>
            <a:r>
              <a:rPr lang="en-AU" sz="3400" dirty="0" smtClean="0"/>
              <a:t>Findings from case studies about the value of qualifications</a:t>
            </a:r>
            <a:endParaRPr lang="en-AU" sz="3400" dirty="0"/>
          </a:p>
        </p:txBody>
      </p:sp>
      <p:sp>
        <p:nvSpPr>
          <p:cNvPr id="3" name="Content Placeholder 2"/>
          <p:cNvSpPr>
            <a:spLocks noGrp="1"/>
          </p:cNvSpPr>
          <p:nvPr>
            <p:ph idx="1"/>
          </p:nvPr>
        </p:nvSpPr>
        <p:spPr/>
        <p:txBody>
          <a:bodyPr/>
          <a:lstStyle/>
          <a:p>
            <a:r>
              <a:rPr lang="en-AU" dirty="0" smtClean="0"/>
              <a:t>One TAFE and one non-TAFE provider in each of four States. </a:t>
            </a:r>
          </a:p>
          <a:p>
            <a:r>
              <a:rPr lang="en-AU" sz="2600" dirty="0" smtClean="0"/>
              <a:t>Pre-visit questionnaire, interviews with CEO or Deputy, central HR person, central learning and teaching person; and department heads, teachers and students in up to three departments: </a:t>
            </a:r>
          </a:p>
          <a:p>
            <a:pPr marL="715963">
              <a:buFont typeface="Wingdings" panose="05000000000000000000" pitchFamily="2" charset="2"/>
              <a:buChar char="q"/>
            </a:pPr>
            <a:r>
              <a:rPr lang="en-AU" sz="2200" dirty="0"/>
              <a:t>T</a:t>
            </a:r>
            <a:r>
              <a:rPr lang="en-AU" sz="2200" dirty="0" smtClean="0"/>
              <a:t>raditional trade (e.g. carpentry, chef)</a:t>
            </a:r>
          </a:p>
          <a:p>
            <a:pPr marL="715963">
              <a:buFont typeface="Wingdings" panose="05000000000000000000" pitchFamily="2" charset="2"/>
              <a:buChar char="q"/>
            </a:pPr>
            <a:r>
              <a:rPr lang="en-AU" sz="2200" dirty="0" smtClean="0"/>
              <a:t>Non-trade professional (e.g. nursing</a:t>
            </a:r>
            <a:r>
              <a:rPr lang="en-AU" sz="2200" dirty="0"/>
              <a:t>)</a:t>
            </a:r>
            <a:endParaRPr lang="en-AU" sz="2200" dirty="0" smtClean="0"/>
          </a:p>
          <a:p>
            <a:pPr marL="715963">
              <a:buFont typeface="Wingdings" panose="05000000000000000000" pitchFamily="2" charset="2"/>
              <a:buChar char="q"/>
            </a:pPr>
            <a:r>
              <a:rPr lang="en-AU" sz="2200" dirty="0" smtClean="0"/>
              <a:t>Non-trade non-professional (e.g. business admin, beauty)</a:t>
            </a:r>
            <a:endParaRPr lang="en-AU" sz="2200" dirty="0"/>
          </a:p>
        </p:txBody>
      </p:sp>
    </p:spTree>
    <p:extLst>
      <p:ext uri="{BB962C8B-B14F-4D97-AF65-F5344CB8AC3E}">
        <p14:creationId xmlns:p14="http://schemas.microsoft.com/office/powerpoint/2010/main" val="2368662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smtClean="0"/>
              <a:t>What did managers and department heads say?</a:t>
            </a:r>
            <a:r>
              <a:rPr lang="en-AU" sz="2800" dirty="0" smtClean="0"/>
              <a:t/>
            </a:r>
            <a:br>
              <a:rPr lang="en-AU" sz="2800" dirty="0" smtClean="0"/>
            </a:br>
            <a:endParaRPr lang="en-AU" sz="2800" i="1" dirty="0"/>
          </a:p>
        </p:txBody>
      </p:sp>
      <p:sp>
        <p:nvSpPr>
          <p:cNvPr id="3" name="Content Placeholder 2"/>
          <p:cNvSpPr>
            <a:spLocks noGrp="1"/>
          </p:cNvSpPr>
          <p:nvPr>
            <p:ph idx="1"/>
          </p:nvPr>
        </p:nvSpPr>
        <p:spPr/>
        <p:txBody>
          <a:bodyPr/>
          <a:lstStyle/>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1660" y="1600200"/>
            <a:ext cx="6120680" cy="4073034"/>
          </a:xfrm>
          <a:prstGeom prst="rect">
            <a:avLst/>
          </a:prstGeom>
        </p:spPr>
      </p:pic>
    </p:spTree>
    <p:extLst>
      <p:ext uri="{BB962C8B-B14F-4D97-AF65-F5344CB8AC3E}">
        <p14:creationId xmlns:p14="http://schemas.microsoft.com/office/powerpoint/2010/main" val="1347434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800" dirty="0" smtClean="0"/>
              <a:t>TAFE case studies: senior managers’ views</a:t>
            </a:r>
            <a:endParaRPr lang="en-AU" sz="3800" dirty="0"/>
          </a:p>
        </p:txBody>
      </p:sp>
      <p:sp>
        <p:nvSpPr>
          <p:cNvPr id="3" name="Content Placeholder 2"/>
          <p:cNvSpPr>
            <a:spLocks noGrp="1"/>
          </p:cNvSpPr>
          <p:nvPr>
            <p:ph idx="1"/>
          </p:nvPr>
        </p:nvSpPr>
        <p:spPr/>
        <p:txBody>
          <a:bodyPr/>
          <a:lstStyle/>
          <a:p>
            <a:r>
              <a:rPr lang="en-AU" sz="2800" dirty="0" smtClean="0"/>
              <a:t>Teachers with degrees in VET teaching had a greater appreciation of pedagogy and also of compliance matters;</a:t>
            </a:r>
          </a:p>
          <a:p>
            <a:r>
              <a:rPr lang="en-AU" sz="2800" dirty="0" smtClean="0"/>
              <a:t>Teachers without degrees could not write good learning materials (needed ‘ghost writers’) and could not write assessment tasks;</a:t>
            </a:r>
          </a:p>
          <a:p>
            <a:r>
              <a:rPr lang="en-AU" sz="2800" dirty="0" smtClean="0"/>
              <a:t>Cert IV was not adequate;</a:t>
            </a:r>
          </a:p>
          <a:p>
            <a:r>
              <a:rPr lang="en-AU" sz="2800" dirty="0" smtClean="0"/>
              <a:t>Qualification levels were important in recruitment and promotion decisions.</a:t>
            </a:r>
          </a:p>
          <a:p>
            <a:endParaRPr lang="en-AU" sz="2800"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704677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Australian Research Council-funded project 2015-2017</a:t>
            </a:r>
            <a:endParaRPr lang="en-AU" sz="3600" dirty="0"/>
          </a:p>
        </p:txBody>
      </p:sp>
      <p:sp>
        <p:nvSpPr>
          <p:cNvPr id="3" name="Content Placeholder 2"/>
          <p:cNvSpPr>
            <a:spLocks noGrp="1"/>
          </p:cNvSpPr>
          <p:nvPr>
            <p:ph idx="1"/>
          </p:nvPr>
        </p:nvSpPr>
        <p:spPr>
          <a:xfrm>
            <a:off x="179512" y="1417638"/>
            <a:ext cx="8229600" cy="4530725"/>
          </a:xfrm>
        </p:spPr>
        <p:txBody>
          <a:bodyPr/>
          <a:lstStyle/>
          <a:p>
            <a:pPr lvl="0"/>
            <a:r>
              <a:rPr lang="en-US" b="1" i="1" dirty="0" smtClean="0"/>
              <a:t>Would </a:t>
            </a:r>
            <a:r>
              <a:rPr lang="en-US" b="1" i="1" dirty="0"/>
              <a:t>more highly qualified teachers </a:t>
            </a:r>
            <a:r>
              <a:rPr lang="en-US" b="1" i="1" dirty="0" smtClean="0"/>
              <a:t>and  </a:t>
            </a:r>
            <a:r>
              <a:rPr lang="en-US" b="1" i="1" dirty="0"/>
              <a:t>trainers help to address quality problems in the Australian VET system?</a:t>
            </a:r>
            <a:endParaRPr lang="en-GB" b="1" i="1" dirty="0"/>
          </a:p>
          <a:p>
            <a:pPr lvl="0"/>
            <a:r>
              <a:rPr lang="en-GB" sz="2400" dirty="0" smtClean="0"/>
              <a:t>Research team: </a:t>
            </a:r>
            <a:r>
              <a:rPr lang="en-GB" sz="2400" dirty="0"/>
              <a:t>Erica Smith, Keiko </a:t>
            </a:r>
            <a:r>
              <a:rPr lang="en-GB" sz="2400" dirty="0" smtClean="0"/>
              <a:t>Yasukawa, Roger Harris, Jackie Tuck, Hugh Guthrie. .</a:t>
            </a:r>
          </a:p>
          <a:p>
            <a:r>
              <a:rPr lang="en-AU" sz="2400" dirty="0"/>
              <a:t>Partner Organisations: VET Development Centre, </a:t>
            </a:r>
            <a:r>
              <a:rPr lang="en-AU" sz="2400" dirty="0" smtClean="0"/>
              <a:t>Australian Council for Private Education and Training, </a:t>
            </a:r>
            <a:r>
              <a:rPr lang="en-AU" sz="2400" dirty="0"/>
              <a:t>National Centre for Vocational Education </a:t>
            </a:r>
            <a:r>
              <a:rPr lang="en-AU" sz="2400" dirty="0" smtClean="0"/>
              <a:t>Research, Federation Training, Queensland TAFE.</a:t>
            </a:r>
            <a:endParaRPr lang="en-AU" sz="2400" dirty="0"/>
          </a:p>
          <a:p>
            <a:pPr lvl="0"/>
            <a:endParaRPr lang="en-GB" dirty="0"/>
          </a:p>
          <a:p>
            <a:endParaRPr lang="en-AU" dirty="0"/>
          </a:p>
        </p:txBody>
      </p:sp>
    </p:spTree>
    <p:extLst>
      <p:ext uri="{BB962C8B-B14F-4D97-AF65-F5344CB8AC3E}">
        <p14:creationId xmlns:p14="http://schemas.microsoft.com/office/powerpoint/2010/main" val="1325452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Examples of initiatives</a:t>
            </a:r>
            <a:endParaRPr lang="en-AU" dirty="0"/>
          </a:p>
        </p:txBody>
      </p:sp>
      <p:sp>
        <p:nvSpPr>
          <p:cNvPr id="3" name="Content Placeholder 2"/>
          <p:cNvSpPr>
            <a:spLocks noGrp="1"/>
          </p:cNvSpPr>
          <p:nvPr>
            <p:ph idx="1"/>
          </p:nvPr>
        </p:nvSpPr>
        <p:spPr/>
        <p:txBody>
          <a:bodyPr/>
          <a:lstStyle/>
          <a:p>
            <a:r>
              <a:rPr lang="en-AU" dirty="0" smtClean="0"/>
              <a:t>Encouraging teachers </a:t>
            </a:r>
            <a:r>
              <a:rPr lang="en-AU" dirty="0"/>
              <a:t>to take up ‘HECS-free’ places at university studying VET </a:t>
            </a:r>
            <a:r>
              <a:rPr lang="en-AU" dirty="0" smtClean="0"/>
              <a:t>teacher </a:t>
            </a:r>
            <a:r>
              <a:rPr lang="en-AU" dirty="0"/>
              <a:t>degrees. Managers </a:t>
            </a:r>
            <a:r>
              <a:rPr lang="en-AU" dirty="0" smtClean="0"/>
              <a:t>could remember </a:t>
            </a:r>
            <a:r>
              <a:rPr lang="en-AU" dirty="0"/>
              <a:t>their own </a:t>
            </a:r>
            <a:r>
              <a:rPr lang="en-AU" dirty="0" smtClean="0"/>
              <a:t>teacher-training cohort. </a:t>
            </a:r>
          </a:p>
          <a:p>
            <a:r>
              <a:rPr lang="en-AU" dirty="0" smtClean="0"/>
              <a:t>Analysing student evaluations by qualification level of teacher.</a:t>
            </a:r>
          </a:p>
          <a:p>
            <a:r>
              <a:rPr lang="en-AU" dirty="0" smtClean="0"/>
              <a:t>A pay point for which a VET teaching degree was needed. </a:t>
            </a:r>
            <a:endParaRPr lang="en-AU" dirty="0"/>
          </a:p>
          <a:p>
            <a:endParaRPr lang="en-AU" dirty="0"/>
          </a:p>
        </p:txBody>
      </p:sp>
    </p:spTree>
    <p:extLst>
      <p:ext uri="{BB962C8B-B14F-4D97-AF65-F5344CB8AC3E}">
        <p14:creationId xmlns:p14="http://schemas.microsoft.com/office/powerpoint/2010/main" val="1938946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Metro TAFE West: the difference….</a:t>
            </a:r>
            <a:endParaRPr lang="en-AU" dirty="0"/>
          </a:p>
        </p:txBody>
      </p:sp>
      <p:sp>
        <p:nvSpPr>
          <p:cNvPr id="3" name="Content Placeholder 2"/>
          <p:cNvSpPr>
            <a:spLocks noGrp="1"/>
          </p:cNvSpPr>
          <p:nvPr>
            <p:ph idx="1"/>
          </p:nvPr>
        </p:nvSpPr>
        <p:spPr/>
        <p:txBody>
          <a:bodyPr/>
          <a:lstStyle/>
          <a:p>
            <a:pPr marL="0" indent="0">
              <a:buNone/>
            </a:pPr>
            <a:r>
              <a:rPr lang="en-AU" sz="2200" i="1" dirty="0" smtClean="0">
                <a:solidFill>
                  <a:schemeClr val="accent5">
                    <a:lumMod val="50000"/>
                  </a:schemeClr>
                </a:solidFill>
              </a:rPr>
              <a:t>“The </a:t>
            </a:r>
            <a:r>
              <a:rPr lang="en-AU" sz="2200" i="1" dirty="0">
                <a:solidFill>
                  <a:schemeClr val="accent5">
                    <a:lumMod val="50000"/>
                  </a:schemeClr>
                </a:solidFill>
              </a:rPr>
              <a:t>difference is with a non-teacher trained teacher… where there's issues, it's quite clear that they don't even understand what the issues are. When you're talking to them, they really have no idea about the design of their training, the design of the assessment and the delivery of </a:t>
            </a:r>
            <a:r>
              <a:rPr lang="en-AU" sz="2200" i="1" dirty="0" smtClean="0">
                <a:solidFill>
                  <a:schemeClr val="accent5">
                    <a:lumMod val="50000"/>
                  </a:schemeClr>
                </a:solidFill>
              </a:rPr>
              <a:t>it.</a:t>
            </a:r>
          </a:p>
          <a:p>
            <a:pPr marL="0" indent="0">
              <a:buNone/>
            </a:pPr>
            <a:r>
              <a:rPr lang="en-AU" sz="2200" i="1" dirty="0" smtClean="0">
                <a:solidFill>
                  <a:schemeClr val="accent5">
                    <a:lumMod val="50000"/>
                  </a:schemeClr>
                </a:solidFill>
              </a:rPr>
              <a:t>With </a:t>
            </a:r>
            <a:r>
              <a:rPr lang="en-AU" sz="2200" i="1" dirty="0">
                <a:solidFill>
                  <a:schemeClr val="accent5">
                    <a:lumMod val="50000"/>
                  </a:schemeClr>
                </a:solidFill>
              </a:rPr>
              <a:t>a teacher trained staff member, generally they'll understand the requirement for documentation, they'll understand much more about pedagogy, … have much better classroom management skills and can deal much better with variations in student capability in a classroom… they're much better equipped to analyse it and come up with solutions</a:t>
            </a:r>
            <a:r>
              <a:rPr lang="en-AU" sz="2200" i="1" dirty="0" smtClean="0">
                <a:solidFill>
                  <a:schemeClr val="accent5">
                    <a:lumMod val="50000"/>
                  </a:schemeClr>
                </a:solidFill>
              </a:rPr>
              <a:t>.”</a:t>
            </a:r>
            <a:endParaRPr lang="en-AU" sz="2200" i="1" dirty="0">
              <a:solidFill>
                <a:schemeClr val="accent5">
                  <a:lumMod val="50000"/>
                </a:schemeClr>
              </a:solidFill>
            </a:endParaRPr>
          </a:p>
        </p:txBody>
      </p:sp>
    </p:spTree>
    <p:extLst>
      <p:ext uri="{BB962C8B-B14F-4D97-AF65-F5344CB8AC3E}">
        <p14:creationId xmlns:p14="http://schemas.microsoft.com/office/powerpoint/2010/main" val="4185537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TAFE sites: Department Heads</a:t>
            </a:r>
            <a:endParaRPr lang="en-AU" dirty="0"/>
          </a:p>
        </p:txBody>
      </p:sp>
      <p:sp>
        <p:nvSpPr>
          <p:cNvPr id="3" name="Content Placeholder 2"/>
          <p:cNvSpPr>
            <a:spLocks noGrp="1"/>
          </p:cNvSpPr>
          <p:nvPr>
            <p:ph idx="1"/>
          </p:nvPr>
        </p:nvSpPr>
        <p:spPr>
          <a:xfrm>
            <a:off x="457200" y="1484784"/>
            <a:ext cx="8229600" cy="3893666"/>
          </a:xfrm>
        </p:spPr>
        <p:txBody>
          <a:bodyPr/>
          <a:lstStyle/>
          <a:p>
            <a:r>
              <a:rPr lang="en-AU" sz="2000" dirty="0" smtClean="0"/>
              <a:t>Nearly all preferred their teachers to have degrees in VET teaching: </a:t>
            </a:r>
            <a:r>
              <a:rPr lang="en-AU" sz="2000" dirty="0" err="1" smtClean="0"/>
              <a:t>e.g.‘Solidifies</a:t>
            </a:r>
            <a:r>
              <a:rPr lang="en-AU" sz="2000" dirty="0"/>
              <a:t>’ </a:t>
            </a:r>
            <a:r>
              <a:rPr lang="en-AU" sz="2000" dirty="0" smtClean="0"/>
              <a:t>learning; </a:t>
            </a:r>
            <a:r>
              <a:rPr lang="en-AU" sz="2000" dirty="0"/>
              <a:t>VET teacher-education courses </a:t>
            </a:r>
            <a:r>
              <a:rPr lang="en-AU" sz="2000" dirty="0" smtClean="0"/>
              <a:t>seen as </a:t>
            </a:r>
            <a:r>
              <a:rPr lang="en-AU" sz="2000" dirty="0"/>
              <a:t>more practical than professional development.</a:t>
            </a:r>
            <a:endParaRPr lang="en-AU" sz="2000" dirty="0" smtClean="0"/>
          </a:p>
          <a:p>
            <a:r>
              <a:rPr lang="en-AU" sz="2000" dirty="0" smtClean="0"/>
              <a:t>Stated advantages: </a:t>
            </a:r>
          </a:p>
          <a:p>
            <a:pPr marL="1168400">
              <a:buFont typeface="Wingdings" panose="05000000000000000000" pitchFamily="2" charset="2"/>
              <a:buChar char="q"/>
            </a:pPr>
            <a:r>
              <a:rPr lang="en-AU" sz="2000" dirty="0"/>
              <a:t>u</a:t>
            </a:r>
            <a:r>
              <a:rPr lang="en-AU" sz="2000" dirty="0" smtClean="0"/>
              <a:t>p to date with teaching practices, </a:t>
            </a:r>
          </a:p>
          <a:p>
            <a:pPr marL="1168400">
              <a:buFont typeface="Wingdings" panose="05000000000000000000" pitchFamily="2" charset="2"/>
              <a:buChar char="q"/>
            </a:pPr>
            <a:r>
              <a:rPr lang="en-AU" sz="2000" dirty="0" smtClean="0"/>
              <a:t>a culture of teaching improvement, </a:t>
            </a:r>
          </a:p>
          <a:p>
            <a:pPr marL="1168400">
              <a:buFont typeface="Wingdings" panose="05000000000000000000" pitchFamily="2" charset="2"/>
              <a:buChar char="q"/>
            </a:pPr>
            <a:r>
              <a:rPr lang="en-AU" sz="2000" dirty="0" smtClean="0"/>
              <a:t>model lifelong learning, </a:t>
            </a:r>
          </a:p>
          <a:p>
            <a:pPr marL="1168400">
              <a:buFont typeface="Wingdings" panose="05000000000000000000" pitchFamily="2" charset="2"/>
              <a:buChar char="q"/>
            </a:pPr>
            <a:r>
              <a:rPr lang="en-AU" sz="2000" dirty="0" smtClean="0"/>
              <a:t>able to make a contribution more quickly,</a:t>
            </a:r>
          </a:p>
          <a:p>
            <a:r>
              <a:rPr lang="en-AU" sz="2000" dirty="0" smtClean="0"/>
              <a:t>Disadvantage: (one- beauty) people may ‘over-teach’ - at too high a level.</a:t>
            </a:r>
            <a:endParaRPr lang="en-AU" sz="2000" dirty="0"/>
          </a:p>
        </p:txBody>
      </p:sp>
    </p:spTree>
    <p:extLst>
      <p:ext uri="{BB962C8B-B14F-4D97-AF65-F5344CB8AC3E}">
        <p14:creationId xmlns:p14="http://schemas.microsoft.com/office/powerpoint/2010/main" val="2847974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TAFE: Department Heads speak</a:t>
            </a:r>
            <a:endParaRPr lang="en-AU" dirty="0"/>
          </a:p>
        </p:txBody>
      </p:sp>
      <p:sp>
        <p:nvSpPr>
          <p:cNvPr id="3" name="Content Placeholder 2"/>
          <p:cNvSpPr>
            <a:spLocks noGrp="1"/>
          </p:cNvSpPr>
          <p:nvPr>
            <p:ph idx="1"/>
          </p:nvPr>
        </p:nvSpPr>
        <p:spPr/>
        <p:txBody>
          <a:bodyPr/>
          <a:lstStyle/>
          <a:p>
            <a:r>
              <a:rPr lang="en-AU" sz="2400" i="1" dirty="0" smtClean="0">
                <a:solidFill>
                  <a:schemeClr val="accent5">
                    <a:lumMod val="50000"/>
                  </a:schemeClr>
                </a:solidFill>
              </a:rPr>
              <a:t>“So </a:t>
            </a:r>
            <a:r>
              <a:rPr lang="en-AU" sz="2400" i="1" dirty="0">
                <a:solidFill>
                  <a:schemeClr val="accent5">
                    <a:lumMod val="50000"/>
                  </a:schemeClr>
                </a:solidFill>
              </a:rPr>
              <a:t>it’s a change in mindset … if you want to raise the professionalism and the image of VET, the morale of lecturers and to be seen as professional, and to align themselves as a professional teacher. I think some of them rely too much on their industry knowledge here and it gets them by</a:t>
            </a:r>
            <a:r>
              <a:rPr lang="en-AU" sz="2400" i="1" dirty="0" smtClean="0">
                <a:solidFill>
                  <a:schemeClr val="accent5">
                    <a:lumMod val="50000"/>
                  </a:schemeClr>
                </a:solidFill>
              </a:rPr>
              <a:t>.” (electrical)</a:t>
            </a:r>
          </a:p>
          <a:p>
            <a:r>
              <a:rPr lang="en-AU" sz="2400" i="1" dirty="0" smtClean="0">
                <a:solidFill>
                  <a:schemeClr val="accent5">
                    <a:lumMod val="50000"/>
                  </a:schemeClr>
                </a:solidFill>
              </a:rPr>
              <a:t> Someone with a degree is “able </a:t>
            </a:r>
            <a:r>
              <a:rPr lang="en-AU" sz="2400" i="1" dirty="0">
                <a:solidFill>
                  <a:schemeClr val="accent5">
                    <a:lumMod val="50000"/>
                  </a:schemeClr>
                </a:solidFill>
              </a:rPr>
              <a:t>to understand the concepts of how to structure content differently for each medium of delivery whereas someone with the [Cert IV] TAE has very limited </a:t>
            </a:r>
            <a:r>
              <a:rPr lang="en-AU" sz="2400" i="1" dirty="0" smtClean="0">
                <a:solidFill>
                  <a:schemeClr val="accent5">
                    <a:lumMod val="50000"/>
                  </a:schemeClr>
                </a:solidFill>
              </a:rPr>
              <a:t>knowledge”. (service industries)</a:t>
            </a:r>
            <a:endParaRPr lang="en-AU" sz="2400" i="1" dirty="0">
              <a:solidFill>
                <a:schemeClr val="accent5">
                  <a:lumMod val="50000"/>
                </a:schemeClr>
              </a:solidFill>
            </a:endParaRPr>
          </a:p>
        </p:txBody>
      </p:sp>
    </p:spTree>
    <p:extLst>
      <p:ext uri="{BB962C8B-B14F-4D97-AF65-F5344CB8AC3E}">
        <p14:creationId xmlns:p14="http://schemas.microsoft.com/office/powerpoint/2010/main" val="16161199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t>Non-TAFE RTOs: Senior manager views</a:t>
            </a:r>
            <a:endParaRPr lang="en-AU" sz="4000" dirty="0"/>
          </a:p>
        </p:txBody>
      </p:sp>
      <p:sp>
        <p:nvSpPr>
          <p:cNvPr id="3" name="Content Placeholder 2"/>
          <p:cNvSpPr>
            <a:spLocks noGrp="1"/>
          </p:cNvSpPr>
          <p:nvPr>
            <p:ph idx="1"/>
          </p:nvPr>
        </p:nvSpPr>
        <p:spPr/>
        <p:txBody>
          <a:bodyPr/>
          <a:lstStyle/>
          <a:p>
            <a:r>
              <a:rPr lang="en-AU" sz="2400" dirty="0" smtClean="0"/>
              <a:t>Mixed views. Very focused on compliance matters.</a:t>
            </a:r>
          </a:p>
          <a:p>
            <a:r>
              <a:rPr lang="en-AU" sz="2400" dirty="0" smtClean="0"/>
              <a:t>Some favoured industry qualifications – yet one noted lack of academic leadership which had led to the need to create a new position.</a:t>
            </a:r>
          </a:p>
          <a:p>
            <a:r>
              <a:rPr lang="en-AU" sz="2400" dirty="0" smtClean="0"/>
              <a:t>Others talked about what higher qualifications brought e.g. critical thinking, motivation. </a:t>
            </a:r>
          </a:p>
          <a:p>
            <a:r>
              <a:rPr lang="en-AU" sz="2400" dirty="0" smtClean="0"/>
              <a:t>Tended to talk more than TAFE managers about personal attributes of teachers.</a:t>
            </a:r>
          </a:p>
          <a:p>
            <a:r>
              <a:rPr lang="en-AU" sz="2400" dirty="0" smtClean="0"/>
              <a:t>Two funded staff to undertake qualifications and this could include VET teaching qualifications.</a:t>
            </a:r>
            <a:endParaRPr lang="en-AU" sz="2400" dirty="0"/>
          </a:p>
        </p:txBody>
      </p:sp>
    </p:spTree>
    <p:extLst>
      <p:ext uri="{BB962C8B-B14F-4D97-AF65-F5344CB8AC3E}">
        <p14:creationId xmlns:p14="http://schemas.microsoft.com/office/powerpoint/2010/main" val="916439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Non-TAFE RTOs: ‘Department heads’</a:t>
            </a:r>
            <a:endParaRPr lang="en-AU" dirty="0"/>
          </a:p>
        </p:txBody>
      </p:sp>
      <p:sp>
        <p:nvSpPr>
          <p:cNvPr id="3" name="Content Placeholder 2"/>
          <p:cNvSpPr>
            <a:spLocks noGrp="1"/>
          </p:cNvSpPr>
          <p:nvPr>
            <p:ph idx="1"/>
          </p:nvPr>
        </p:nvSpPr>
        <p:spPr/>
        <p:txBody>
          <a:bodyPr/>
          <a:lstStyle/>
          <a:p>
            <a:r>
              <a:rPr lang="en-AU" dirty="0" smtClean="0"/>
              <a:t>Some dismissive of higher-level VET teaching qualifications. </a:t>
            </a:r>
          </a:p>
          <a:p>
            <a:r>
              <a:rPr lang="en-AU" dirty="0" smtClean="0"/>
              <a:t>One thought that it was ‘disloyal’ to be educated at university. </a:t>
            </a:r>
          </a:p>
          <a:p>
            <a:r>
              <a:rPr lang="en-AU" dirty="0" smtClean="0"/>
              <a:t>Talked more about ‘passion’, meaning for the industry/occupation.</a:t>
            </a:r>
          </a:p>
          <a:p>
            <a:r>
              <a:rPr lang="en-AU" dirty="0" smtClean="0"/>
              <a:t>Preferred people to have higher-level industry qualifications than teaching qualifications. </a:t>
            </a:r>
            <a:endParaRPr lang="en-AU" dirty="0"/>
          </a:p>
        </p:txBody>
      </p:sp>
    </p:spTree>
    <p:extLst>
      <p:ext uri="{BB962C8B-B14F-4D97-AF65-F5344CB8AC3E}">
        <p14:creationId xmlns:p14="http://schemas.microsoft.com/office/powerpoint/2010/main" val="3609227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Department Head, Vocational Training National</a:t>
            </a:r>
            <a:endParaRPr lang="en-AU" dirty="0"/>
          </a:p>
        </p:txBody>
      </p:sp>
      <p:sp>
        <p:nvSpPr>
          <p:cNvPr id="3" name="Content Placeholder 2"/>
          <p:cNvSpPr>
            <a:spLocks noGrp="1"/>
          </p:cNvSpPr>
          <p:nvPr>
            <p:ph idx="1"/>
          </p:nvPr>
        </p:nvSpPr>
        <p:spPr/>
        <p:txBody>
          <a:bodyPr/>
          <a:lstStyle/>
          <a:p>
            <a:pPr marL="0" indent="0">
              <a:buNone/>
            </a:pPr>
            <a:r>
              <a:rPr lang="en-AU" sz="2400" i="1" dirty="0" smtClean="0">
                <a:solidFill>
                  <a:schemeClr val="accent5">
                    <a:lumMod val="50000"/>
                  </a:schemeClr>
                </a:solidFill>
              </a:rPr>
              <a:t>“… </a:t>
            </a:r>
            <a:r>
              <a:rPr lang="en-AU" sz="2400" i="1" dirty="0">
                <a:solidFill>
                  <a:schemeClr val="accent5">
                    <a:lumMod val="50000"/>
                  </a:schemeClr>
                </a:solidFill>
              </a:rPr>
              <a:t>I was very young when I went through Hawthorn [the college which formerly provided university studies to TAFE teachers in </a:t>
            </a:r>
            <a:r>
              <a:rPr lang="en-AU" sz="2400" i="1" dirty="0" smtClean="0">
                <a:solidFill>
                  <a:schemeClr val="accent5">
                    <a:lumMod val="50000"/>
                  </a:schemeClr>
                </a:solidFill>
              </a:rPr>
              <a:t>Victoria], </a:t>
            </a:r>
            <a:r>
              <a:rPr lang="en-AU" sz="2400" i="1" dirty="0">
                <a:solidFill>
                  <a:schemeClr val="accent5">
                    <a:lumMod val="50000"/>
                  </a:schemeClr>
                </a:solidFill>
              </a:rPr>
              <a:t>very immature and I thought it was just a bludge, a waste of time in some respects… </a:t>
            </a:r>
            <a:endParaRPr lang="en-AU" sz="2400" i="1" dirty="0" smtClean="0">
              <a:solidFill>
                <a:schemeClr val="accent5">
                  <a:lumMod val="50000"/>
                </a:schemeClr>
              </a:solidFill>
            </a:endParaRPr>
          </a:p>
          <a:p>
            <a:pPr marL="0" indent="0">
              <a:buNone/>
            </a:pPr>
            <a:r>
              <a:rPr lang="en-AU" sz="2400" i="1" dirty="0" smtClean="0">
                <a:solidFill>
                  <a:schemeClr val="accent5">
                    <a:lumMod val="50000"/>
                  </a:schemeClr>
                </a:solidFill>
              </a:rPr>
              <a:t>But </a:t>
            </a:r>
            <a:r>
              <a:rPr lang="en-AU" sz="2400" i="1" dirty="0">
                <a:solidFill>
                  <a:schemeClr val="accent5">
                    <a:lumMod val="50000"/>
                  </a:schemeClr>
                </a:solidFill>
              </a:rPr>
              <a:t>I look back and it's probably a bit like an apprenticeship.  I look back and </a:t>
            </a:r>
            <a:r>
              <a:rPr lang="en-AU" sz="2400" i="1" dirty="0" smtClean="0">
                <a:solidFill>
                  <a:schemeClr val="accent5">
                    <a:lumMod val="50000"/>
                  </a:schemeClr>
                </a:solidFill>
              </a:rPr>
              <a:t>go, </a:t>
            </a:r>
            <a:r>
              <a:rPr lang="en-AU" sz="2400" i="1" dirty="0">
                <a:solidFill>
                  <a:schemeClr val="accent5">
                    <a:lumMod val="50000"/>
                  </a:schemeClr>
                </a:solidFill>
              </a:rPr>
              <a:t>I got things out of there that I didn't realise I was getting.  I can't say the same about the TAE.”</a:t>
            </a:r>
            <a:endParaRPr lang="en-AU" sz="2400" dirty="0">
              <a:solidFill>
                <a:schemeClr val="accent5">
                  <a:lumMod val="50000"/>
                </a:schemeClr>
              </a:solidFill>
            </a:endParaRPr>
          </a:p>
          <a:p>
            <a:endParaRPr lang="en-AU" dirty="0"/>
          </a:p>
        </p:txBody>
      </p:sp>
    </p:spTree>
    <p:extLst>
      <p:ext uri="{BB962C8B-B14F-4D97-AF65-F5344CB8AC3E}">
        <p14:creationId xmlns:p14="http://schemas.microsoft.com/office/powerpoint/2010/main" val="3959963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Early data from survey (n=574)</a:t>
            </a:r>
            <a:endParaRPr lang="en-AU" dirty="0"/>
          </a:p>
        </p:txBody>
      </p:sp>
      <p:sp>
        <p:nvSpPr>
          <p:cNvPr id="3" name="Content Placeholder 2"/>
          <p:cNvSpPr>
            <a:spLocks noGrp="1"/>
          </p:cNvSpPr>
          <p:nvPr>
            <p:ph idx="1"/>
          </p:nvPr>
        </p:nvSpPr>
        <p:spPr/>
        <p:txBody>
          <a:bodyPr/>
          <a:lstStyle/>
          <a:p>
            <a:r>
              <a:rPr lang="en-AU" dirty="0" smtClean="0"/>
              <a:t>Majority of teachers/trainers were aged 50 and over;</a:t>
            </a:r>
          </a:p>
          <a:p>
            <a:r>
              <a:rPr lang="en-AU" dirty="0" smtClean="0"/>
              <a:t>One-third held concurrent positions outside VET, mainly in the area in which they taught;</a:t>
            </a:r>
          </a:p>
          <a:p>
            <a:r>
              <a:rPr lang="en-AU" dirty="0" smtClean="0"/>
              <a:t>Spread across industry areas and jurisdictions;</a:t>
            </a:r>
          </a:p>
          <a:p>
            <a:r>
              <a:rPr lang="en-AU" dirty="0" smtClean="0"/>
              <a:t>Type of RTO: TAFE 58%; Private RTO 30%; Community RTO 2%; Enterprise RTO 10%</a:t>
            </a:r>
            <a:endParaRPr lang="en-AU" dirty="0"/>
          </a:p>
        </p:txBody>
      </p:sp>
    </p:spTree>
    <p:extLst>
      <p:ext uri="{BB962C8B-B14F-4D97-AF65-F5344CB8AC3E}">
        <p14:creationId xmlns:p14="http://schemas.microsoft.com/office/powerpoint/2010/main" val="20273277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Qualification levels</a:t>
            </a:r>
            <a:endParaRPr lang="en-AU" dirty="0"/>
          </a:p>
        </p:txBody>
      </p:sp>
      <p:sp>
        <p:nvSpPr>
          <p:cNvPr id="3" name="Content Placeholder 2"/>
          <p:cNvSpPr>
            <a:spLocks noGrp="1"/>
          </p:cNvSpPr>
          <p:nvPr>
            <p:ph idx="1"/>
          </p:nvPr>
        </p:nvSpPr>
        <p:spPr/>
        <p:txBody>
          <a:bodyPr/>
          <a:lstStyle/>
          <a:p>
            <a:r>
              <a:rPr lang="en-AU" dirty="0" smtClean="0"/>
              <a:t>Highest overall qualification</a:t>
            </a:r>
          </a:p>
          <a:p>
            <a:pPr marL="0" indent="0">
              <a:buNone/>
            </a:pPr>
            <a:r>
              <a:rPr lang="en-AU" dirty="0" smtClean="0"/>
              <a:t>Cert III or IV: 12%; Diploma/VET Grad Cert: 28%; Degree: 25%; Above degree: 35%</a:t>
            </a:r>
          </a:p>
          <a:p>
            <a:r>
              <a:rPr lang="en-AU" dirty="0" smtClean="0"/>
              <a:t>Highest VET teaching qualification</a:t>
            </a:r>
          </a:p>
          <a:p>
            <a:pPr marL="0" indent="0">
              <a:buNone/>
            </a:pPr>
            <a:r>
              <a:rPr lang="en-AU" dirty="0" smtClean="0"/>
              <a:t>Cert IV TAE or earlier 64%; Dip VET or earlier: 17%; degree or above 19%</a:t>
            </a:r>
          </a:p>
          <a:p>
            <a:r>
              <a:rPr lang="en-AU" dirty="0" smtClean="0"/>
              <a:t>Currently studying: Industry qualification: 26%; VET teaching qualification: 12%</a:t>
            </a:r>
            <a:endParaRPr lang="en-AU" dirty="0"/>
          </a:p>
        </p:txBody>
      </p:sp>
    </p:spTree>
    <p:extLst>
      <p:ext uri="{BB962C8B-B14F-4D97-AF65-F5344CB8AC3E}">
        <p14:creationId xmlns:p14="http://schemas.microsoft.com/office/powerpoint/2010/main" val="11425177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interesting data</a:t>
            </a:r>
            <a:endParaRPr lang="en-AU" dirty="0"/>
          </a:p>
        </p:txBody>
      </p:sp>
      <p:sp>
        <p:nvSpPr>
          <p:cNvPr id="3" name="Content Placeholder 2"/>
          <p:cNvSpPr>
            <a:spLocks noGrp="1"/>
          </p:cNvSpPr>
          <p:nvPr>
            <p:ph idx="1"/>
          </p:nvPr>
        </p:nvSpPr>
        <p:spPr/>
        <p:txBody>
          <a:bodyPr/>
          <a:lstStyle/>
          <a:p>
            <a:r>
              <a:rPr lang="en-AU" dirty="0" smtClean="0"/>
              <a:t>Description of their role: Teacher or TAFE teacher 40%; Trainer 30%</a:t>
            </a:r>
          </a:p>
          <a:p>
            <a:r>
              <a:rPr lang="en-AU" dirty="0" smtClean="0"/>
              <a:t>Identified more often as a teacher/trainer than with their industry occupation;</a:t>
            </a:r>
          </a:p>
          <a:p>
            <a:r>
              <a:rPr lang="en-AU" dirty="0" smtClean="0"/>
              <a:t>More likely to undertake professional development in </a:t>
            </a:r>
            <a:r>
              <a:rPr lang="en-AU" dirty="0"/>
              <a:t>teaching </a:t>
            </a:r>
            <a:r>
              <a:rPr lang="en-AU" dirty="0" smtClean="0"/>
              <a:t>than in their industry;</a:t>
            </a:r>
          </a:p>
          <a:p>
            <a:r>
              <a:rPr lang="en-AU" dirty="0" smtClean="0"/>
              <a:t>PD was rarely all undertaken within work time, and was often self-funded</a:t>
            </a:r>
          </a:p>
        </p:txBody>
      </p:sp>
    </p:spTree>
    <p:extLst>
      <p:ext uri="{BB962C8B-B14F-4D97-AF65-F5344CB8AC3E}">
        <p14:creationId xmlns:p14="http://schemas.microsoft.com/office/powerpoint/2010/main" val="3750757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t>The job of a VET teacher/trainer in Australia</a:t>
            </a:r>
          </a:p>
        </p:txBody>
      </p:sp>
      <p:sp>
        <p:nvSpPr>
          <p:cNvPr id="4099" name="Content Placeholder 2"/>
          <p:cNvSpPr>
            <a:spLocks noGrp="1"/>
          </p:cNvSpPr>
          <p:nvPr>
            <p:ph sz="half" idx="1"/>
          </p:nvPr>
        </p:nvSpPr>
        <p:spPr>
          <a:xfrm>
            <a:off x="494778" y="1605398"/>
            <a:ext cx="4450086" cy="4530725"/>
          </a:xfrm>
        </p:spPr>
        <p:txBody>
          <a:bodyPr/>
          <a:lstStyle/>
          <a:p>
            <a:pPr eaLnBrk="1" hangingPunct="1"/>
            <a:r>
              <a:rPr lang="en-AU" sz="2000" dirty="0" smtClean="0"/>
              <a:t>Breadth and diversity of VET: industry areas, qualification levels, and teaching contexts and modes;</a:t>
            </a:r>
          </a:p>
          <a:p>
            <a:pPr eaLnBrk="1" hangingPunct="1"/>
            <a:r>
              <a:rPr lang="en-AU" sz="2000" dirty="0" smtClean="0"/>
              <a:t>Finding new markets;</a:t>
            </a:r>
          </a:p>
          <a:p>
            <a:pPr eaLnBrk="1" hangingPunct="1"/>
            <a:r>
              <a:rPr lang="en-AU" sz="2000" dirty="0" smtClean="0"/>
              <a:t>Training in industry workplaces;</a:t>
            </a:r>
          </a:p>
          <a:p>
            <a:pPr eaLnBrk="1" hangingPunct="1"/>
            <a:r>
              <a:rPr lang="en-AU" sz="2000" dirty="0" smtClean="0"/>
              <a:t>Interpreting Training Packages;</a:t>
            </a:r>
          </a:p>
          <a:p>
            <a:pPr eaLnBrk="1" hangingPunct="1"/>
            <a:r>
              <a:rPr lang="en-AU" sz="2000" dirty="0"/>
              <a:t>Writing assessment </a:t>
            </a:r>
            <a:r>
              <a:rPr lang="en-AU" sz="2000" dirty="0" smtClean="0"/>
              <a:t>tools;</a:t>
            </a:r>
            <a:endParaRPr lang="en-AU" sz="2000" dirty="0"/>
          </a:p>
          <a:p>
            <a:pPr eaLnBrk="1" hangingPunct="1"/>
            <a:r>
              <a:rPr lang="en-AU" sz="2000" dirty="0" smtClean="0"/>
              <a:t>Regulation and compliance;</a:t>
            </a:r>
          </a:p>
          <a:p>
            <a:pPr eaLnBrk="1" hangingPunct="1"/>
            <a:r>
              <a:rPr lang="en-AU" sz="2000" dirty="0" smtClean="0"/>
              <a:t>Dealing with diverse learners;</a:t>
            </a:r>
          </a:p>
          <a:p>
            <a:pPr eaLnBrk="1" hangingPunct="1"/>
            <a:r>
              <a:rPr lang="en-AU" sz="2000" dirty="0" smtClean="0"/>
              <a:t>LL&amp;N;</a:t>
            </a:r>
          </a:p>
          <a:p>
            <a:pPr eaLnBrk="1" hangingPunct="1"/>
            <a:r>
              <a:rPr lang="en-AU" sz="2000" dirty="0" smtClean="0"/>
              <a:t>Dealing with mental health issues among learners.</a:t>
            </a:r>
          </a:p>
          <a:p>
            <a:pPr eaLnBrk="1" hangingPunct="1"/>
            <a:endParaRPr lang="en-AU" sz="2200" dirty="0" smtClean="0"/>
          </a:p>
        </p:txBody>
      </p:sp>
      <p:sp>
        <p:nvSpPr>
          <p:cNvPr id="4100" name="Content Placeholder 3"/>
          <p:cNvSpPr>
            <a:spLocks noGrp="1"/>
          </p:cNvSpPr>
          <p:nvPr>
            <p:ph sz="half" idx="2"/>
          </p:nvPr>
        </p:nvSpPr>
        <p:spPr>
          <a:xfrm>
            <a:off x="4932040" y="1627981"/>
            <a:ext cx="4038600" cy="4530725"/>
          </a:xfrm>
        </p:spPr>
        <p:txBody>
          <a:bodyPr/>
          <a:lstStyle/>
          <a:p>
            <a:pPr eaLnBrk="1" hangingPunct="1"/>
            <a:endParaRPr lang="en-US" dirty="0" smtClean="0"/>
          </a:p>
        </p:txBody>
      </p:sp>
      <p:pic>
        <p:nvPicPr>
          <p:cNvPr id="6" name="Picture 2" descr="C:\Documents and Settings\Esmith\Local Settings\Temporary Internet Files\Content.IE5\3YP2TQ2U\MC90043319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463" y="2081213"/>
            <a:ext cx="3429000" cy="392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91122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Level of confidence in teaching/training</a:t>
            </a:r>
            <a:endParaRPr lang="en-AU" dirty="0"/>
          </a:p>
        </p:txBody>
      </p:sp>
      <p:sp>
        <p:nvSpPr>
          <p:cNvPr id="3" name="Content Placeholder 2"/>
          <p:cNvSpPr>
            <a:spLocks noGrp="1"/>
          </p:cNvSpPr>
          <p:nvPr>
            <p:ph idx="1"/>
          </p:nvPr>
        </p:nvSpPr>
        <p:spPr/>
        <p:txBody>
          <a:bodyPr/>
          <a:lstStyle/>
          <a:p>
            <a:r>
              <a:rPr lang="en-AU" dirty="0" smtClean="0"/>
              <a:t>Using </a:t>
            </a:r>
            <a:r>
              <a:rPr lang="en-AU" dirty="0"/>
              <a:t>Queensland College of Teachers VET practitioner </a:t>
            </a:r>
            <a:r>
              <a:rPr lang="en-AU" dirty="0" smtClean="0"/>
              <a:t>framework:</a:t>
            </a:r>
          </a:p>
          <a:p>
            <a:pPr marL="0" indent="0">
              <a:buNone/>
            </a:pPr>
            <a:r>
              <a:rPr lang="en-AU" dirty="0" smtClean="0"/>
              <a:t>In descending order of confidence:</a:t>
            </a:r>
          </a:p>
          <a:p>
            <a:pPr marL="457200" indent="-457200">
              <a:buFont typeface="+mj-lt"/>
              <a:buAutoNum type="arabicPeriod"/>
            </a:pPr>
            <a:r>
              <a:rPr lang="en-AU" sz="2200" dirty="0" smtClean="0"/>
              <a:t>Know the content and how it can be taught. </a:t>
            </a:r>
          </a:p>
          <a:p>
            <a:pPr marL="457200" indent="-457200">
              <a:buFont typeface="+mj-lt"/>
              <a:buAutoNum type="arabicPeriod"/>
            </a:pPr>
            <a:r>
              <a:rPr lang="en-AU" sz="2200" dirty="0" smtClean="0"/>
              <a:t>Assess, provide feedback and report on learning. </a:t>
            </a:r>
          </a:p>
          <a:p>
            <a:pPr marL="457200" indent="-457200">
              <a:buFont typeface="+mj-lt"/>
              <a:buAutoNum type="arabicPeriod"/>
            </a:pPr>
            <a:r>
              <a:rPr lang="en-AU" sz="2200" dirty="0" smtClean="0"/>
              <a:t>Know learners, their context and how they learn. </a:t>
            </a:r>
          </a:p>
          <a:p>
            <a:pPr marL="457200" indent="-457200">
              <a:buFont typeface="+mj-lt"/>
              <a:buAutoNum type="arabicPeriod"/>
            </a:pPr>
            <a:r>
              <a:rPr lang="en-AU" sz="2200" dirty="0" smtClean="0"/>
              <a:t>Plan, design and deliver effective teaching/training experiences. </a:t>
            </a:r>
          </a:p>
          <a:p>
            <a:pPr marL="457200" indent="-457200">
              <a:buFont typeface="+mj-lt"/>
              <a:buAutoNum type="arabicPeriod"/>
            </a:pPr>
            <a:r>
              <a:rPr lang="en-AU" sz="2200" dirty="0" smtClean="0"/>
              <a:t>Engage with industry, community etc.</a:t>
            </a:r>
            <a:endParaRPr lang="en-AU" dirty="0"/>
          </a:p>
        </p:txBody>
      </p:sp>
    </p:spTree>
    <p:extLst>
      <p:ext uri="{BB962C8B-B14F-4D97-AF65-F5344CB8AC3E}">
        <p14:creationId xmlns:p14="http://schemas.microsoft.com/office/powerpoint/2010/main" val="39673697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Next steps</a:t>
            </a:r>
            <a:endParaRPr lang="en-AU" dirty="0"/>
          </a:p>
        </p:txBody>
      </p:sp>
      <p:sp>
        <p:nvSpPr>
          <p:cNvPr id="3" name="Content Placeholder 2"/>
          <p:cNvSpPr>
            <a:spLocks noGrp="1"/>
          </p:cNvSpPr>
          <p:nvPr>
            <p:ph idx="1"/>
          </p:nvPr>
        </p:nvSpPr>
        <p:spPr/>
        <p:txBody>
          <a:bodyPr/>
          <a:lstStyle/>
          <a:p>
            <a:r>
              <a:rPr lang="en-AU" dirty="0" smtClean="0"/>
              <a:t>Will analyse </a:t>
            </a:r>
            <a:r>
              <a:rPr lang="en-AU" smtClean="0"/>
              <a:t>survey findings, </a:t>
            </a:r>
            <a:r>
              <a:rPr lang="en-AU" dirty="0" smtClean="0"/>
              <a:t>including teachers’ written </a:t>
            </a:r>
            <a:r>
              <a:rPr lang="en-AU" smtClean="0"/>
              <a:t>comments, by </a:t>
            </a:r>
            <a:r>
              <a:rPr lang="en-AU" dirty="0" smtClean="0"/>
              <a:t>level of industry qualification, level of teaching/training qualification, and highest overall qualification</a:t>
            </a:r>
          </a:p>
          <a:p>
            <a:r>
              <a:rPr lang="en-AU" dirty="0" smtClean="0"/>
              <a:t>Will take account of effects of industry/discipline area and type of RTO.</a:t>
            </a:r>
          </a:p>
          <a:p>
            <a:r>
              <a:rPr lang="en-AU" dirty="0" smtClean="0"/>
              <a:t>Will feed back findings from all phases via the Delphi process</a:t>
            </a:r>
          </a:p>
          <a:p>
            <a:endParaRPr lang="en-AU" dirty="0"/>
          </a:p>
        </p:txBody>
      </p:sp>
    </p:spTree>
    <p:extLst>
      <p:ext uri="{BB962C8B-B14F-4D97-AF65-F5344CB8AC3E}">
        <p14:creationId xmlns:p14="http://schemas.microsoft.com/office/powerpoint/2010/main" val="11908661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Contact details</a:t>
            </a:r>
            <a:endParaRPr lang="en-AU" dirty="0"/>
          </a:p>
        </p:txBody>
      </p:sp>
      <p:sp>
        <p:nvSpPr>
          <p:cNvPr id="3" name="Content Placeholder 2"/>
          <p:cNvSpPr>
            <a:spLocks noGrp="1"/>
          </p:cNvSpPr>
          <p:nvPr>
            <p:ph idx="1"/>
          </p:nvPr>
        </p:nvSpPr>
        <p:spPr/>
        <p:txBody>
          <a:bodyPr/>
          <a:lstStyle/>
          <a:p>
            <a:r>
              <a:rPr lang="en-AU" sz="2800" b="1" dirty="0" smtClean="0"/>
              <a:t>Erica Smith </a:t>
            </a:r>
            <a:r>
              <a:rPr lang="en-AU" sz="2000" b="1" dirty="0" smtClean="0"/>
              <a:t> </a:t>
            </a:r>
            <a:r>
              <a:rPr lang="en-AU" sz="2000" dirty="0" smtClean="0">
                <a:hlinkClick r:id="rId2"/>
              </a:rPr>
              <a:t>e.smith@federation.edu.au</a:t>
            </a:r>
            <a:endParaRPr lang="en-AU" sz="2000" dirty="0" smtClean="0"/>
          </a:p>
          <a:p>
            <a:pPr>
              <a:spcBef>
                <a:spcPts val="1200"/>
              </a:spcBef>
            </a:pPr>
            <a:r>
              <a:rPr lang="en-AU" sz="2400" b="1" dirty="0" smtClean="0"/>
              <a:t>Australian Council of Deans of Education Vocational Education Group (ACDEVEG</a:t>
            </a:r>
            <a:r>
              <a:rPr lang="en-AU" sz="2400" dirty="0" smtClean="0"/>
              <a:t>)</a:t>
            </a:r>
          </a:p>
          <a:p>
            <a:pPr marL="0" indent="0">
              <a:spcBef>
                <a:spcPts val="400"/>
              </a:spcBef>
              <a:buNone/>
            </a:pPr>
            <a:r>
              <a:rPr lang="en-AU" sz="2400" dirty="0">
                <a:hlinkClick r:id="rId3"/>
              </a:rPr>
              <a:t>http://</a:t>
            </a:r>
            <a:r>
              <a:rPr lang="en-AU" sz="2400" dirty="0" smtClean="0">
                <a:hlinkClick r:id="rId3"/>
              </a:rPr>
              <a:t>www.acde.edu.au/pages/page51.asp</a:t>
            </a:r>
            <a:endParaRPr lang="en-AU" sz="2400" dirty="0" smtClean="0"/>
          </a:p>
          <a:p>
            <a:pPr>
              <a:spcBef>
                <a:spcPts val="1200"/>
              </a:spcBef>
            </a:pPr>
            <a:r>
              <a:rPr lang="en-AU" sz="2400" b="1" dirty="0" smtClean="0"/>
              <a:t>Project web site</a:t>
            </a:r>
          </a:p>
          <a:p>
            <a:pPr marL="0" indent="0">
              <a:spcBef>
                <a:spcPts val="1200"/>
              </a:spcBef>
              <a:buNone/>
            </a:pPr>
            <a:r>
              <a:rPr lang="en-AU" sz="2400" dirty="0"/>
              <a:t> </a:t>
            </a:r>
            <a:r>
              <a:rPr lang="en-AU" sz="2400" u="sng" dirty="0">
                <a:hlinkClick r:id="rId4"/>
              </a:rPr>
              <a:t>http://</a:t>
            </a:r>
            <a:r>
              <a:rPr lang="en-AU" sz="2400" u="sng" dirty="0" smtClean="0">
                <a:hlinkClick r:id="rId4"/>
              </a:rPr>
              <a:t>federation.edu.au/research-vet-quality</a:t>
            </a:r>
            <a:endParaRPr lang="en-AU" sz="2400" u="sng" dirty="0" smtClean="0"/>
          </a:p>
          <a:p>
            <a:pPr marL="0" indent="0">
              <a:spcBef>
                <a:spcPts val="1200"/>
              </a:spcBef>
              <a:buNone/>
            </a:pPr>
            <a:endParaRPr lang="en-AU" sz="2400" dirty="0">
              <a:solidFill>
                <a:schemeClr val="accent1">
                  <a:lumMod val="50000"/>
                </a:schemeClr>
              </a:solidFill>
            </a:endParaRPr>
          </a:p>
        </p:txBody>
      </p:sp>
    </p:spTree>
    <p:extLst>
      <p:ext uri="{BB962C8B-B14F-4D97-AF65-F5344CB8AC3E}">
        <p14:creationId xmlns:p14="http://schemas.microsoft.com/office/powerpoint/2010/main" val="793238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eaLnBrk="1" hangingPunct="1"/>
            <a:r>
              <a:rPr lang="en-AU" altLang="en-US" dirty="0" smtClean="0"/>
              <a:t>And yet… The bronze medal?</a:t>
            </a:r>
          </a:p>
        </p:txBody>
      </p:sp>
      <p:sp>
        <p:nvSpPr>
          <p:cNvPr id="12291" name="Content Placeholder 4"/>
          <p:cNvSpPr>
            <a:spLocks noGrp="1"/>
          </p:cNvSpPr>
          <p:nvPr>
            <p:ph sz="half" idx="1"/>
          </p:nvPr>
        </p:nvSpPr>
        <p:spPr>
          <a:xfrm>
            <a:off x="457200" y="1600200"/>
            <a:ext cx="4471988" cy="4530725"/>
          </a:xfrm>
        </p:spPr>
        <p:txBody>
          <a:bodyPr/>
          <a:lstStyle/>
          <a:p>
            <a:pPr eaLnBrk="1" hangingPunct="1">
              <a:buFont typeface="Wingdings" panose="05000000000000000000" pitchFamily="2" charset="2"/>
              <a:buNone/>
            </a:pPr>
            <a:r>
              <a:rPr lang="en-AU" altLang="en-US" sz="2400" smtClean="0"/>
              <a:t>Compared with school teachers &amp;  academics….</a:t>
            </a:r>
          </a:p>
          <a:p>
            <a:pPr eaLnBrk="1" hangingPunct="1"/>
            <a:r>
              <a:rPr lang="en-AU" altLang="en-US" sz="2500" smtClean="0"/>
              <a:t>No name for VET teachers;</a:t>
            </a:r>
          </a:p>
          <a:p>
            <a:pPr eaLnBrk="1" hangingPunct="1"/>
            <a:r>
              <a:rPr lang="en-AU" altLang="en-US" sz="2500" smtClean="0"/>
              <a:t>Not a recognised career destination;</a:t>
            </a:r>
          </a:p>
          <a:p>
            <a:pPr eaLnBrk="1" hangingPunct="1"/>
            <a:r>
              <a:rPr lang="en-AU" altLang="en-US" sz="2500" smtClean="0"/>
              <a:t>Pay is often worse than the relevant industry;</a:t>
            </a:r>
          </a:p>
          <a:p>
            <a:pPr eaLnBrk="1" hangingPunct="1"/>
            <a:r>
              <a:rPr lang="en-AU" altLang="en-US" sz="2500" smtClean="0"/>
              <a:t>Hardly ever in the news;</a:t>
            </a:r>
          </a:p>
          <a:p>
            <a:pPr eaLnBrk="1" hangingPunct="1"/>
            <a:r>
              <a:rPr lang="en-AU" altLang="en-US" sz="2500" smtClean="0"/>
              <a:t>Until recently, no awards for VET teachers.</a:t>
            </a:r>
          </a:p>
        </p:txBody>
      </p:sp>
      <p:pic>
        <p:nvPicPr>
          <p:cNvPr id="12292" name="Picture 8" descr="C:\Documents and Settings\Esmith\Local Settings\Temporary Internet Files\Content.IE5\ZI0I48A9\MC900056983[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143625" y="2500313"/>
            <a:ext cx="1714500" cy="2143125"/>
          </a:xfrm>
          <a:noFill/>
        </p:spPr>
      </p:pic>
    </p:spTree>
    <p:extLst>
      <p:ext uri="{BB962C8B-B14F-4D97-AF65-F5344CB8AC3E}">
        <p14:creationId xmlns:p14="http://schemas.microsoft.com/office/powerpoint/2010/main" val="3525576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VET teacher qualifications</a:t>
            </a:r>
            <a:endParaRPr lang="en-AU" dirty="0"/>
          </a:p>
        </p:txBody>
      </p:sp>
      <p:sp>
        <p:nvSpPr>
          <p:cNvPr id="3" name="Content Placeholder 2"/>
          <p:cNvSpPr>
            <a:spLocks noGrp="1"/>
          </p:cNvSpPr>
          <p:nvPr>
            <p:ph idx="1"/>
          </p:nvPr>
        </p:nvSpPr>
        <p:spPr/>
        <p:txBody>
          <a:bodyPr/>
          <a:lstStyle/>
          <a:p>
            <a:r>
              <a:rPr lang="en-AU" sz="2200" dirty="0" smtClean="0"/>
              <a:t>Prior to mid-1990s most full-time TAFE teachers undertook ‘in-service’ VET/adult education degrees.</a:t>
            </a:r>
          </a:p>
          <a:p>
            <a:r>
              <a:rPr lang="en-AU" sz="2200" dirty="0" smtClean="0"/>
              <a:t>Advent of the requirement for a Certificate IV level qualification in1998; TAFE gradually stopped requiring degrees.</a:t>
            </a:r>
          </a:p>
          <a:p>
            <a:r>
              <a:rPr lang="en-AU" sz="2200" dirty="0" smtClean="0"/>
              <a:t>Private training providers (4600) don’t have any general requirement for VET-teaching qualifications.</a:t>
            </a:r>
          </a:p>
          <a:p>
            <a:r>
              <a:rPr lang="en-AU" sz="2200" dirty="0" smtClean="0"/>
              <a:t>Now, only about 1000 people undertake higher education quals in VET pedagogy voluntarily, at around 10 universities.</a:t>
            </a:r>
          </a:p>
          <a:p>
            <a:r>
              <a:rPr lang="en-AU" sz="2200" dirty="0" smtClean="0"/>
              <a:t>Representatives of these universities are members of the Australian Council of Deans of Education Vocational Education Group (ACDEVEG).</a:t>
            </a:r>
          </a:p>
          <a:p>
            <a:pPr marL="0" indent="0">
              <a:buNone/>
            </a:pPr>
            <a:r>
              <a:rPr lang="en-AU" dirty="0" smtClean="0"/>
              <a:t/>
            </a:r>
            <a:br>
              <a:rPr lang="en-AU" dirty="0" smtClean="0"/>
            </a:br>
            <a:endParaRPr lang="en-AU" dirty="0"/>
          </a:p>
        </p:txBody>
      </p:sp>
    </p:spTree>
    <p:extLst>
      <p:ext uri="{BB962C8B-B14F-4D97-AF65-F5344CB8AC3E}">
        <p14:creationId xmlns:p14="http://schemas.microsoft.com/office/powerpoint/2010/main" val="3550123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smtClean="0"/>
              <a:t>What’s been happening?</a:t>
            </a:r>
            <a:endParaRPr lang="en-AU" sz="3200" dirty="0"/>
          </a:p>
        </p:txBody>
      </p:sp>
      <p:sp>
        <p:nvSpPr>
          <p:cNvPr id="3" name="Content Placeholder 2"/>
          <p:cNvSpPr>
            <a:spLocks noGrp="1"/>
          </p:cNvSpPr>
          <p:nvPr>
            <p:ph idx="1"/>
          </p:nvPr>
        </p:nvSpPr>
        <p:spPr/>
        <p:txBody>
          <a:bodyPr/>
          <a:lstStyle/>
          <a:p>
            <a:r>
              <a:rPr lang="en-AU" sz="2000" dirty="0" smtClean="0"/>
              <a:t>Productivity Commission inquiry into the VET workforce 2011 cited:</a:t>
            </a:r>
          </a:p>
          <a:p>
            <a:pPr marL="711200">
              <a:buFont typeface="Courier New" panose="02070309020205020404" pitchFamily="49" charset="0"/>
              <a:buChar char="o"/>
            </a:pPr>
            <a:r>
              <a:rPr lang="en-AU" sz="2000" dirty="0" smtClean="0"/>
              <a:t>problems in recruitment of VET teachers;</a:t>
            </a:r>
          </a:p>
          <a:p>
            <a:pPr marL="711200">
              <a:buFont typeface="Courier New" panose="02070309020205020404" pitchFamily="49" charset="0"/>
              <a:buChar char="o"/>
            </a:pPr>
            <a:r>
              <a:rPr lang="en-AU" sz="2000" dirty="0" smtClean="0"/>
              <a:t>lack of evidence that higher-level qualifications for teachers improve quality of teaching;</a:t>
            </a:r>
          </a:p>
          <a:p>
            <a:r>
              <a:rPr lang="en-AU" sz="2000" dirty="0" smtClean="0"/>
              <a:t>State governments, who employ TAFE teachers, are generally reluctant to support teachers becoming qualified, with money or time release;</a:t>
            </a:r>
          </a:p>
          <a:p>
            <a:r>
              <a:rPr lang="en-AU" sz="2000" dirty="0" smtClean="0"/>
              <a:t>TAFE teachers’ union ambivalent;</a:t>
            </a:r>
          </a:p>
          <a:p>
            <a:r>
              <a:rPr lang="en-AU" sz="2000" dirty="0" smtClean="0"/>
              <a:t>But…. two States have higher pay points for degree qualifications</a:t>
            </a:r>
          </a:p>
          <a:p>
            <a:endParaRPr lang="en-AU" sz="2000" dirty="0"/>
          </a:p>
          <a:p>
            <a:r>
              <a:rPr lang="en-AU" sz="2000" b="1" dirty="0" smtClean="0"/>
              <a:t>So… we thought we had better gather some evidence!</a:t>
            </a:r>
            <a:endParaRPr lang="en-AU" sz="2000" b="1" dirty="0"/>
          </a:p>
        </p:txBody>
      </p:sp>
    </p:spTree>
    <p:extLst>
      <p:ext uri="{BB962C8B-B14F-4D97-AF65-F5344CB8AC3E}">
        <p14:creationId xmlns:p14="http://schemas.microsoft.com/office/powerpoint/2010/main" val="357871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Pilot project 2013 with students (who are VET teachers) in university qualifications</a:t>
            </a:r>
            <a:endParaRPr lang="en-AU" sz="3600" dirty="0"/>
          </a:p>
        </p:txBody>
      </p:sp>
      <p:sp>
        <p:nvSpPr>
          <p:cNvPr id="3" name="Content Placeholder 2"/>
          <p:cNvSpPr>
            <a:spLocks noGrp="1"/>
          </p:cNvSpPr>
          <p:nvPr>
            <p:ph idx="1"/>
          </p:nvPr>
        </p:nvSpPr>
        <p:spPr/>
        <p:txBody>
          <a:bodyPr/>
          <a:lstStyle/>
          <a:p>
            <a:r>
              <a:rPr lang="en-AU" sz="2800" dirty="0" smtClean="0"/>
              <a:t>VET teachers find a higher-level qualification in VET pedagogy beneficial;</a:t>
            </a:r>
          </a:p>
          <a:p>
            <a:r>
              <a:rPr lang="en-AU" sz="2800" dirty="0" smtClean="0"/>
              <a:t>The courses are flexible in delivery and teachers can study while working, basing assignments on their current situation;</a:t>
            </a:r>
          </a:p>
          <a:p>
            <a:r>
              <a:rPr lang="en-AU" sz="2800" dirty="0" smtClean="0"/>
              <a:t>VET teachers report higher-order skills that would benefit their organisation.</a:t>
            </a:r>
          </a:p>
          <a:p>
            <a:pPr marL="0" indent="0" algn="r">
              <a:buNone/>
            </a:pPr>
            <a:r>
              <a:rPr lang="en-AU" dirty="0" smtClean="0"/>
              <a:t>(</a:t>
            </a:r>
            <a:r>
              <a:rPr lang="en-AU" i="1" dirty="0" smtClean="0"/>
              <a:t>Researchers: Smith, Hodge &amp; Yasukawa – Published in 2014</a:t>
            </a:r>
            <a:r>
              <a:rPr lang="en-AU" dirty="0" smtClean="0"/>
              <a:t>)</a:t>
            </a:r>
            <a:endParaRPr lang="en-AU" dirty="0"/>
          </a:p>
        </p:txBody>
      </p:sp>
    </p:spTree>
    <p:extLst>
      <p:ext uri="{BB962C8B-B14F-4D97-AF65-F5344CB8AC3E}">
        <p14:creationId xmlns:p14="http://schemas.microsoft.com/office/powerpoint/2010/main" val="4157298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ARC project :</a:t>
            </a:r>
            <a:br>
              <a:rPr lang="en-AU" dirty="0" smtClean="0"/>
            </a:br>
            <a:r>
              <a:rPr lang="en-AU" dirty="0" smtClean="0"/>
              <a:t>Research questions</a:t>
            </a:r>
            <a:endParaRPr lang="en-AU" dirty="0"/>
          </a:p>
        </p:txBody>
      </p:sp>
      <p:sp>
        <p:nvSpPr>
          <p:cNvPr id="3" name="Content Placeholder 2"/>
          <p:cNvSpPr>
            <a:spLocks noGrp="1"/>
          </p:cNvSpPr>
          <p:nvPr>
            <p:ph idx="1"/>
          </p:nvPr>
        </p:nvSpPr>
        <p:spPr/>
        <p:txBody>
          <a:bodyPr/>
          <a:lstStyle/>
          <a:p>
            <a:pPr lvl="0"/>
            <a:r>
              <a:rPr lang="en-AU" sz="2000" b="1" dirty="0"/>
              <a:t>What differences do VET teachers’ levels of qualification </a:t>
            </a:r>
            <a:r>
              <a:rPr lang="en-AU" sz="2000" b="1" dirty="0" smtClean="0"/>
              <a:t>(pedagogical </a:t>
            </a:r>
            <a:r>
              <a:rPr lang="en-AU" sz="2000" b="1" dirty="0"/>
              <a:t>and discipline-based) make to their teaching concepts, </a:t>
            </a:r>
            <a:r>
              <a:rPr lang="en-AU" sz="2000" b="1" dirty="0" smtClean="0"/>
              <a:t>approaches &amp; practice</a:t>
            </a:r>
            <a:r>
              <a:rPr lang="en-AU" sz="2000" b="1" dirty="0"/>
              <a:t>?</a:t>
            </a:r>
          </a:p>
          <a:p>
            <a:pPr lvl="0"/>
            <a:r>
              <a:rPr lang="en-AU" sz="2000" dirty="0"/>
              <a:t>What differences do VET teachers’ levels of qualification make to their ability to </a:t>
            </a:r>
            <a:r>
              <a:rPr lang="en-AU" sz="2000" b="1" dirty="0"/>
              <a:t>navigate complex training contexts</a:t>
            </a:r>
            <a:r>
              <a:rPr lang="en-AU" sz="2000" dirty="0"/>
              <a:t>, to teach </a:t>
            </a:r>
            <a:r>
              <a:rPr lang="en-AU" sz="2000" dirty="0" smtClean="0"/>
              <a:t>a diversity </a:t>
            </a:r>
            <a:r>
              <a:rPr lang="en-AU" sz="2000" dirty="0"/>
              <a:t>of </a:t>
            </a:r>
            <a:r>
              <a:rPr lang="en-AU" sz="2000" dirty="0" smtClean="0"/>
              <a:t>learners, </a:t>
            </a:r>
            <a:r>
              <a:rPr lang="en-AU" sz="2000" dirty="0"/>
              <a:t>and to </a:t>
            </a:r>
            <a:r>
              <a:rPr lang="en-AU" sz="2000" dirty="0" smtClean="0"/>
              <a:t>achieve improved </a:t>
            </a:r>
            <a:r>
              <a:rPr lang="en-AU" sz="2000" dirty="0"/>
              <a:t>student outcomes?</a:t>
            </a:r>
          </a:p>
          <a:p>
            <a:pPr lvl="0"/>
            <a:r>
              <a:rPr lang="en-AU" sz="2000" dirty="0"/>
              <a:t>How do levels of qualification affect VET teachers’ engagement in </a:t>
            </a:r>
            <a:r>
              <a:rPr lang="en-AU" sz="2000" b="1" dirty="0"/>
              <a:t>further professional development </a:t>
            </a:r>
            <a:r>
              <a:rPr lang="en-AU" sz="2000" b="1" dirty="0" smtClean="0"/>
              <a:t>activities </a:t>
            </a:r>
            <a:r>
              <a:rPr lang="en-AU" sz="2000" dirty="0" smtClean="0"/>
              <a:t>and </a:t>
            </a:r>
            <a:r>
              <a:rPr lang="en-AU" sz="2000" dirty="0"/>
              <a:t>how can PD be tailored for different groups?</a:t>
            </a:r>
          </a:p>
          <a:p>
            <a:pPr lvl="0"/>
            <a:r>
              <a:rPr lang="en-AU" sz="2000" b="1" dirty="0" smtClean="0"/>
              <a:t>How  can more </a:t>
            </a:r>
            <a:r>
              <a:rPr lang="en-AU" sz="2000" b="1" dirty="0"/>
              <a:t>highly-qualified VET teachers contribute to improved quality in VET?  </a:t>
            </a:r>
            <a:r>
              <a:rPr lang="en-AU" sz="2000" dirty="0"/>
              <a:t>What actual and potential barriers and facilitators are </a:t>
            </a:r>
            <a:r>
              <a:rPr lang="en-AU" sz="2000" dirty="0" smtClean="0"/>
              <a:t>there?</a:t>
            </a:r>
            <a:endParaRPr lang="en-AU" sz="2000" dirty="0"/>
          </a:p>
          <a:p>
            <a:endParaRPr lang="en-AU" dirty="0"/>
          </a:p>
        </p:txBody>
      </p:sp>
    </p:spTree>
    <p:extLst>
      <p:ext uri="{BB962C8B-B14F-4D97-AF65-F5344CB8AC3E}">
        <p14:creationId xmlns:p14="http://schemas.microsoft.com/office/powerpoint/2010/main" val="2262493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Project method: </a:t>
            </a:r>
            <a:r>
              <a:rPr lang="en-AU" sz="2600" dirty="0" smtClean="0">
                <a:solidFill>
                  <a:schemeClr val="tx1"/>
                </a:solidFill>
              </a:rPr>
              <a:t>Completed</a:t>
            </a:r>
            <a:r>
              <a:rPr lang="en-AU" sz="2600" dirty="0" smtClean="0"/>
              <a:t>/</a:t>
            </a:r>
            <a:r>
              <a:rPr lang="en-AU" sz="2600" dirty="0" smtClean="0">
                <a:solidFill>
                  <a:srgbClr val="0070C0"/>
                </a:solidFill>
              </a:rPr>
              <a:t>still to do</a:t>
            </a:r>
            <a:endParaRPr lang="en-AU" sz="2600" dirty="0">
              <a:solidFill>
                <a:srgbClr val="0070C0"/>
              </a:solidFill>
            </a:endParaRPr>
          </a:p>
        </p:txBody>
      </p:sp>
      <p:sp>
        <p:nvSpPr>
          <p:cNvPr id="3" name="Content Placeholder 2"/>
          <p:cNvSpPr>
            <a:spLocks noGrp="1"/>
          </p:cNvSpPr>
          <p:nvPr>
            <p:ph idx="1"/>
          </p:nvPr>
        </p:nvSpPr>
        <p:spPr/>
        <p:txBody>
          <a:bodyPr/>
          <a:lstStyle/>
          <a:p>
            <a:r>
              <a:rPr lang="en-AU" sz="2000" dirty="0" smtClean="0"/>
              <a:t>Preliminary focus groups with teachers (5 groups), students (6 groups) and 11 stakeholder interviews: ‘What makes a good VET teacher?’</a:t>
            </a:r>
          </a:p>
          <a:p>
            <a:r>
              <a:rPr lang="en-AU" sz="2000" dirty="0" smtClean="0"/>
              <a:t>Case studies in four TAFE and four non-TAFE RTOs.</a:t>
            </a:r>
          </a:p>
          <a:p>
            <a:r>
              <a:rPr lang="en-AU" sz="2000" dirty="0" smtClean="0"/>
              <a:t>Survey to </a:t>
            </a:r>
            <a:r>
              <a:rPr lang="en-AU" sz="2000" dirty="0"/>
              <a:t>investigate differences in teacher attitudes and practices by level of teaching qualification – administered through </a:t>
            </a:r>
            <a:r>
              <a:rPr lang="en-AU" sz="2000" dirty="0" smtClean="0"/>
              <a:t>7 TAFE </a:t>
            </a:r>
            <a:r>
              <a:rPr lang="en-AU" sz="2000" dirty="0"/>
              <a:t>Institutes and </a:t>
            </a:r>
            <a:r>
              <a:rPr lang="en-AU" sz="2000" dirty="0" smtClean="0"/>
              <a:t>c.40 private  &amp; enterprise </a:t>
            </a:r>
            <a:r>
              <a:rPr lang="en-AU" sz="2000" dirty="0"/>
              <a:t>RTOs</a:t>
            </a:r>
            <a:r>
              <a:rPr lang="en-AU" sz="2000" dirty="0" smtClean="0"/>
              <a:t>. 574 responses. </a:t>
            </a:r>
            <a:endParaRPr lang="en-AU" sz="2000" dirty="0"/>
          </a:p>
          <a:p>
            <a:r>
              <a:rPr lang="en-AU" sz="2000" dirty="0" smtClean="0"/>
              <a:t>Analysis of professional development practices to see whether engagement is affected by level of qualification. In RTOs (six) </a:t>
            </a:r>
            <a:r>
              <a:rPr lang="en-AU" sz="2000" dirty="0" smtClean="0">
                <a:solidFill>
                  <a:srgbClr val="0070C0"/>
                </a:solidFill>
              </a:rPr>
              <a:t>and via external PD providers.</a:t>
            </a:r>
          </a:p>
          <a:p>
            <a:r>
              <a:rPr lang="en-AU" sz="2000" dirty="0" smtClean="0">
                <a:solidFill>
                  <a:srgbClr val="0070C0"/>
                </a:solidFill>
              </a:rPr>
              <a:t>‘Delphi’ exercise with two streams of stakeholders: policy people and senior TAFE/RTO managers; plus an international stream. </a:t>
            </a:r>
          </a:p>
        </p:txBody>
      </p:sp>
    </p:spTree>
    <p:extLst>
      <p:ext uri="{BB962C8B-B14F-4D97-AF65-F5344CB8AC3E}">
        <p14:creationId xmlns:p14="http://schemas.microsoft.com/office/powerpoint/2010/main" val="66879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788</TotalTime>
  <Words>2160</Words>
  <Application>Microsoft Office PowerPoint</Application>
  <PresentationFormat>On-screen Show (4:3)</PresentationFormat>
  <Paragraphs>184</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Courier New</vt:lpstr>
      <vt:lpstr>Garamond</vt:lpstr>
      <vt:lpstr>Wingdings</vt:lpstr>
      <vt:lpstr>Edge</vt:lpstr>
      <vt:lpstr>What makes a good VET teacher/trainer, and how do you get there?  OctoberVET 2016, Ballarat</vt:lpstr>
      <vt:lpstr>Australian Research Council-funded project 2015-2017</vt:lpstr>
      <vt:lpstr>The job of a VET teacher/trainer in Australia</vt:lpstr>
      <vt:lpstr>And yet… The bronze medal?</vt:lpstr>
      <vt:lpstr>VET teacher qualifications</vt:lpstr>
      <vt:lpstr>What’s been happening?</vt:lpstr>
      <vt:lpstr>Pilot project 2013 with students (who are VET teachers) in university qualifications</vt:lpstr>
      <vt:lpstr>ARC project : Research questions</vt:lpstr>
      <vt:lpstr>Project method: Completed/still to do</vt:lpstr>
      <vt:lpstr>What makes a good VET teacher/trainer?</vt:lpstr>
      <vt:lpstr>Students’ views about what makes a good VET teacher/trainer</vt:lpstr>
      <vt:lpstr>Students’ views about professionalism</vt:lpstr>
      <vt:lpstr>Students’ views of pedagogical skills and knowledge</vt:lpstr>
      <vt:lpstr>Teachers’ views about what makes a good VET teacher/trainer</vt:lpstr>
      <vt:lpstr>Teachers’ views of pedagogical skills and knowledge </vt:lpstr>
      <vt:lpstr>Teachers’ views about professionalism</vt:lpstr>
      <vt:lpstr>How do you get there? Findings from case studies about the value of qualifications</vt:lpstr>
      <vt:lpstr>What did managers and department heads say? </vt:lpstr>
      <vt:lpstr>TAFE case studies: senior managers’ views</vt:lpstr>
      <vt:lpstr>Examples of initiatives</vt:lpstr>
      <vt:lpstr>Metro TAFE West: the difference….</vt:lpstr>
      <vt:lpstr>TAFE sites: Department Heads</vt:lpstr>
      <vt:lpstr>TAFE: Department Heads speak</vt:lpstr>
      <vt:lpstr>Non-TAFE RTOs: Senior manager views</vt:lpstr>
      <vt:lpstr>Non-TAFE RTOs: ‘Department heads’</vt:lpstr>
      <vt:lpstr>Department Head, Vocational Training National</vt:lpstr>
      <vt:lpstr>Early data from survey (n=574)</vt:lpstr>
      <vt:lpstr>Qualification levels</vt:lpstr>
      <vt:lpstr>Some interesting data</vt:lpstr>
      <vt:lpstr>Level of confidence in teaching/training</vt:lpstr>
      <vt:lpstr>Next steps</vt:lpstr>
      <vt:lpstr>Contact details</vt:lpstr>
    </vt:vector>
  </TitlesOfParts>
  <Company>Charles Sturt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a decade of national training reform on VET practitioners</dc:title>
  <dc:creator>esmith</dc:creator>
  <cp:lastModifiedBy>Shelagh Krummel</cp:lastModifiedBy>
  <cp:revision>119</cp:revision>
  <cp:lastPrinted>2016-10-18T00:44:20Z</cp:lastPrinted>
  <dcterms:created xsi:type="dcterms:W3CDTF">2004-07-06T07:11:26Z</dcterms:created>
  <dcterms:modified xsi:type="dcterms:W3CDTF">2016-10-18T22:00:52Z</dcterms:modified>
</cp:coreProperties>
</file>