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handoutMasterIdLst>
    <p:handoutMasterId r:id="rId13"/>
  </p:handoutMasterIdLst>
  <p:sldIdLst>
    <p:sldId id="326" r:id="rId4"/>
    <p:sldId id="325" r:id="rId5"/>
    <p:sldId id="324" r:id="rId6"/>
    <p:sldId id="327" r:id="rId7"/>
    <p:sldId id="329" r:id="rId8"/>
    <p:sldId id="330" r:id="rId9"/>
    <p:sldId id="328" r:id="rId10"/>
    <p:sldId id="331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074"/>
    <a:srgbClr val="7F3E99"/>
    <a:srgbClr val="F6E2A8"/>
    <a:srgbClr val="6A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1" autoAdjust="0"/>
  </p:normalViewPr>
  <p:slideViewPr>
    <p:cSldViewPr showGuides="1">
      <p:cViewPr varScale="1">
        <p:scale>
          <a:sx n="102" d="100"/>
          <a:sy n="102" d="100"/>
        </p:scale>
        <p:origin x="1884" y="102"/>
      </p:cViewPr>
      <p:guideLst>
        <p:guide orient="horz" pos="98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BF80-F9D7-419C-B986-D4970B8AA645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2D6EC-AF27-4BB5-8329-80BE9F8F7F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59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0D4D75CC-ACE2-4D74-BB57-A9F79097D043}" type="datetime1">
              <a:rPr lang="en-GB" altLang="en-US"/>
              <a:pPr>
                <a:defRPr/>
              </a:pPr>
              <a:t>17/10/2016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55CE5D-11D8-4325-8984-E856125020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555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7F3E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7B4C-09EB-4E6A-B5B0-5300D5C9060F}" type="datetime1">
              <a:rPr lang="en-GB" altLang="en-US"/>
              <a:pPr>
                <a:defRPr/>
              </a:pPr>
              <a:t>17/10/2016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B9A82-7073-40D9-9413-E2CAF54746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219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196975"/>
            <a:ext cx="9144000" cy="0"/>
          </a:xfrm>
          <a:prstGeom prst="line">
            <a:avLst/>
          </a:prstGeom>
          <a:ln w="28575">
            <a:solidFill>
              <a:srgbClr val="7F3E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CAVTL Master logo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F3E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83160"/>
          </a:xfrm>
        </p:spPr>
        <p:txBody>
          <a:bodyPr/>
          <a:lstStyle>
            <a:lvl1pPr marL="0" indent="0" algn="l">
              <a:buNone/>
              <a:defRPr>
                <a:solidFill>
                  <a:srgbClr val="7F3E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5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7F3E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168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50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solidFill>
          <a:srgbClr val="7F3E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168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08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rgbClr val="7F3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7" descr="CAVTL-logo-whiteou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6057900"/>
            <a:ext cx="5667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>
            <a:lvl1pPr>
              <a:defRPr>
                <a:solidFill>
                  <a:srgbClr val="6A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168352"/>
          </a:xfrm>
        </p:spPr>
        <p:txBody>
          <a:bodyPr/>
          <a:lstStyle>
            <a:lvl1pPr marL="0" indent="0" algn="ctr">
              <a:buNone/>
              <a:defRPr>
                <a:solidFill>
                  <a:srgbClr val="6A40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16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7F3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7" descr="CAVTL-logo-whiteou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67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1143000"/>
          </a:xfrm>
        </p:spPr>
        <p:txBody>
          <a:bodyPr/>
          <a:lstStyle>
            <a:lvl1pPr>
              <a:defRPr>
                <a:solidFill>
                  <a:srgbClr val="7F3E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>
            <a:lvl1pPr>
              <a:defRPr>
                <a:solidFill>
                  <a:srgbClr val="7F3E99"/>
                </a:solidFill>
              </a:defRPr>
            </a:lvl1pPr>
            <a:lvl2pPr>
              <a:defRPr sz="3200" i="0">
                <a:solidFill>
                  <a:srgbClr val="7F3E99"/>
                </a:solidFill>
              </a:defRPr>
            </a:lvl2pPr>
            <a:lvl3pPr>
              <a:defRPr sz="3200">
                <a:solidFill>
                  <a:srgbClr val="7F3E99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A0BA4-6446-44A2-ACE9-5B31461B9050}" type="datetime1">
              <a:rPr lang="en-GB" altLang="en-US"/>
              <a:pPr>
                <a:defRPr/>
              </a:pPr>
              <a:t>17/10/2016</a:t>
            </a:fld>
            <a:endParaRPr lang="en-GB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2A088-5B65-4EBA-BEBF-3A7C16C1CF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15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AVTL-logo-colour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475"/>
            <a:ext cx="56673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0" y="5949950"/>
            <a:ext cx="9144000" cy="0"/>
          </a:xfrm>
          <a:prstGeom prst="line">
            <a:avLst/>
          </a:prstGeom>
          <a:ln w="28575">
            <a:solidFill>
              <a:srgbClr val="7F3E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>
            <a:lvl1pPr>
              <a:defRPr>
                <a:solidFill>
                  <a:srgbClr val="7F3E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7D53-857F-4DE8-BEEF-D3B42B815620}" type="datetime1">
              <a:rPr lang="en-GB" altLang="en-US"/>
              <a:pPr>
                <a:defRPr/>
              </a:pPr>
              <a:t>17/10/2016</a:t>
            </a:fld>
            <a:endParaRPr lang="en-GB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9D2B-CAE6-4866-AEDC-06E9096747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346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5949950"/>
            <a:ext cx="9144000" cy="0"/>
          </a:xfrm>
          <a:prstGeom prst="line">
            <a:avLst/>
          </a:prstGeom>
          <a:ln w="28575">
            <a:solidFill>
              <a:srgbClr val="7F3E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>
            <a:lvl1pPr>
              <a:defRPr>
                <a:solidFill>
                  <a:srgbClr val="7F3E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95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5986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7891169E-5AD0-4FC0-8537-8360129BAF05}" type="datetime1">
              <a:rPr lang="en-GB" altLang="en-US"/>
              <a:pPr>
                <a:defRPr/>
              </a:pPr>
              <a:t>17/10/2016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7D47365-974A-4A0C-96E3-BD05EC20B3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cs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cs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cs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egoe UI" pitchFamily="34" charset="0"/>
          <a:cs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Verdana" pitchFamily="34" charset="0"/>
          <a:ea typeface="Segoe UI" pitchFamily="34" charset="0"/>
          <a:cs typeface="Segoe U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Verdana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190"/>
            <a:ext cx="7772400" cy="1470025"/>
          </a:xfrm>
        </p:spPr>
        <p:txBody>
          <a:bodyPr/>
          <a:lstStyle/>
          <a:p>
            <a:pPr algn="ctr"/>
            <a:r>
              <a:rPr lang="en-AU" sz="4400" dirty="0"/>
              <a:t>On The Origin of Standards: </a:t>
            </a:r>
            <a:r>
              <a:rPr lang="en-AU" sz="3200" dirty="0"/>
              <a:t>evolution from a UK commission on excellence to standards for VET teachers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784" y="5777880"/>
            <a:ext cx="4608512" cy="1080120"/>
          </a:xfrm>
        </p:spPr>
        <p:txBody>
          <a:bodyPr/>
          <a:lstStyle/>
          <a:p>
            <a:pPr algn="l"/>
            <a:r>
              <a:rPr lang="en-AU" sz="2400" dirty="0" smtClean="0"/>
              <a:t>Dr Carolyn Johnstone</a:t>
            </a:r>
          </a:p>
          <a:p>
            <a:pPr algn="l"/>
            <a:r>
              <a:rPr lang="en-AU" sz="2400" dirty="0" err="1" smtClean="0"/>
              <a:t>OctoberVET</a:t>
            </a:r>
            <a:r>
              <a:rPr lang="en-AU" sz="2400" dirty="0" smtClean="0"/>
              <a:t>, 18 October 2016</a:t>
            </a:r>
            <a:endParaRPr lang="en-AU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80636" y="2348092"/>
            <a:ext cx="2715852" cy="4000069"/>
            <a:chOff x="833666" y="434506"/>
            <a:chExt cx="2715852" cy="400006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534731">
              <a:off x="1130872" y="434506"/>
              <a:ext cx="2418646" cy="400006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 rot="3446997">
              <a:off x="128313" y="2709508"/>
              <a:ext cx="17184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>
                  <a:solidFill>
                    <a:schemeClr val="bg1"/>
                  </a:solidFill>
                </a:rPr>
                <a:t>www.historylink.org</a:t>
              </a:r>
              <a:endParaRPr lang="en-A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7864" y="2663028"/>
            <a:ext cx="5568456" cy="2613765"/>
            <a:chOff x="3433492" y="2706434"/>
            <a:chExt cx="5568456" cy="261376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73" t="11121" r="1949" b="14361"/>
            <a:stretch/>
          </p:blipFill>
          <p:spPr>
            <a:xfrm rot="20207349">
              <a:off x="3433492" y="2706434"/>
              <a:ext cx="5568456" cy="261376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sp>
          <p:nvSpPr>
            <p:cNvPr id="8" name="TextBox 7"/>
            <p:cNvSpPr txBox="1"/>
            <p:nvPr/>
          </p:nvSpPr>
          <p:spPr>
            <a:xfrm rot="20182134">
              <a:off x="7677660" y="4314508"/>
              <a:ext cx="12490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>
                  <a:solidFill>
                    <a:schemeClr val="bg1"/>
                  </a:solidFill>
                </a:rPr>
                <a:t>Getty Images</a:t>
              </a:r>
              <a:endParaRPr lang="en-AU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78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925002"/>
            <a:ext cx="2624336" cy="432048"/>
          </a:xfrm>
        </p:spPr>
        <p:txBody>
          <a:bodyPr/>
          <a:lstStyle/>
          <a:p>
            <a:pPr algn="l"/>
            <a:r>
              <a:rPr lang="en-AU" sz="1400" dirty="0" smtClean="0">
                <a:latin typeface="+mn-lt"/>
              </a:rPr>
              <a:t>1883 Blacksmith and apprentice</a:t>
            </a:r>
            <a:endParaRPr lang="en-AU" sz="14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72" y="2399179"/>
            <a:ext cx="3209748" cy="25410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692696"/>
            <a:ext cx="5328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Freeman of the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Bearing scot and 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Resident in the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Able to perform the agreements of the indenture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schemeClr val="bg1"/>
              </a:solidFill>
            </a:endParaRPr>
          </a:p>
          <a:p>
            <a:r>
              <a:rPr lang="en-A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Supply board and lodgings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Necessary clothing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Instruction in the 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(Teach reading and writing)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No right to give apprentice tasks outside the trade</a:t>
            </a:r>
          </a:p>
          <a:p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200" y="116632"/>
            <a:ext cx="80650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19</a:t>
            </a:r>
            <a:r>
              <a:rPr lang="en-AU" sz="44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</a:t>
            </a:r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Century – City of London</a:t>
            </a:r>
            <a:endParaRPr lang="en-AU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7" y="6322776"/>
            <a:ext cx="917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/>
              <a:t>British History Online</a:t>
            </a:r>
            <a:r>
              <a:rPr lang="en-AU" dirty="0"/>
              <a:t> http://</a:t>
            </a:r>
            <a:r>
              <a:rPr lang="en-AU" dirty="0" smtClean="0"/>
              <a:t>www.british-history.ac.uk/plea-memoranda-rolls/vol2/xxx-xlvii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00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745767">
            <a:off x="7020272" y="260624"/>
            <a:ext cx="1830655" cy="25934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131116"/>
            <a:ext cx="7317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21</a:t>
            </a:r>
            <a:r>
              <a:rPr lang="en-AU" sz="44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</a:t>
            </a:r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Century – 2013 CAVTL</a:t>
            </a:r>
            <a:endParaRPr lang="en-AU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211960" y="1052513"/>
            <a:ext cx="5472113" cy="792162"/>
          </a:xfrm>
        </p:spPr>
        <p:txBody>
          <a:bodyPr/>
          <a:lstStyle/>
          <a:p>
            <a:pPr eaLnBrk="1" hangingPunct="1"/>
            <a:r>
              <a:rPr lang="en-GB" alt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 enabling factors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292923" y="1700213"/>
            <a:ext cx="4464050" cy="4464050"/>
          </a:xfrm>
        </p:spPr>
        <p:txBody>
          <a:bodyPr/>
          <a:lstStyle/>
          <a:p>
            <a:pPr marL="541338" indent="-541338" algn="l" defTabSz="541338" eaLnBrk="1" hangingPunct="1">
              <a:defRPr/>
            </a:pPr>
            <a:r>
              <a:rPr lang="en-GB" altLang="en-US" sz="1600" dirty="0" smtClean="0"/>
              <a:t>E1.	a </a:t>
            </a:r>
            <a:r>
              <a:rPr lang="en-GB" altLang="en-US" sz="1600" b="1" dirty="0" smtClean="0"/>
              <a:t>two-way street</a:t>
            </a:r>
            <a:r>
              <a:rPr lang="en-GB" altLang="en-US" sz="1600" dirty="0" smtClean="0"/>
              <a:t> – genuine collaboration between colleges and training providers, and employers;</a:t>
            </a:r>
          </a:p>
          <a:p>
            <a:pPr marL="457200" indent="-457200" eaLnBrk="1" hangingPunct="1">
              <a:defRPr/>
            </a:pPr>
            <a:endParaRPr lang="en-GB" altLang="en-US" sz="1600" dirty="0" smtClean="0"/>
          </a:p>
          <a:p>
            <a:pPr marL="457200" indent="-457200" algn="l" eaLnBrk="1" hangingPunct="1">
              <a:defRPr/>
            </a:pPr>
            <a:r>
              <a:rPr lang="en-GB" altLang="en-US" sz="1600" dirty="0" smtClean="0"/>
              <a:t>E2.	vocational qualifications that include both a </a:t>
            </a:r>
            <a:r>
              <a:rPr lang="en-GB" altLang="en-US" sz="1600" b="1" dirty="0" smtClean="0"/>
              <a:t>national core and a locally tailored element</a:t>
            </a:r>
            <a:r>
              <a:rPr lang="en-GB" altLang="en-US" sz="1600" dirty="0" smtClean="0"/>
              <a:t>;</a:t>
            </a:r>
          </a:p>
          <a:p>
            <a:pPr eaLnBrk="1" hangingPunct="1">
              <a:defRPr/>
            </a:pPr>
            <a:endParaRPr lang="en-GB" altLang="en-US" sz="1600" dirty="0"/>
          </a:p>
          <a:p>
            <a:pPr marL="452438" indent="-452438" algn="l" eaLnBrk="1" hangingPunct="1">
              <a:defRPr/>
            </a:pPr>
            <a:r>
              <a:rPr lang="en-GB" altLang="en-US" sz="1600" dirty="0" smtClean="0"/>
              <a:t>E3.     </a:t>
            </a:r>
            <a:r>
              <a:rPr lang="en-GB" altLang="en-US" sz="1600" b="1" dirty="0" smtClean="0"/>
              <a:t>leadership, management and governance</a:t>
            </a:r>
            <a:r>
              <a:rPr lang="en-GB" altLang="en-US" sz="1600" dirty="0" smtClean="0"/>
              <a:t> which combines a focus on the quality of vocational teaching and learning, with an approach to leading through collaboration in order to build the </a:t>
            </a:r>
            <a:r>
              <a:rPr lang="en-GB" altLang="en-US" sz="1600" b="1" dirty="0" smtClean="0"/>
              <a:t>two-way street</a:t>
            </a:r>
            <a:r>
              <a:rPr lang="en-GB" altLang="en-US" sz="1600" dirty="0" smtClean="0"/>
              <a:t>; </a:t>
            </a:r>
          </a:p>
          <a:p>
            <a:pPr marL="457200" indent="-457200" eaLnBrk="1" hangingPunct="1">
              <a:defRPr/>
            </a:pPr>
            <a:endParaRPr lang="en-GB" altLang="en-US" sz="1600" dirty="0" smtClean="0"/>
          </a:p>
          <a:p>
            <a:pPr marL="457200" indent="-457200" algn="l" eaLnBrk="1" hangingPunct="1">
              <a:defRPr/>
            </a:pPr>
            <a:r>
              <a:rPr lang="en-GB" altLang="en-US" sz="1600" dirty="0" smtClean="0"/>
              <a:t>E4.	</a:t>
            </a:r>
            <a:r>
              <a:rPr lang="en-GB" altLang="en-US" sz="1600" b="1" dirty="0" smtClean="0"/>
              <a:t>a collaborative approach to accountability </a:t>
            </a:r>
            <a:r>
              <a:rPr lang="en-GB" altLang="en-US" sz="1600" dirty="0" smtClean="0"/>
              <a:t>in order to empower VET professionals to maximise impact for employers and learners.</a:t>
            </a:r>
          </a:p>
          <a:p>
            <a:pPr marL="457200" indent="-457200" eaLnBrk="1" hangingPunct="1">
              <a:defRPr/>
            </a:pPr>
            <a:endParaRPr lang="en-GB" altLang="en-US" sz="1600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0825" y="1700213"/>
            <a:ext cx="3887788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9pPr>
          </a:lstStyle>
          <a:p>
            <a:pPr marL="452438" indent="-452438" defTabSz="452438" eaLnBrk="1" hangingPunct="1">
              <a:buNone/>
              <a:tabLst>
                <a:tab pos="88900" algn="l"/>
              </a:tabLst>
            </a:pPr>
            <a:r>
              <a:rPr lang="en-GB" altLang="en-US" sz="1600" dirty="0" smtClean="0"/>
              <a:t>C1.	a </a:t>
            </a:r>
            <a:r>
              <a:rPr lang="en-GB" altLang="en-US" sz="1600" b="1" dirty="0"/>
              <a:t>clear line of sight to work</a:t>
            </a:r>
            <a:r>
              <a:rPr lang="en-GB" altLang="en-US" sz="1600" dirty="0"/>
              <a:t> on all vocational programmes;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600" dirty="0" smtClean="0"/>
              <a:t>C2</a:t>
            </a:r>
            <a:r>
              <a:rPr lang="en-GB" altLang="en-US" sz="1600" dirty="0"/>
              <a:t>.	‘</a:t>
            </a:r>
            <a:r>
              <a:rPr lang="en-GB" altLang="en-US" sz="1600" b="1" dirty="0"/>
              <a:t>dual professional</a:t>
            </a:r>
            <a:r>
              <a:rPr lang="en-GB" altLang="en-US" sz="1600" dirty="0"/>
              <a:t>’</a:t>
            </a:r>
            <a:r>
              <a:rPr lang="en-GB" altLang="en-US" sz="1600" b="1" dirty="0"/>
              <a:t> teachers and trainers </a:t>
            </a:r>
            <a:r>
              <a:rPr lang="en-GB" altLang="en-US" sz="1600" dirty="0"/>
              <a:t>who combine occupational and pedagogical expertise;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endParaRPr lang="en-GB" altLang="en-US" sz="1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600" dirty="0" smtClean="0"/>
              <a:t>C3</a:t>
            </a:r>
            <a:r>
              <a:rPr lang="en-GB" altLang="en-US" sz="1600" dirty="0"/>
              <a:t>.	access to </a:t>
            </a:r>
            <a:r>
              <a:rPr lang="en-GB" altLang="en-US" sz="1600" b="1" dirty="0"/>
              <a:t>industry-standard facilities and equipment</a:t>
            </a:r>
            <a:r>
              <a:rPr lang="en-GB" altLang="en-US" sz="1600" dirty="0"/>
              <a:t>, reflecting the ways in which technology is transforming work;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3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600" dirty="0" smtClean="0"/>
              <a:t>C4</a:t>
            </a:r>
            <a:r>
              <a:rPr lang="en-GB" altLang="en-US" sz="1600" dirty="0"/>
              <a:t>.  	clear </a:t>
            </a:r>
            <a:r>
              <a:rPr lang="en-GB" altLang="en-US" sz="1600" b="1" dirty="0"/>
              <a:t>escalators</a:t>
            </a:r>
            <a:r>
              <a:rPr lang="en-GB" altLang="en-US" sz="1600" dirty="0"/>
              <a:t> to </a:t>
            </a:r>
            <a:r>
              <a:rPr lang="en-GB" altLang="en-US" sz="1600" b="1" dirty="0"/>
              <a:t>higher level vocational learning</a:t>
            </a:r>
            <a:r>
              <a:rPr lang="en-GB" altLang="en-US" sz="1600" dirty="0"/>
              <a:t>, developing and combining </a:t>
            </a:r>
            <a:r>
              <a:rPr lang="en-GB" altLang="en-US" sz="1600" b="1" dirty="0"/>
              <a:t>deep knowledge and skills.</a:t>
            </a:r>
            <a:endParaRPr lang="en-GB" altLang="en-US" sz="1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1600" dirty="0"/>
              <a:t>									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50825" y="1062038"/>
            <a:ext cx="30241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4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4125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6135" y="5350368"/>
            <a:ext cx="1492005" cy="15121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1419" y="116632"/>
            <a:ext cx="87350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2014 Professional Standards</a:t>
            </a:r>
            <a:endParaRPr lang="en-AU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422" y="732952"/>
            <a:ext cx="86630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Professional values and attributes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your own judgement of what works and does not work in your teaching and training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>
                <a:solidFill>
                  <a:schemeClr val="bg1"/>
                </a:solidFill>
              </a:rPr>
              <a:t>1 Reflect on what works best in your teaching and learning to meet the diverse needs of learners</a:t>
            </a:r>
          </a:p>
          <a:p>
            <a:r>
              <a:rPr lang="en-AU" sz="1600" dirty="0">
                <a:solidFill>
                  <a:schemeClr val="bg1"/>
                </a:solidFill>
              </a:rPr>
              <a:t>2 Evaluate and challenge your practice, values and beliefs</a:t>
            </a:r>
          </a:p>
          <a:p>
            <a:r>
              <a:rPr lang="en-AU" sz="1600" dirty="0">
                <a:solidFill>
                  <a:schemeClr val="bg1"/>
                </a:solidFill>
              </a:rPr>
              <a:t>3 Inspire, motivate and raise aspirations of learners through your enthusiasm and knowledge</a:t>
            </a:r>
          </a:p>
          <a:p>
            <a:r>
              <a:rPr lang="en-AU" sz="1600" dirty="0">
                <a:solidFill>
                  <a:schemeClr val="bg1"/>
                </a:solidFill>
              </a:rPr>
              <a:t>4 Be creative and innovative in selecting and adapting strategies to help learners to learn</a:t>
            </a:r>
          </a:p>
          <a:p>
            <a:r>
              <a:rPr lang="en-AU" sz="1600" dirty="0">
                <a:solidFill>
                  <a:schemeClr val="bg1"/>
                </a:solidFill>
              </a:rPr>
              <a:t>5 Value and promote social and cultural diversity, equality of opportunity and inclusion</a:t>
            </a:r>
          </a:p>
          <a:p>
            <a:r>
              <a:rPr lang="en-AU" sz="1600" dirty="0">
                <a:solidFill>
                  <a:schemeClr val="bg1"/>
                </a:solidFill>
              </a:rPr>
              <a:t>6 Build </a:t>
            </a:r>
            <a:r>
              <a:rPr lang="en-AU" sz="1600" b="1" dirty="0">
                <a:solidFill>
                  <a:srgbClr val="00B0F0"/>
                </a:solidFill>
              </a:rPr>
              <a:t>positive and collaborative relationships </a:t>
            </a:r>
            <a:r>
              <a:rPr lang="en-AU" sz="1600" dirty="0">
                <a:solidFill>
                  <a:schemeClr val="bg1"/>
                </a:solidFill>
              </a:rPr>
              <a:t>with colleagues and learners</a:t>
            </a:r>
          </a:p>
          <a:p>
            <a:endParaRPr lang="en-AU" sz="1600" b="1" dirty="0" smtClean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Professional </a:t>
            </a:r>
            <a:r>
              <a:rPr lang="en-AU" sz="1600" b="1" dirty="0">
                <a:solidFill>
                  <a:schemeClr val="bg1"/>
                </a:solidFill>
              </a:rPr>
              <a:t>knowledge and understanding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deep and critically informed knowledge and understanding in theory and practice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 smtClean="0">
                <a:solidFill>
                  <a:schemeClr val="bg1"/>
                </a:solidFill>
              </a:rPr>
              <a:t>7- 12 </a:t>
            </a:r>
          </a:p>
          <a:p>
            <a:endParaRPr lang="en-AU" sz="1600" b="1" dirty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Professional </a:t>
            </a:r>
            <a:r>
              <a:rPr lang="en-AU" sz="1600" b="1" dirty="0">
                <a:solidFill>
                  <a:schemeClr val="bg1"/>
                </a:solidFill>
              </a:rPr>
              <a:t>skills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your expertise and skills to ensure the best outcomes for learners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 smtClean="0">
                <a:solidFill>
                  <a:schemeClr val="bg1"/>
                </a:solidFill>
              </a:rPr>
              <a:t>13-20</a:t>
            </a:r>
            <a:endParaRPr lang="en-AU" sz="16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154272" y="3129102"/>
            <a:ext cx="475729" cy="369332"/>
            <a:chOff x="1691680" y="5805264"/>
            <a:chExt cx="475729" cy="369332"/>
          </a:xfrm>
        </p:grpSpPr>
        <p:sp>
          <p:nvSpPr>
            <p:cNvPr id="2" name="TextBox 1"/>
            <p:cNvSpPr txBox="1"/>
            <p:nvPr/>
          </p:nvSpPr>
          <p:spPr>
            <a:xfrm>
              <a:off x="1700615" y="5805264"/>
              <a:ext cx="466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E1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5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5160" y="5350368"/>
            <a:ext cx="1492005" cy="15121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1419" y="116632"/>
            <a:ext cx="87350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2014 Professional Standards</a:t>
            </a:r>
            <a:endParaRPr lang="en-AU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419" y="764704"/>
            <a:ext cx="85910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Professional values and attributes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your own judgement of what works and does not work in your teaching and training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 smtClean="0">
                <a:solidFill>
                  <a:schemeClr val="bg1"/>
                </a:solidFill>
              </a:rPr>
              <a:t>1-6 </a:t>
            </a:r>
          </a:p>
          <a:p>
            <a:endParaRPr lang="en-AU" sz="1600" b="1" dirty="0" smtClean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Professional </a:t>
            </a:r>
            <a:r>
              <a:rPr lang="en-AU" sz="1600" b="1" dirty="0">
                <a:solidFill>
                  <a:schemeClr val="bg1"/>
                </a:solidFill>
              </a:rPr>
              <a:t>knowledge and understanding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deep and critically informed knowledge and understanding in theory and practice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>
                <a:solidFill>
                  <a:schemeClr val="bg1"/>
                </a:solidFill>
              </a:rPr>
              <a:t>7 Maintain and update </a:t>
            </a:r>
            <a:r>
              <a:rPr lang="en-AU" sz="1600" b="1" dirty="0">
                <a:solidFill>
                  <a:srgbClr val="00B0F0"/>
                </a:solidFill>
              </a:rPr>
              <a:t>knowledge of your subject and/or vocational area </a:t>
            </a:r>
          </a:p>
          <a:p>
            <a:r>
              <a:rPr lang="en-AU" sz="1600" dirty="0">
                <a:solidFill>
                  <a:schemeClr val="bg1"/>
                </a:solidFill>
              </a:rPr>
              <a:t>8 Maintain and update your knowledge of </a:t>
            </a:r>
            <a:r>
              <a:rPr lang="en-AU" sz="1600" b="1" dirty="0">
                <a:solidFill>
                  <a:srgbClr val="00B0F0"/>
                </a:solidFill>
              </a:rPr>
              <a:t>educational research </a:t>
            </a:r>
            <a:r>
              <a:rPr lang="en-AU" sz="1600" dirty="0">
                <a:solidFill>
                  <a:schemeClr val="bg1"/>
                </a:solidFill>
              </a:rPr>
              <a:t>to develop evidence-based practice</a:t>
            </a:r>
          </a:p>
          <a:p>
            <a:r>
              <a:rPr lang="en-AU" sz="1600" dirty="0">
                <a:solidFill>
                  <a:schemeClr val="bg1"/>
                </a:solidFill>
              </a:rPr>
              <a:t>9 Apply theoretical understanding of effective practice in teaching, learning and assessment drawing on research and other evidence</a:t>
            </a:r>
          </a:p>
          <a:p>
            <a:r>
              <a:rPr lang="en-AU" sz="1600" dirty="0">
                <a:solidFill>
                  <a:schemeClr val="bg1"/>
                </a:solidFill>
              </a:rPr>
              <a:t>10 Evaluate your practice with others and assess its impact on learning</a:t>
            </a:r>
          </a:p>
          <a:p>
            <a:r>
              <a:rPr lang="en-AU" sz="1600" dirty="0">
                <a:solidFill>
                  <a:schemeClr val="bg1"/>
                </a:solidFill>
              </a:rPr>
              <a:t>11 Manage and promote positive learner behaviour</a:t>
            </a:r>
          </a:p>
          <a:p>
            <a:r>
              <a:rPr lang="en-AU" sz="1600" dirty="0">
                <a:solidFill>
                  <a:schemeClr val="bg1"/>
                </a:solidFill>
              </a:rPr>
              <a:t>12 Understand the </a:t>
            </a:r>
            <a:r>
              <a:rPr lang="en-AU" sz="1600" b="1" dirty="0">
                <a:solidFill>
                  <a:srgbClr val="00B0F0"/>
                </a:solidFill>
              </a:rPr>
              <a:t>teaching and professional role </a:t>
            </a:r>
            <a:r>
              <a:rPr lang="en-AU" sz="1600" dirty="0">
                <a:solidFill>
                  <a:schemeClr val="bg1"/>
                </a:solidFill>
              </a:rPr>
              <a:t>and your responsibilities </a:t>
            </a:r>
          </a:p>
          <a:p>
            <a:endParaRPr lang="en-AU" sz="1600" b="1" dirty="0" smtClean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Professional </a:t>
            </a:r>
            <a:r>
              <a:rPr lang="en-AU" sz="1600" b="1" dirty="0">
                <a:solidFill>
                  <a:schemeClr val="bg1"/>
                </a:solidFill>
              </a:rPr>
              <a:t>skills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your expertise and skills to ensure the best outcomes for learners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 smtClean="0">
                <a:solidFill>
                  <a:schemeClr val="bg1"/>
                </a:solidFill>
              </a:rPr>
              <a:t>13-20</a:t>
            </a:r>
            <a:endParaRPr lang="en-AU" sz="16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11229" y="2535022"/>
            <a:ext cx="581251" cy="369332"/>
            <a:chOff x="1691680" y="5805264"/>
            <a:chExt cx="581251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544626" y="3295974"/>
            <a:ext cx="581251" cy="369332"/>
            <a:chOff x="1691680" y="5805264"/>
            <a:chExt cx="581251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32040" y="4797152"/>
            <a:ext cx="581251" cy="369332"/>
            <a:chOff x="1691680" y="5805264"/>
            <a:chExt cx="581251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0276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551864"/>
            <a:ext cx="898994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Professional values and attributes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your own judgement of what works and does not work in your teaching and training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 smtClean="0">
                <a:solidFill>
                  <a:schemeClr val="bg1"/>
                </a:solidFill>
              </a:rPr>
              <a:t>1-6</a:t>
            </a:r>
            <a:endParaRPr lang="en-AU" sz="1600" b="1" dirty="0" smtClean="0">
              <a:solidFill>
                <a:schemeClr val="bg1"/>
              </a:solidFill>
            </a:endParaRPr>
          </a:p>
          <a:p>
            <a:endParaRPr lang="en-AU" sz="800" b="1" dirty="0" smtClean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Professional </a:t>
            </a:r>
            <a:r>
              <a:rPr lang="en-AU" sz="1600" b="1" dirty="0">
                <a:solidFill>
                  <a:schemeClr val="bg1"/>
                </a:solidFill>
              </a:rPr>
              <a:t>knowledge and understanding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deep and critically informed knowledge and understanding in theory and practice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 smtClean="0">
                <a:solidFill>
                  <a:schemeClr val="bg1"/>
                </a:solidFill>
              </a:rPr>
              <a:t>7-12 </a:t>
            </a:r>
          </a:p>
          <a:p>
            <a:endParaRPr lang="en-AU" sz="800" b="1" dirty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Professional </a:t>
            </a:r>
            <a:r>
              <a:rPr lang="en-AU" sz="1600" b="1" dirty="0">
                <a:solidFill>
                  <a:schemeClr val="bg1"/>
                </a:solidFill>
              </a:rPr>
              <a:t>skills </a:t>
            </a:r>
            <a:endParaRPr lang="en-AU" sz="1600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rgbClr val="FFFF00"/>
                </a:solidFill>
              </a:rPr>
              <a:t>Develop your expertise and skills to ensure the best outcomes for learners</a:t>
            </a:r>
            <a:endParaRPr lang="en-AU" sz="1600" dirty="0">
              <a:solidFill>
                <a:srgbClr val="FFFF00"/>
              </a:solidFill>
            </a:endParaRPr>
          </a:p>
          <a:p>
            <a:r>
              <a:rPr lang="en-AU" sz="1600" dirty="0">
                <a:solidFill>
                  <a:schemeClr val="bg1"/>
                </a:solidFill>
              </a:rPr>
              <a:t>13 Motivate and inspire learners to promote achievement and develop their skills to </a:t>
            </a:r>
            <a:r>
              <a:rPr lang="en-AU" sz="1600" b="1" dirty="0">
                <a:solidFill>
                  <a:srgbClr val="00B0F0"/>
                </a:solidFill>
              </a:rPr>
              <a:t>enable progression </a:t>
            </a:r>
          </a:p>
          <a:p>
            <a:r>
              <a:rPr lang="en-AU" sz="1600" dirty="0">
                <a:solidFill>
                  <a:schemeClr val="bg1"/>
                </a:solidFill>
              </a:rPr>
              <a:t>14 Plan and deliver effective learning programmes for diverse groups or individuals in a safe and inclusive environment</a:t>
            </a:r>
          </a:p>
          <a:p>
            <a:r>
              <a:rPr lang="en-AU" sz="1600" dirty="0">
                <a:solidFill>
                  <a:schemeClr val="bg1"/>
                </a:solidFill>
              </a:rPr>
              <a:t>15 Promote the </a:t>
            </a:r>
            <a:r>
              <a:rPr lang="en-AU" sz="1600" b="1" dirty="0">
                <a:solidFill>
                  <a:srgbClr val="00B0F0"/>
                </a:solidFill>
              </a:rPr>
              <a:t>benefits of technology </a:t>
            </a:r>
            <a:r>
              <a:rPr lang="en-AU" sz="1600" dirty="0">
                <a:solidFill>
                  <a:schemeClr val="bg1"/>
                </a:solidFill>
              </a:rPr>
              <a:t>and support learners in its use</a:t>
            </a:r>
          </a:p>
          <a:p>
            <a:r>
              <a:rPr lang="en-AU" sz="1600" dirty="0">
                <a:solidFill>
                  <a:schemeClr val="bg1"/>
                </a:solidFill>
              </a:rPr>
              <a:t>16 Address the mathematics and English needs of learners and work creatively to overcome individual barriers to learning</a:t>
            </a:r>
          </a:p>
          <a:p>
            <a:r>
              <a:rPr lang="en-AU" sz="1600" dirty="0">
                <a:solidFill>
                  <a:schemeClr val="bg1"/>
                </a:solidFill>
              </a:rPr>
              <a:t>17 Enable learners to share responsibility for their own learning and assessment, setting goals that stretch and challenge</a:t>
            </a:r>
          </a:p>
          <a:p>
            <a:r>
              <a:rPr lang="en-AU" sz="1600" dirty="0">
                <a:solidFill>
                  <a:schemeClr val="bg1"/>
                </a:solidFill>
              </a:rPr>
              <a:t>18 Apply appropriate and fair methods of assessment and provide </a:t>
            </a:r>
            <a:r>
              <a:rPr lang="en-AU" sz="1600" b="1" dirty="0">
                <a:solidFill>
                  <a:srgbClr val="00B0F0"/>
                </a:solidFill>
              </a:rPr>
              <a:t>constructive and timely feedback to support progression </a:t>
            </a:r>
            <a:r>
              <a:rPr lang="en-AU" sz="1600" dirty="0">
                <a:solidFill>
                  <a:schemeClr val="bg1"/>
                </a:solidFill>
              </a:rPr>
              <a:t>and achievement</a:t>
            </a:r>
          </a:p>
          <a:p>
            <a:r>
              <a:rPr lang="en-AU" sz="1600" dirty="0">
                <a:solidFill>
                  <a:schemeClr val="bg1"/>
                </a:solidFill>
              </a:rPr>
              <a:t>19 Maintain and update your teaching and </a:t>
            </a:r>
            <a:r>
              <a:rPr lang="en-AU" sz="1600" b="1" dirty="0">
                <a:solidFill>
                  <a:srgbClr val="00B0F0"/>
                </a:solidFill>
              </a:rPr>
              <a:t>training expertise and vocational skills </a:t>
            </a:r>
            <a:r>
              <a:rPr lang="en-AU" sz="1600" dirty="0">
                <a:solidFill>
                  <a:schemeClr val="bg1"/>
                </a:solidFill>
              </a:rPr>
              <a:t>through</a:t>
            </a:r>
            <a:r>
              <a:rPr lang="en-AU" sz="1600" dirty="0"/>
              <a:t> </a:t>
            </a:r>
            <a:r>
              <a:rPr lang="en-AU" sz="1600" b="1" dirty="0">
                <a:solidFill>
                  <a:srgbClr val="00B0F0"/>
                </a:solidFill>
              </a:rPr>
              <a:t>collaboration with employers</a:t>
            </a:r>
          </a:p>
          <a:p>
            <a:r>
              <a:rPr lang="en-AU" sz="1600" dirty="0">
                <a:solidFill>
                  <a:schemeClr val="bg1"/>
                </a:solidFill>
              </a:rPr>
              <a:t>20 Contribute to organisational development and </a:t>
            </a:r>
            <a:r>
              <a:rPr lang="en-AU" sz="1600" b="1" dirty="0">
                <a:solidFill>
                  <a:srgbClr val="00B0F0"/>
                </a:solidFill>
              </a:rPr>
              <a:t>quality improvement </a:t>
            </a:r>
            <a:r>
              <a:rPr lang="en-AU" sz="1600" dirty="0">
                <a:solidFill>
                  <a:schemeClr val="bg1"/>
                </a:solidFill>
              </a:rPr>
              <a:t>through collaboration with others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4461" y="-99392"/>
            <a:ext cx="87350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2014 Professional Standards</a:t>
            </a:r>
            <a:endParaRPr lang="en-AU" sz="4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78602" y="2564904"/>
            <a:ext cx="581251" cy="369332"/>
            <a:chOff x="1691680" y="5805264"/>
            <a:chExt cx="581251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89791" y="3933056"/>
            <a:ext cx="581251" cy="369332"/>
            <a:chOff x="1691680" y="5805264"/>
            <a:chExt cx="581251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C3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474730" y="5012649"/>
            <a:ext cx="581251" cy="369332"/>
            <a:chOff x="1691680" y="5805264"/>
            <a:chExt cx="581251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04248" y="6397958"/>
            <a:ext cx="572316" cy="369332"/>
            <a:chOff x="1691680" y="5805264"/>
            <a:chExt cx="572316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1691680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>
                  <a:solidFill>
                    <a:srgbClr val="00B0F0"/>
                  </a:solidFill>
                </a:rPr>
                <a:t>E</a:t>
              </a:r>
              <a:r>
                <a:rPr lang="en-AU" b="1" dirty="0" smtClean="0">
                  <a:solidFill>
                    <a:srgbClr val="00B0F0"/>
                  </a:solidFill>
                </a:rPr>
                <a:t>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532369" y="5884646"/>
            <a:ext cx="581251" cy="369332"/>
            <a:chOff x="1691680" y="5805264"/>
            <a:chExt cx="581251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E1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30748" y="5877272"/>
            <a:ext cx="581251" cy="369332"/>
            <a:chOff x="1691680" y="5805264"/>
            <a:chExt cx="581251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6552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6216" y="2636911"/>
            <a:ext cx="2624617" cy="20742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71685"/>
            <a:ext cx="8509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Qualified Teacher Learning &amp; Skills (QTLS)</a:t>
            </a:r>
            <a:endParaRPr lang="en-AU" sz="3200" b="1" dirty="0">
              <a:solidFill>
                <a:schemeClr val="accent3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622578"/>
            <a:ext cx="87627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FF00"/>
                </a:solidFill>
              </a:rPr>
              <a:t>a) Increase employers’ understanding of the benefits and parity with QTS</a:t>
            </a:r>
            <a:r>
              <a:rPr lang="en-AU" b="1" dirty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b</a:t>
            </a:r>
            <a:r>
              <a:rPr lang="en-AU" b="1" dirty="0">
                <a:solidFill>
                  <a:srgbClr val="FFFF00"/>
                </a:solidFill>
              </a:rPr>
              <a:t>) Improve the rigour of QTLS to improve its parity with QTS </a:t>
            </a:r>
          </a:p>
          <a:p>
            <a:r>
              <a:rPr lang="en-AU" dirty="0">
                <a:solidFill>
                  <a:schemeClr val="bg1"/>
                </a:solidFill>
              </a:rPr>
              <a:t>• Include a mandatory requirement for applicants to self-assess their knowledge and skills against the 2014 professional standards at the start of the professional formation process. </a:t>
            </a:r>
          </a:p>
          <a:p>
            <a:r>
              <a:rPr lang="en-AU" dirty="0">
                <a:solidFill>
                  <a:schemeClr val="bg1"/>
                </a:solidFill>
              </a:rPr>
              <a:t>• Introduce more emphasis on industrial updating and dual professionalism. </a:t>
            </a:r>
          </a:p>
          <a:p>
            <a:r>
              <a:rPr lang="en-AU" dirty="0">
                <a:solidFill>
                  <a:schemeClr val="bg1"/>
                </a:solidFill>
              </a:rPr>
              <a:t>• Evaluate the review and moderation process to identify ways in which the rigour of the process can be improved. </a:t>
            </a:r>
          </a:p>
          <a:p>
            <a:r>
              <a:rPr lang="en-AU" dirty="0">
                <a:solidFill>
                  <a:schemeClr val="bg1"/>
                </a:solidFill>
              </a:rPr>
              <a:t> </a:t>
            </a: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endParaRPr lang="en-AU" b="1" dirty="0">
              <a:solidFill>
                <a:srgbClr val="FFFF00"/>
              </a:solidFill>
            </a:endParaRP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endParaRPr lang="en-AU" b="1" dirty="0">
              <a:solidFill>
                <a:srgbClr val="FFFF00"/>
              </a:solidFill>
            </a:endParaRP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e</a:t>
            </a:r>
            <a:r>
              <a:rPr lang="en-AU" b="1" dirty="0">
                <a:solidFill>
                  <a:srgbClr val="FFFF00"/>
                </a:solidFill>
              </a:rPr>
              <a:t>) Extend the reach of QTLS to other settings, e.g. work based learning </a:t>
            </a:r>
            <a:endParaRPr lang="en-AU" dirty="0">
              <a:solidFill>
                <a:srgbClr val="FFFF00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• Review the evidence requirements and language of the online workbook in order to broaden the reach of QTLS to other settings, for example work based learning. </a:t>
            </a:r>
          </a:p>
          <a:p>
            <a:r>
              <a:rPr lang="en-AU" dirty="0">
                <a:solidFill>
                  <a:schemeClr val="bg1"/>
                </a:solidFill>
              </a:rPr>
              <a:t> </a:t>
            </a:r>
            <a:r>
              <a:rPr lang="en-AU" b="1" dirty="0" smtClean="0">
                <a:solidFill>
                  <a:srgbClr val="FFFF00"/>
                </a:solidFill>
              </a:rPr>
              <a:t>f</a:t>
            </a:r>
            <a:r>
              <a:rPr lang="en-AU" b="1" dirty="0">
                <a:solidFill>
                  <a:srgbClr val="FFFF00"/>
                </a:solidFill>
              </a:rPr>
              <a:t>) Develop CPD opportunities for progression for those with QTLS </a:t>
            </a:r>
            <a:endParaRPr lang="en-AU" dirty="0">
              <a:solidFill>
                <a:srgbClr val="FFFF00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 </a:t>
            </a:r>
            <a:r>
              <a:rPr lang="en-AU" b="1" dirty="0" smtClean="0">
                <a:solidFill>
                  <a:srgbClr val="FFFF00"/>
                </a:solidFill>
              </a:rPr>
              <a:t>g</a:t>
            </a:r>
            <a:r>
              <a:rPr lang="en-AU" b="1" dirty="0">
                <a:solidFill>
                  <a:srgbClr val="FFFF00"/>
                </a:solidFill>
              </a:rPr>
              <a:t>) Develop opportunities to provide practitioners with space, either in or out of their work setting, to have professional conversations </a:t>
            </a:r>
            <a:endParaRPr lang="en-AU" dirty="0">
              <a:solidFill>
                <a:srgbClr val="FFFF00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776" y="2938364"/>
            <a:ext cx="6282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FF00"/>
                </a:solidFill>
              </a:rPr>
              <a:t>c) Encourage peer support and mentoring throughout the process </a:t>
            </a:r>
            <a:endParaRPr lang="en-AU" dirty="0">
              <a:solidFill>
                <a:srgbClr val="FFFF00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 </a:t>
            </a:r>
          </a:p>
          <a:p>
            <a:r>
              <a:rPr lang="en-AU" b="1" dirty="0">
                <a:solidFill>
                  <a:srgbClr val="FFFF00"/>
                </a:solidFill>
              </a:rPr>
              <a:t>d) Review the currency of maths and English qualifications </a:t>
            </a:r>
            <a:endParaRPr lang="en-AU" dirty="0">
              <a:solidFill>
                <a:srgbClr val="FFFF00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 </a:t>
            </a:r>
          </a:p>
          <a:p>
            <a:endParaRPr lang="en-AU" dirty="0"/>
          </a:p>
        </p:txBody>
      </p:sp>
      <p:grpSp>
        <p:nvGrpSpPr>
          <p:cNvPr id="7" name="Group 6"/>
          <p:cNvGrpSpPr/>
          <p:nvPr/>
        </p:nvGrpSpPr>
        <p:grpSpPr>
          <a:xfrm>
            <a:off x="8196460" y="1533200"/>
            <a:ext cx="581251" cy="369332"/>
            <a:chOff x="1691680" y="5805264"/>
            <a:chExt cx="581251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848606" y="1966157"/>
            <a:ext cx="581251" cy="369332"/>
            <a:chOff x="1691680" y="5805264"/>
            <a:chExt cx="581251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91880" y="2569032"/>
            <a:ext cx="581251" cy="369332"/>
            <a:chOff x="1691680" y="5805264"/>
            <a:chExt cx="581251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76425" y="4744732"/>
            <a:ext cx="581251" cy="369332"/>
            <a:chOff x="1691680" y="5805264"/>
            <a:chExt cx="581251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E1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308996" y="5330542"/>
            <a:ext cx="581251" cy="369332"/>
            <a:chOff x="1691680" y="5805264"/>
            <a:chExt cx="581251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>
                  <a:solidFill>
                    <a:srgbClr val="00B0F0"/>
                  </a:solidFill>
                </a:rPr>
                <a:t>C</a:t>
              </a:r>
              <a:r>
                <a:rPr lang="en-AU" b="1" dirty="0" smtClean="0">
                  <a:solidFill>
                    <a:srgbClr val="00B0F0"/>
                  </a:solidFill>
                </a:rPr>
                <a:t>1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16419" y="6246625"/>
            <a:ext cx="581251" cy="369332"/>
            <a:chOff x="1691680" y="5805264"/>
            <a:chExt cx="581251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4544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-242524" y="666343"/>
            <a:ext cx="4663841" cy="2189150"/>
            <a:chOff x="4185702" y="4496714"/>
            <a:chExt cx="4663841" cy="2189150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73" t="11121" r="1949" b="14361"/>
            <a:stretch/>
          </p:blipFill>
          <p:spPr>
            <a:xfrm rot="20207349">
              <a:off x="4185702" y="4496714"/>
              <a:ext cx="4663841" cy="218915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sp>
          <p:nvSpPr>
            <p:cNvPr id="64" name="TextBox 63"/>
            <p:cNvSpPr txBox="1"/>
            <p:nvPr/>
          </p:nvSpPr>
          <p:spPr>
            <a:xfrm rot="20182134">
              <a:off x="4461985" y="5217406"/>
              <a:ext cx="12490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>
                  <a:solidFill>
                    <a:schemeClr val="bg1"/>
                  </a:solidFill>
                </a:rPr>
                <a:t>Getty Images</a:t>
              </a:r>
              <a:endParaRPr lang="en-AU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43" y="3738098"/>
            <a:ext cx="2178134" cy="308569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80910" y="2368175"/>
            <a:ext cx="3270189" cy="3164285"/>
            <a:chOff x="5411055" y="290089"/>
            <a:chExt cx="3270189" cy="316428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48898" y="290089"/>
              <a:ext cx="3122093" cy="3164285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7923825" y="352516"/>
              <a:ext cx="475729" cy="369332"/>
              <a:chOff x="1691680" y="5805264"/>
              <a:chExt cx="475729" cy="36933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700615" y="5805264"/>
                <a:ext cx="4667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E1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991704" y="3068874"/>
              <a:ext cx="581251" cy="369332"/>
              <a:chOff x="1691680" y="5805264"/>
              <a:chExt cx="581251" cy="36933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C2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697013" y="3068874"/>
              <a:ext cx="581251" cy="369332"/>
              <a:chOff x="1691680" y="5805264"/>
              <a:chExt cx="581251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C2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099993" y="2699542"/>
              <a:ext cx="581251" cy="369332"/>
              <a:chOff x="1691680" y="5805264"/>
              <a:chExt cx="581251" cy="36933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C2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419990" y="304769"/>
              <a:ext cx="581251" cy="369332"/>
              <a:chOff x="1691680" y="5805264"/>
              <a:chExt cx="581251" cy="36933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C4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448898" y="1815154"/>
              <a:ext cx="581251" cy="369332"/>
              <a:chOff x="1691680" y="5805264"/>
              <a:chExt cx="581251" cy="369332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/>
                  <a:t>C3</a:t>
                </a:r>
                <a:endParaRPr lang="en-AU" b="1" dirty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877247" y="308494"/>
              <a:ext cx="581251" cy="369332"/>
              <a:chOff x="1691680" y="5805264"/>
              <a:chExt cx="581251" cy="369332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C4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891104" y="914598"/>
              <a:ext cx="572316" cy="369332"/>
              <a:chOff x="1691680" y="5805264"/>
              <a:chExt cx="572316" cy="36933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691680" y="5805264"/>
                <a:ext cx="57231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b="1" dirty="0"/>
                  <a:t>E</a:t>
                </a:r>
                <a:r>
                  <a:rPr lang="en-AU" b="1" dirty="0" smtClean="0"/>
                  <a:t>4</a:t>
                </a:r>
                <a:endParaRPr lang="en-AU" b="1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411055" y="721848"/>
              <a:ext cx="581251" cy="369332"/>
              <a:chOff x="1691680" y="5805264"/>
              <a:chExt cx="581251" cy="36933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rgbClr val="00B0F0"/>
                    </a:solidFill>
                  </a:rPr>
                  <a:t>E1</a:t>
                </a:r>
                <a:endParaRPr lang="en-AU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286797" y="537182"/>
              <a:ext cx="581251" cy="369332"/>
              <a:chOff x="1691680" y="5805264"/>
              <a:chExt cx="581251" cy="369332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700615" y="5805264"/>
                <a:ext cx="57231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/>
                  <a:t>C2</a:t>
                </a:r>
                <a:endParaRPr lang="en-AU" b="1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691680" y="5805264"/>
                <a:ext cx="466794" cy="3693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5313784" y="90277"/>
            <a:ext cx="3793838" cy="3413445"/>
            <a:chOff x="5170651" y="161402"/>
            <a:chExt cx="3793838" cy="3413445"/>
          </a:xfrm>
        </p:grpSpPr>
        <p:grpSp>
          <p:nvGrpSpPr>
            <p:cNvPr id="7" name="Group 6"/>
            <p:cNvGrpSpPr/>
            <p:nvPr/>
          </p:nvGrpSpPr>
          <p:grpSpPr>
            <a:xfrm>
              <a:off x="5249499" y="161402"/>
              <a:ext cx="3617122" cy="2915170"/>
              <a:chOff x="5249499" y="161402"/>
              <a:chExt cx="3617122" cy="2915170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249499" y="1227821"/>
                <a:ext cx="3617122" cy="1848751"/>
              </a:xfrm>
              <a:prstGeom prst="ellipse">
                <a:avLst/>
              </a:prstGeom>
              <a:ln w="63500" cap="rnd">
                <a:noFill/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5334192" y="161402"/>
                <a:ext cx="339153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400" dirty="0" smtClean="0">
                    <a:solidFill>
                      <a:schemeClr val="accent6">
                        <a:lumMod val="75000"/>
                      </a:schemeClr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QTLS Impact Study; </a:t>
                </a:r>
              </a:p>
              <a:p>
                <a:pPr algn="ctr"/>
                <a:r>
                  <a:rPr lang="en-AU" sz="2400" dirty="0" smtClean="0">
                    <a:solidFill>
                      <a:schemeClr val="accent6">
                        <a:lumMod val="75000"/>
                      </a:schemeClr>
                    </a:solidFill>
                    <a:latin typeface="Aharoni" panose="02010803020104030203" pitchFamily="2" charset="-79"/>
                    <a:cs typeface="Aharoni" panose="02010803020104030203" pitchFamily="2" charset="-79"/>
                  </a:rPr>
                  <a:t>QTLS Structural Review</a:t>
                </a:r>
                <a:endParaRPr lang="en-AU" sz="2400" dirty="0">
                  <a:solidFill>
                    <a:schemeClr val="accent6">
                      <a:lumMod val="75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5170651" y="161402"/>
              <a:ext cx="3793838" cy="3413445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224037" y="952296"/>
            <a:ext cx="581251" cy="369332"/>
            <a:chOff x="1691680" y="5805264"/>
            <a:chExt cx="581251" cy="369332"/>
          </a:xfrm>
        </p:grpSpPr>
        <p:sp>
          <p:nvSpPr>
            <p:cNvPr id="44" name="TextBox 43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592044" y="1288997"/>
            <a:ext cx="581251" cy="369332"/>
            <a:chOff x="1691680" y="5805264"/>
            <a:chExt cx="581251" cy="369332"/>
          </a:xfrm>
        </p:grpSpPr>
        <p:sp>
          <p:nvSpPr>
            <p:cNvPr id="47" name="TextBox 46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C2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521766" y="2849613"/>
            <a:ext cx="581251" cy="369332"/>
            <a:chOff x="1691680" y="5805264"/>
            <a:chExt cx="581251" cy="369332"/>
          </a:xfrm>
        </p:grpSpPr>
        <p:sp>
          <p:nvSpPr>
            <p:cNvPr id="50" name="TextBox 49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157142" y="2943783"/>
            <a:ext cx="581251" cy="369332"/>
            <a:chOff x="1691680" y="5805264"/>
            <a:chExt cx="581251" cy="369332"/>
          </a:xfrm>
        </p:grpSpPr>
        <p:sp>
          <p:nvSpPr>
            <p:cNvPr id="53" name="TextBox 52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E1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30701" y="1028023"/>
            <a:ext cx="581251" cy="369332"/>
            <a:chOff x="1691680" y="5805264"/>
            <a:chExt cx="581251" cy="369332"/>
          </a:xfrm>
        </p:grpSpPr>
        <p:sp>
          <p:nvSpPr>
            <p:cNvPr id="56" name="TextBox 55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>
                  <a:solidFill>
                    <a:srgbClr val="00B0F0"/>
                  </a:solidFill>
                </a:rPr>
                <a:t>C</a:t>
              </a:r>
              <a:r>
                <a:rPr lang="en-AU" b="1" dirty="0" smtClean="0">
                  <a:solidFill>
                    <a:srgbClr val="00B0F0"/>
                  </a:solidFill>
                </a:rPr>
                <a:t>1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065993" y="2937255"/>
            <a:ext cx="581251" cy="369332"/>
            <a:chOff x="1691680" y="5805264"/>
            <a:chExt cx="581251" cy="369332"/>
          </a:xfrm>
        </p:grpSpPr>
        <p:sp>
          <p:nvSpPr>
            <p:cNvPr id="59" name="TextBox 58"/>
            <p:cNvSpPr txBox="1"/>
            <p:nvPr/>
          </p:nvSpPr>
          <p:spPr>
            <a:xfrm>
              <a:off x="1700615" y="5805264"/>
              <a:ext cx="572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B0F0"/>
                  </a:solidFill>
                </a:rPr>
                <a:t>E4</a:t>
              </a:r>
              <a:endParaRPr lang="en-AU" b="1" dirty="0">
                <a:solidFill>
                  <a:srgbClr val="00B0F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691680" y="5805264"/>
              <a:ext cx="466794" cy="369332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855632" y="5823253"/>
            <a:ext cx="52175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bg1"/>
                </a:solidFill>
              </a:rPr>
              <a:t>Carolyn Johnstone</a:t>
            </a:r>
          </a:p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bg1"/>
                </a:solidFill>
              </a:rPr>
              <a:t>c.johnstone@federation.edu.au</a:t>
            </a:r>
            <a:endParaRPr lang="en-GB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-02-27_FMcLoughlin slides for 157 Group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BE3BD96539E04FB283754AC39313D4" ma:contentTypeVersion="0" ma:contentTypeDescription="Create a new document." ma:contentTypeScope="" ma:versionID="f95e29c71002a490944f0c48b39333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DC8F502-0B33-4160-A0DB-4C3F3C54FCDE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993EABF-3945-494E-91B4-112DB1D4FA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13-02-27_FMcLoughlin slides for 157 Group mtg</Template>
  <TotalTime>944</TotalTime>
  <Words>701</Words>
  <Application>Microsoft Office PowerPoint</Application>
  <PresentationFormat>On-screen Show (4:3)</PresentationFormat>
  <Paragraphs>150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Aharoni</vt:lpstr>
      <vt:lpstr>Arial</vt:lpstr>
      <vt:lpstr>Calibri</vt:lpstr>
      <vt:lpstr>Segoe UI</vt:lpstr>
      <vt:lpstr>Verdana</vt:lpstr>
      <vt:lpstr>13-02-27_FMcLoughlin slides for 157 Group mtg</vt:lpstr>
      <vt:lpstr>On The Origin of Standards: evolution from a UK commission on excellence to standards for VET teachers</vt:lpstr>
      <vt:lpstr>PowerPoint Presentation</vt:lpstr>
      <vt:lpstr>4 enabling factors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CAVTL Summary Report  Emerging conclusions</dc:title>
  <dc:creator>JWilliams</dc:creator>
  <cp:lastModifiedBy>Shelagh Krummel</cp:lastModifiedBy>
  <cp:revision>63</cp:revision>
  <cp:lastPrinted>2016-10-16T04:29:01Z</cp:lastPrinted>
  <dcterms:created xsi:type="dcterms:W3CDTF">2013-09-06T14:38:32Z</dcterms:created>
  <dcterms:modified xsi:type="dcterms:W3CDTF">2016-10-17T01:28:21Z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0x01010004BE3BD96539E04FB283754AC39313D4</vt:lpwstr>
  </property>
</Properties>
</file>