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2" r:id="rId5"/>
    <p:sldId id="279" r:id="rId6"/>
    <p:sldId id="264" r:id="rId7"/>
    <p:sldId id="278" r:id="rId8"/>
    <p:sldId id="268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8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dongatafe\staff\StaffRedirect\lburr\Desktop\PhD\Sites%20UK\All%20UK%20data%20cleaning%2020161008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dongatafe\staff\StaffRedirect\lburr\Desktop\PhD\Sites%20UK\All%20UK%20data%20cleaning%2020161008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dongatafe\staff\StaffRedirect\lburr\Desktop\PhD\Sites%20UK\All%20UK%20data%20cleaning%2020161008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dongatafe\staff\StaffRedirect\lburr\Desktop\PhD\Sites%20UK\All%20UK%20data%20cleaning%2020161008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odongatafe\staff\StaffRedirect\lburr\Desktop\PhD\Sites%20UK\All%20UK%20data%20cleaning%202016100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dongatafe\staff\StaffRedirect\lburr\Desktop\PhD\Sites%20UK\All%20UK%20data%20cleaning%2020161008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dongatafe\staff\StaffRedirect\lburr\Desktop\PhD\Sites%20UK\All%20UK%20data%20cleaning%2020161008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odongatafe\staff\StaffRedirect\lburr\Desktop\PhD\Sites%20UK\All%20UK%20data%20cleaning%20201610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 smtClean="0"/>
              <a:t>% age range</a:t>
            </a:r>
            <a:endParaRPr lang="en-A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Sheet3!$H$4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Sheet3!$G$5:$G$10</c:f>
              <c:strCache>
                <c:ptCount val="6"/>
                <c:pt idx="0">
                  <c:v>Under 25</c:v>
                </c:pt>
                <c:pt idx="1">
                  <c:v>25 - 34</c:v>
                </c:pt>
                <c:pt idx="2">
                  <c:v>35 - 44</c:v>
                </c:pt>
                <c:pt idx="3">
                  <c:v>45 - 54</c:v>
                </c:pt>
                <c:pt idx="4">
                  <c:v>55 - 64</c:v>
                </c:pt>
                <c:pt idx="5">
                  <c:v>65 and over</c:v>
                </c:pt>
              </c:strCache>
            </c:strRef>
          </c:cat>
          <c:val>
            <c:numRef>
              <c:f>Sheet3!$H$5:$H$10</c:f>
              <c:numCache>
                <c:formatCode>General</c:formatCode>
                <c:ptCount val="6"/>
                <c:pt idx="0">
                  <c:v>21</c:v>
                </c:pt>
                <c:pt idx="1">
                  <c:v>24</c:v>
                </c:pt>
                <c:pt idx="2">
                  <c:v>23</c:v>
                </c:pt>
                <c:pt idx="3">
                  <c:v>24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Sheet3!$I$4</c:f>
              <c:strCache>
                <c:ptCount val="1"/>
                <c:pt idx="0">
                  <c:v>RTO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Sheet3!$G$5:$G$10</c:f>
              <c:strCache>
                <c:ptCount val="6"/>
                <c:pt idx="0">
                  <c:v>Under 25</c:v>
                </c:pt>
                <c:pt idx="1">
                  <c:v>25 - 34</c:v>
                </c:pt>
                <c:pt idx="2">
                  <c:v>35 - 44</c:v>
                </c:pt>
                <c:pt idx="3">
                  <c:v>45 - 54</c:v>
                </c:pt>
                <c:pt idx="4">
                  <c:v>55 - 64</c:v>
                </c:pt>
                <c:pt idx="5">
                  <c:v>65 and over</c:v>
                </c:pt>
              </c:strCache>
            </c:strRef>
          </c:cat>
          <c:val>
            <c:numRef>
              <c:f>Sheet3!$I$5:$I$10</c:f>
              <c:numCache>
                <c:formatCode>General</c:formatCode>
                <c:ptCount val="6"/>
                <c:pt idx="0">
                  <c:v>7</c:v>
                </c:pt>
                <c:pt idx="1">
                  <c:v>19</c:v>
                </c:pt>
                <c:pt idx="2">
                  <c:v>31</c:v>
                </c:pt>
                <c:pt idx="3">
                  <c:v>41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603200"/>
        <c:axId val="208603592"/>
      </c:barChart>
      <c:catAx>
        <c:axId val="20860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03592"/>
        <c:crosses val="autoZero"/>
        <c:auto val="1"/>
        <c:lblAlgn val="ctr"/>
        <c:lblOffset val="100"/>
        <c:noMultiLvlLbl val="0"/>
      </c:catAx>
      <c:valAx>
        <c:axId val="20860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032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Sheet3!$G$25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Sheet3!$H$24:$I$24</c:f>
              <c:strCache>
                <c:ptCount val="2"/>
                <c:pt idx="0">
                  <c:v>ALL</c:v>
                </c:pt>
                <c:pt idx="1">
                  <c:v>RTO</c:v>
                </c:pt>
              </c:strCache>
            </c:strRef>
          </c:cat>
          <c:val>
            <c:numRef>
              <c:f>Sheet3!$H$25:$I$25</c:f>
              <c:numCache>
                <c:formatCode>General</c:formatCode>
                <c:ptCount val="2"/>
                <c:pt idx="0">
                  <c:v>72</c:v>
                </c:pt>
                <c:pt idx="1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Sheet3!$G$26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Sheet3!$H$24:$I$24</c:f>
              <c:strCache>
                <c:ptCount val="2"/>
                <c:pt idx="0">
                  <c:v>ALL</c:v>
                </c:pt>
                <c:pt idx="1">
                  <c:v>RTO</c:v>
                </c:pt>
              </c:strCache>
            </c:strRef>
          </c:cat>
          <c:val>
            <c:numRef>
              <c:f>Sheet3!$H$26:$I$26</c:f>
              <c:numCache>
                <c:formatCode>General</c:formatCode>
                <c:ptCount val="2"/>
                <c:pt idx="0">
                  <c:v>28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603984"/>
        <c:axId val="208604376"/>
      </c:barChart>
      <c:catAx>
        <c:axId val="20860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04376"/>
        <c:crosses val="autoZero"/>
        <c:auto val="1"/>
        <c:lblAlgn val="ctr"/>
        <c:lblOffset val="100"/>
        <c:noMultiLvlLbl val="0"/>
      </c:catAx>
      <c:valAx>
        <c:axId val="20860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03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9166754155730532"/>
          <c:y val="0.89583624963546227"/>
          <c:w val="0.21458377077865265"/>
          <c:h val="7.6389253426655035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Culturally</a:t>
            </a:r>
            <a:r>
              <a:rPr lang="en-US" baseline="0" dirty="0" smtClean="0"/>
              <a:t> </a:t>
            </a:r>
            <a:r>
              <a:rPr lang="en-US" dirty="0" smtClean="0"/>
              <a:t>and Linguistically Diverse</a:t>
            </a:r>
            <a:endParaRPr lang="en-US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Sheet3!$T$5:$U$5</c:f>
              <c:strCache>
                <c:ptCount val="2"/>
                <c:pt idx="0">
                  <c:v>ALL</c:v>
                </c:pt>
                <c:pt idx="1">
                  <c:v>RTO</c:v>
                </c:pt>
              </c:strCache>
            </c:strRef>
          </c:cat>
          <c:val>
            <c:numRef>
              <c:f>Sheet3!$T$6:$U$6</c:f>
              <c:numCache>
                <c:formatCode>General</c:formatCode>
                <c:ptCount val="2"/>
                <c:pt idx="0">
                  <c:v>15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87096"/>
        <c:axId val="210787488"/>
      </c:barChart>
      <c:catAx>
        <c:axId val="21078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7488"/>
        <c:crosses val="autoZero"/>
        <c:auto val="1"/>
        <c:lblAlgn val="ctr"/>
        <c:lblOffset val="100"/>
        <c:noMultiLvlLbl val="0"/>
      </c:catAx>
      <c:valAx>
        <c:axId val="21078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7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Multiple social</a:t>
            </a:r>
            <a:r>
              <a:rPr lang="en-US" baseline="0" dirty="0" smtClean="0"/>
              <a:t> d</a:t>
            </a:r>
            <a:r>
              <a:rPr lang="en-US" dirty="0" smtClean="0"/>
              <a:t>eprivation index</a:t>
            </a:r>
            <a:endParaRPr lang="en-US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Sheet3!$T$23:$U$23</c:f>
              <c:strCache>
                <c:ptCount val="2"/>
                <c:pt idx="0">
                  <c:v>ALL</c:v>
                </c:pt>
                <c:pt idx="1">
                  <c:v>RTO</c:v>
                </c:pt>
              </c:strCache>
            </c:strRef>
          </c:cat>
          <c:val>
            <c:numRef>
              <c:f>Sheet3!$T$24:$U$24</c:f>
              <c:numCache>
                <c:formatCode>General</c:formatCode>
                <c:ptCount val="2"/>
                <c:pt idx="0">
                  <c:v>72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88272"/>
        <c:axId val="210788664"/>
      </c:barChart>
      <c:catAx>
        <c:axId val="21078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8664"/>
        <c:crosses val="autoZero"/>
        <c:auto val="1"/>
        <c:lblAlgn val="ctr"/>
        <c:lblOffset val="100"/>
        <c:noMultiLvlLbl val="0"/>
      </c:catAx>
      <c:valAx>
        <c:axId val="21078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8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Sheet3!$L$126</c:f>
              <c:strCache>
                <c:ptCount val="1"/>
                <c:pt idx="0">
                  <c:v>Not used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Sheet3!$M$125:$T$125</c:f>
              <c:strCache>
                <c:ptCount val="8"/>
                <c:pt idx="0">
                  <c:v>Email</c:v>
                </c:pt>
                <c:pt idx="1">
                  <c:v>Teleconference</c:v>
                </c:pt>
                <c:pt idx="2">
                  <c:v>Forums</c:v>
                </c:pt>
                <c:pt idx="3">
                  <c:v>Chat</c:v>
                </c:pt>
                <c:pt idx="4">
                  <c:v>Facebook</c:v>
                </c:pt>
                <c:pt idx="5">
                  <c:v>Twitter</c:v>
                </c:pt>
                <c:pt idx="6">
                  <c:v>Videoconference</c:v>
                </c:pt>
                <c:pt idx="7">
                  <c:v>Virtual meeting</c:v>
                </c:pt>
              </c:strCache>
            </c:strRef>
          </c:cat>
          <c:val>
            <c:numRef>
              <c:f>Sheet3!$M$126:$T$126</c:f>
              <c:numCache>
                <c:formatCode>General</c:formatCode>
                <c:ptCount val="8"/>
                <c:pt idx="0">
                  <c:v>2</c:v>
                </c:pt>
                <c:pt idx="1">
                  <c:v>90</c:v>
                </c:pt>
                <c:pt idx="2">
                  <c:v>48</c:v>
                </c:pt>
                <c:pt idx="3">
                  <c:v>85</c:v>
                </c:pt>
                <c:pt idx="4">
                  <c:v>83</c:v>
                </c:pt>
                <c:pt idx="5">
                  <c:v>92</c:v>
                </c:pt>
                <c:pt idx="6">
                  <c:v>85</c:v>
                </c:pt>
                <c:pt idx="7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Sheet3!$L$127</c:f>
              <c:strCache>
                <c:ptCount val="1"/>
                <c:pt idx="0">
                  <c:v>Not used by 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Sheet3!$M$125:$T$125</c:f>
              <c:strCache>
                <c:ptCount val="8"/>
                <c:pt idx="0">
                  <c:v>Email</c:v>
                </c:pt>
                <c:pt idx="1">
                  <c:v>Teleconference</c:v>
                </c:pt>
                <c:pt idx="2">
                  <c:v>Forums</c:v>
                </c:pt>
                <c:pt idx="3">
                  <c:v>Chat</c:v>
                </c:pt>
                <c:pt idx="4">
                  <c:v>Facebook</c:v>
                </c:pt>
                <c:pt idx="5">
                  <c:v>Twitter</c:v>
                </c:pt>
                <c:pt idx="6">
                  <c:v>Videoconference</c:v>
                </c:pt>
                <c:pt idx="7">
                  <c:v>Virtual meeting</c:v>
                </c:pt>
              </c:strCache>
            </c:strRef>
          </c:cat>
          <c:val>
            <c:numRef>
              <c:f>Sheet3!$M$127:$T$127</c:f>
              <c:numCache>
                <c:formatCode>General</c:formatCode>
                <c:ptCount val="8"/>
                <c:pt idx="0">
                  <c:v>7</c:v>
                </c:pt>
                <c:pt idx="1">
                  <c:v>8</c:v>
                </c:pt>
                <c:pt idx="2">
                  <c:v>22</c:v>
                </c:pt>
                <c:pt idx="3">
                  <c:v>9</c:v>
                </c:pt>
                <c:pt idx="4">
                  <c:v>17</c:v>
                </c:pt>
                <c:pt idx="5">
                  <c:v>8</c:v>
                </c:pt>
                <c:pt idx="6">
                  <c:v>8</c:v>
                </c:pt>
                <c:pt idx="7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Sheet3!$L$128</c:f>
              <c:strCache>
                <c:ptCount val="1"/>
                <c:pt idx="0">
                  <c:v>&lt; 1hour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Sheet3!$M$125:$T$125</c:f>
              <c:strCache>
                <c:ptCount val="8"/>
                <c:pt idx="0">
                  <c:v>Email</c:v>
                </c:pt>
                <c:pt idx="1">
                  <c:v>Teleconference</c:v>
                </c:pt>
                <c:pt idx="2">
                  <c:v>Forums</c:v>
                </c:pt>
                <c:pt idx="3">
                  <c:v>Chat</c:v>
                </c:pt>
                <c:pt idx="4">
                  <c:v>Facebook</c:v>
                </c:pt>
                <c:pt idx="5">
                  <c:v>Twitter</c:v>
                </c:pt>
                <c:pt idx="6">
                  <c:v>Videoconference</c:v>
                </c:pt>
                <c:pt idx="7">
                  <c:v>Virtual meeting</c:v>
                </c:pt>
              </c:strCache>
            </c:strRef>
          </c:cat>
          <c:val>
            <c:numRef>
              <c:f>Sheet3!$M$128:$T$128</c:f>
              <c:numCache>
                <c:formatCode>General</c:formatCode>
                <c:ptCount val="8"/>
                <c:pt idx="0">
                  <c:v>66</c:v>
                </c:pt>
                <c:pt idx="1">
                  <c:v>0</c:v>
                </c:pt>
                <c:pt idx="2">
                  <c:v>17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Sheet3!$L$129</c:f>
              <c:strCache>
                <c:ptCount val="1"/>
                <c:pt idx="0">
                  <c:v>1 hour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Sheet3!$M$125:$T$125</c:f>
              <c:strCache>
                <c:ptCount val="8"/>
                <c:pt idx="0">
                  <c:v>Email</c:v>
                </c:pt>
                <c:pt idx="1">
                  <c:v>Teleconference</c:v>
                </c:pt>
                <c:pt idx="2">
                  <c:v>Forums</c:v>
                </c:pt>
                <c:pt idx="3">
                  <c:v>Chat</c:v>
                </c:pt>
                <c:pt idx="4">
                  <c:v>Facebook</c:v>
                </c:pt>
                <c:pt idx="5">
                  <c:v>Twitter</c:v>
                </c:pt>
                <c:pt idx="6">
                  <c:v>Videoconference</c:v>
                </c:pt>
                <c:pt idx="7">
                  <c:v>Virtual meeting</c:v>
                </c:pt>
              </c:strCache>
            </c:strRef>
          </c:cat>
          <c:val>
            <c:numRef>
              <c:f>Sheet3!$M$129:$T$129</c:f>
              <c:numCache>
                <c:formatCode>General</c:formatCode>
                <c:ptCount val="8"/>
                <c:pt idx="0">
                  <c:v>19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Sheet3!$L$130</c:f>
              <c:strCache>
                <c:ptCount val="1"/>
                <c:pt idx="0">
                  <c:v>2 hour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Sheet3!$M$125:$T$125</c:f>
              <c:strCache>
                <c:ptCount val="8"/>
                <c:pt idx="0">
                  <c:v>Email</c:v>
                </c:pt>
                <c:pt idx="1">
                  <c:v>Teleconference</c:v>
                </c:pt>
                <c:pt idx="2">
                  <c:v>Forums</c:v>
                </c:pt>
                <c:pt idx="3">
                  <c:v>Chat</c:v>
                </c:pt>
                <c:pt idx="4">
                  <c:v>Facebook</c:v>
                </c:pt>
                <c:pt idx="5">
                  <c:v>Twitter</c:v>
                </c:pt>
                <c:pt idx="6">
                  <c:v>Videoconference</c:v>
                </c:pt>
                <c:pt idx="7">
                  <c:v>Virtual meeting</c:v>
                </c:pt>
              </c:strCache>
            </c:strRef>
          </c:cat>
          <c:val>
            <c:numRef>
              <c:f>Sheet3!$M$130:$T$130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Sheet3!$L$131</c:f>
              <c:strCache>
                <c:ptCount val="1"/>
                <c:pt idx="0">
                  <c:v>&gt; 2 hour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Sheet3!$M$125:$T$125</c:f>
              <c:strCache>
                <c:ptCount val="8"/>
                <c:pt idx="0">
                  <c:v>Email</c:v>
                </c:pt>
                <c:pt idx="1">
                  <c:v>Teleconference</c:v>
                </c:pt>
                <c:pt idx="2">
                  <c:v>Forums</c:v>
                </c:pt>
                <c:pt idx="3">
                  <c:v>Chat</c:v>
                </c:pt>
                <c:pt idx="4">
                  <c:v>Facebook</c:v>
                </c:pt>
                <c:pt idx="5">
                  <c:v>Twitter</c:v>
                </c:pt>
                <c:pt idx="6">
                  <c:v>Videoconference</c:v>
                </c:pt>
                <c:pt idx="7">
                  <c:v>Virtual meeting</c:v>
                </c:pt>
              </c:strCache>
            </c:strRef>
          </c:cat>
          <c:val>
            <c:numRef>
              <c:f>Sheet3!$M$131:$T$131</c:f>
              <c:numCache>
                <c:formatCode>General</c:formatCode>
                <c:ptCount val="8"/>
                <c:pt idx="0">
                  <c:v>3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789448"/>
        <c:axId val="210789840"/>
      </c:barChart>
      <c:catAx>
        <c:axId val="210789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9840"/>
        <c:crosses val="autoZero"/>
        <c:auto val="1"/>
        <c:lblAlgn val="ctr"/>
        <c:lblOffset val="100"/>
        <c:noMultiLvlLbl val="0"/>
      </c:catAx>
      <c:valAx>
        <c:axId val="21078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8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Sheet3!$L$151</c:f>
              <c:strCache>
                <c:ptCount val="1"/>
                <c:pt idx="0">
                  <c:v>Not used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Sheet3!$M$150:$Q$150</c:f>
              <c:strCache>
                <c:ptCount val="5"/>
                <c:pt idx="0">
                  <c:v>VLE texts</c:v>
                </c:pt>
                <c:pt idx="1">
                  <c:v>Web / Onlinelibrary</c:v>
                </c:pt>
                <c:pt idx="2">
                  <c:v>Podcasts</c:v>
                </c:pt>
                <c:pt idx="3">
                  <c:v>Videos</c:v>
                </c:pt>
                <c:pt idx="4">
                  <c:v>Print</c:v>
                </c:pt>
              </c:strCache>
            </c:strRef>
          </c:cat>
          <c:val>
            <c:numRef>
              <c:f>Sheet3!$M$151:$Q$151</c:f>
              <c:numCache>
                <c:formatCode>General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71</c:v>
                </c:pt>
                <c:pt idx="3">
                  <c:v>65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Sheet3!$L$152</c:f>
              <c:strCache>
                <c:ptCount val="1"/>
                <c:pt idx="0">
                  <c:v>Not used by 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Sheet3!$M$150:$Q$150</c:f>
              <c:strCache>
                <c:ptCount val="5"/>
                <c:pt idx="0">
                  <c:v>VLE texts</c:v>
                </c:pt>
                <c:pt idx="1">
                  <c:v>Web / Onlinelibrary</c:v>
                </c:pt>
                <c:pt idx="2">
                  <c:v>Podcasts</c:v>
                </c:pt>
                <c:pt idx="3">
                  <c:v>Videos</c:v>
                </c:pt>
                <c:pt idx="4">
                  <c:v>Print</c:v>
                </c:pt>
              </c:strCache>
            </c:strRef>
          </c:cat>
          <c:val>
            <c:numRef>
              <c:f>Sheet3!$M$152:$Q$152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Sheet3!$L$153</c:f>
              <c:strCache>
                <c:ptCount val="1"/>
                <c:pt idx="0">
                  <c:v>&lt; 1hour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Sheet3!$M$150:$Q$150</c:f>
              <c:strCache>
                <c:ptCount val="5"/>
                <c:pt idx="0">
                  <c:v>VLE texts</c:v>
                </c:pt>
                <c:pt idx="1">
                  <c:v>Web / Onlinelibrary</c:v>
                </c:pt>
                <c:pt idx="2">
                  <c:v>Podcasts</c:v>
                </c:pt>
                <c:pt idx="3">
                  <c:v>Videos</c:v>
                </c:pt>
                <c:pt idx="4">
                  <c:v>Print</c:v>
                </c:pt>
              </c:strCache>
            </c:strRef>
          </c:cat>
          <c:val>
            <c:numRef>
              <c:f>Sheet3!$M$153:$Q$153</c:f>
              <c:numCache>
                <c:formatCode>General</c:formatCode>
                <c:ptCount val="5"/>
                <c:pt idx="0">
                  <c:v>22</c:v>
                </c:pt>
                <c:pt idx="1">
                  <c:v>6</c:v>
                </c:pt>
                <c:pt idx="2">
                  <c:v>7</c:v>
                </c:pt>
                <c:pt idx="3">
                  <c:v>20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Sheet3!$L$154</c:f>
              <c:strCache>
                <c:ptCount val="1"/>
                <c:pt idx="0">
                  <c:v>1 hour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Sheet3!$M$150:$Q$150</c:f>
              <c:strCache>
                <c:ptCount val="5"/>
                <c:pt idx="0">
                  <c:v>VLE texts</c:v>
                </c:pt>
                <c:pt idx="1">
                  <c:v>Web / Onlinelibrary</c:v>
                </c:pt>
                <c:pt idx="2">
                  <c:v>Podcasts</c:v>
                </c:pt>
                <c:pt idx="3">
                  <c:v>Videos</c:v>
                </c:pt>
                <c:pt idx="4">
                  <c:v>Print</c:v>
                </c:pt>
              </c:strCache>
            </c:strRef>
          </c:cat>
          <c:val>
            <c:numRef>
              <c:f>Sheet3!$M$154:$Q$154</c:f>
              <c:numCache>
                <c:formatCode>General</c:formatCode>
                <c:ptCount val="5"/>
                <c:pt idx="0">
                  <c:v>13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Sheet3!$L$155</c:f>
              <c:strCache>
                <c:ptCount val="1"/>
                <c:pt idx="0">
                  <c:v>2 hour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Sheet3!$M$150:$Q$150</c:f>
              <c:strCache>
                <c:ptCount val="5"/>
                <c:pt idx="0">
                  <c:v>VLE texts</c:v>
                </c:pt>
                <c:pt idx="1">
                  <c:v>Web / Onlinelibrary</c:v>
                </c:pt>
                <c:pt idx="2">
                  <c:v>Podcasts</c:v>
                </c:pt>
                <c:pt idx="3">
                  <c:v>Videos</c:v>
                </c:pt>
                <c:pt idx="4">
                  <c:v>Print</c:v>
                </c:pt>
              </c:strCache>
            </c:strRef>
          </c:cat>
          <c:val>
            <c:numRef>
              <c:f>Sheet3!$M$155:$Q$155</c:f>
              <c:numCache>
                <c:formatCode>General</c:formatCode>
                <c:ptCount val="5"/>
                <c:pt idx="0">
                  <c:v>16</c:v>
                </c:pt>
                <c:pt idx="1">
                  <c:v>15</c:v>
                </c:pt>
                <c:pt idx="2">
                  <c:v>3</c:v>
                </c:pt>
                <c:pt idx="3">
                  <c:v>3</c:v>
                </c:pt>
                <c:pt idx="4">
                  <c:v>23</c:v>
                </c:pt>
              </c:numCache>
            </c:numRef>
          </c:val>
        </c:ser>
        <c:ser>
          <c:idx val="5"/>
          <c:order val="5"/>
          <c:tx>
            <c:strRef>
              <c:f>Sheet3!$L$156</c:f>
              <c:strCache>
                <c:ptCount val="1"/>
                <c:pt idx="0">
                  <c:v>&gt; 2 hour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Sheet3!$M$150:$Q$150</c:f>
              <c:strCache>
                <c:ptCount val="5"/>
                <c:pt idx="0">
                  <c:v>VLE texts</c:v>
                </c:pt>
                <c:pt idx="1">
                  <c:v>Web / Onlinelibrary</c:v>
                </c:pt>
                <c:pt idx="2">
                  <c:v>Podcasts</c:v>
                </c:pt>
                <c:pt idx="3">
                  <c:v>Videos</c:v>
                </c:pt>
                <c:pt idx="4">
                  <c:v>Print</c:v>
                </c:pt>
              </c:strCache>
            </c:strRef>
          </c:cat>
          <c:val>
            <c:numRef>
              <c:f>Sheet3!$M$156:$Q$156</c:f>
              <c:numCache>
                <c:formatCode>General</c:formatCode>
                <c:ptCount val="5"/>
                <c:pt idx="0">
                  <c:v>34</c:v>
                </c:pt>
                <c:pt idx="1">
                  <c:v>71</c:v>
                </c:pt>
                <c:pt idx="2">
                  <c:v>0</c:v>
                </c:pt>
                <c:pt idx="3">
                  <c:v>2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290232"/>
        <c:axId val="211290624"/>
      </c:barChart>
      <c:catAx>
        <c:axId val="21129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211290624"/>
        <c:crosses val="autoZero"/>
        <c:auto val="1"/>
        <c:lblAlgn val="ctr"/>
        <c:lblOffset val="100"/>
        <c:noMultiLvlLbl val="0"/>
      </c:catAx>
      <c:valAx>
        <c:axId val="2112906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600" baseline="0"/>
            </a:pPr>
            <a:endParaRPr lang="en-US"/>
          </a:p>
        </c:txPr>
        <c:crossAx val="211290232"/>
        <c:crosses val="autoZero"/>
        <c:crossBetween val="between"/>
      </c:valAx>
      <c:spPr>
        <a:noFill/>
      </c:spPr>
    </c:plotArea>
    <c:legend>
      <c:legendPos val="r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 baseline="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Sheet3!$B$142</c:f>
              <c:strCache>
                <c:ptCount val="1"/>
                <c:pt idx="0">
                  <c:v>Not used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Sheet3!$C$141:$H$141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Email</c:v>
                </c:pt>
                <c:pt idx="3">
                  <c:v>Phone</c:v>
                </c:pt>
                <c:pt idx="4">
                  <c:v>Virtual meeting</c:v>
                </c:pt>
                <c:pt idx="5">
                  <c:v>F2F study group</c:v>
                </c:pt>
              </c:strCache>
            </c:strRef>
          </c:cat>
          <c:val>
            <c:numRef>
              <c:f>Sheet3!$C$142:$H$142</c:f>
              <c:numCache>
                <c:formatCode>General</c:formatCode>
                <c:ptCount val="6"/>
                <c:pt idx="0">
                  <c:v>8</c:v>
                </c:pt>
                <c:pt idx="1">
                  <c:v>57</c:v>
                </c:pt>
                <c:pt idx="2">
                  <c:v>11</c:v>
                </c:pt>
                <c:pt idx="3">
                  <c:v>25</c:v>
                </c:pt>
                <c:pt idx="4">
                  <c:v>55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Sheet3!$B$143</c:f>
              <c:strCache>
                <c:ptCount val="1"/>
                <c:pt idx="0">
                  <c:v>Not used by 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Sheet3!$C$141:$H$141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Email</c:v>
                </c:pt>
                <c:pt idx="3">
                  <c:v>Phone</c:v>
                </c:pt>
                <c:pt idx="4">
                  <c:v>Virtual meeting</c:v>
                </c:pt>
                <c:pt idx="5">
                  <c:v>F2F study group</c:v>
                </c:pt>
              </c:strCache>
            </c:strRef>
          </c:cat>
          <c:val>
            <c:numRef>
              <c:f>Sheet3!$C$143:$H$143</c:f>
              <c:numCache>
                <c:formatCode>General</c:formatCode>
                <c:ptCount val="6"/>
                <c:pt idx="0">
                  <c:v>12</c:v>
                </c:pt>
                <c:pt idx="1">
                  <c:v>37</c:v>
                </c:pt>
                <c:pt idx="2">
                  <c:v>26</c:v>
                </c:pt>
                <c:pt idx="3">
                  <c:v>29</c:v>
                </c:pt>
                <c:pt idx="4">
                  <c:v>41</c:v>
                </c:pt>
                <c:pt idx="5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Sheet3!$B$144</c:f>
              <c:strCache>
                <c:ptCount val="1"/>
                <c:pt idx="0">
                  <c:v>&lt; 1hour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Sheet3!$C$141:$H$141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Email</c:v>
                </c:pt>
                <c:pt idx="3">
                  <c:v>Phone</c:v>
                </c:pt>
                <c:pt idx="4">
                  <c:v>Virtual meeting</c:v>
                </c:pt>
                <c:pt idx="5">
                  <c:v>F2F study group</c:v>
                </c:pt>
              </c:strCache>
            </c:strRef>
          </c:cat>
          <c:val>
            <c:numRef>
              <c:f>Sheet3!$C$144:$H$144</c:f>
              <c:numCache>
                <c:formatCode>General</c:formatCode>
                <c:ptCount val="6"/>
                <c:pt idx="0">
                  <c:v>23</c:v>
                </c:pt>
                <c:pt idx="1">
                  <c:v>2</c:v>
                </c:pt>
                <c:pt idx="2">
                  <c:v>42</c:v>
                </c:pt>
                <c:pt idx="3">
                  <c:v>30</c:v>
                </c:pt>
                <c:pt idx="4">
                  <c:v>2</c:v>
                </c:pt>
                <c:pt idx="5">
                  <c:v>23</c:v>
                </c:pt>
              </c:numCache>
            </c:numRef>
          </c:val>
        </c:ser>
        <c:ser>
          <c:idx val="3"/>
          <c:order val="3"/>
          <c:tx>
            <c:strRef>
              <c:f>Sheet3!$B$145</c:f>
              <c:strCache>
                <c:ptCount val="1"/>
                <c:pt idx="0">
                  <c:v>1 hour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Sheet3!$C$141:$H$141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Email</c:v>
                </c:pt>
                <c:pt idx="3">
                  <c:v>Phone</c:v>
                </c:pt>
                <c:pt idx="4">
                  <c:v>Virtual meeting</c:v>
                </c:pt>
                <c:pt idx="5">
                  <c:v>F2F study group</c:v>
                </c:pt>
              </c:strCache>
            </c:strRef>
          </c:cat>
          <c:val>
            <c:numRef>
              <c:f>Sheet3!$C$145:$H$145</c:f>
              <c:numCache>
                <c:formatCode>General</c:formatCode>
                <c:ptCount val="6"/>
                <c:pt idx="0">
                  <c:v>20</c:v>
                </c:pt>
                <c:pt idx="1">
                  <c:v>2</c:v>
                </c:pt>
                <c:pt idx="2">
                  <c:v>15</c:v>
                </c:pt>
                <c:pt idx="3">
                  <c:v>11</c:v>
                </c:pt>
                <c:pt idx="4">
                  <c:v>0</c:v>
                </c:pt>
                <c:pt idx="5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Sheet3!$B$146</c:f>
              <c:strCache>
                <c:ptCount val="1"/>
                <c:pt idx="0">
                  <c:v>2 hour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Sheet3!$C$141:$H$141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Email</c:v>
                </c:pt>
                <c:pt idx="3">
                  <c:v>Phone</c:v>
                </c:pt>
                <c:pt idx="4">
                  <c:v>Virtual meeting</c:v>
                </c:pt>
                <c:pt idx="5">
                  <c:v>F2F study group</c:v>
                </c:pt>
              </c:strCache>
            </c:strRef>
          </c:cat>
          <c:val>
            <c:numRef>
              <c:f>Sheet3!$C$146:$H$146</c:f>
              <c:numCache>
                <c:formatCode>General</c:formatCode>
                <c:ptCount val="6"/>
                <c:pt idx="0">
                  <c:v>25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  <c:pt idx="4">
                  <c:v>0</c:v>
                </c:pt>
                <c:pt idx="5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Sheet3!$B$147</c:f>
              <c:strCache>
                <c:ptCount val="1"/>
                <c:pt idx="0">
                  <c:v>&gt; 2 hour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Sheet3!$C$141:$H$141</c:f>
              <c:strCache>
                <c:ptCount val="6"/>
                <c:pt idx="0">
                  <c:v>Facebook</c:v>
                </c:pt>
                <c:pt idx="1">
                  <c:v>Twitter</c:v>
                </c:pt>
                <c:pt idx="2">
                  <c:v>Email</c:v>
                </c:pt>
                <c:pt idx="3">
                  <c:v>Phone</c:v>
                </c:pt>
                <c:pt idx="4">
                  <c:v>Virtual meeting</c:v>
                </c:pt>
                <c:pt idx="5">
                  <c:v>F2F study group</c:v>
                </c:pt>
              </c:strCache>
            </c:strRef>
          </c:cat>
          <c:val>
            <c:numRef>
              <c:f>Sheet3!$C$147:$H$147</c:f>
              <c:numCache>
                <c:formatCode>General</c:formatCode>
                <c:ptCount val="6"/>
                <c:pt idx="0">
                  <c:v>12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291408"/>
        <c:axId val="211291800"/>
      </c:barChart>
      <c:catAx>
        <c:axId val="21129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1800"/>
        <c:crosses val="autoZero"/>
        <c:auto val="1"/>
        <c:lblAlgn val="ctr"/>
        <c:lblOffset val="100"/>
        <c:noMultiLvlLbl val="0"/>
      </c:catAx>
      <c:valAx>
        <c:axId val="211291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1408"/>
        <c:crosses val="autoZero"/>
        <c:crossBetween val="between"/>
      </c:valAx>
      <c:spPr>
        <a:noFill/>
        <a:ln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000" dirty="0" smtClean="0"/>
              <a:t>Learner perceptions</a:t>
            </a:r>
            <a:endParaRPr lang="en-AU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Sheet3!$C$171</c:f>
              <c:strCache>
                <c:ptCount val="1"/>
                <c:pt idx="0">
                  <c:v>Disagree 1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cat>
            <c:strRef>
              <c:f>Sheet3!$D$170:$I$170</c:f>
              <c:strCache>
                <c:ptCount val="6"/>
                <c:pt idx="0">
                  <c:v>Responsible for my own learning</c:v>
                </c:pt>
                <c:pt idx="1">
                  <c:v>Most motivated f2f</c:v>
                </c:pt>
                <c:pt idx="2">
                  <c:v>Learning techs inpersonal</c:v>
                </c:pt>
                <c:pt idx="3">
                  <c:v>F2F is proper teaching</c:v>
                </c:pt>
                <c:pt idx="4">
                  <c:v>Struggle not F2F</c:v>
                </c:pt>
                <c:pt idx="5">
                  <c:v>F2F more value for money</c:v>
                </c:pt>
              </c:strCache>
            </c:strRef>
          </c:cat>
          <c:val>
            <c:numRef>
              <c:f>Sheet3!$D$171:$I$171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12</c:v>
                </c:pt>
                <c:pt idx="4">
                  <c:v>15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Sheet3!$C$172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cat>
            <c:strRef>
              <c:f>Sheet3!$D$170:$I$170</c:f>
              <c:strCache>
                <c:ptCount val="6"/>
                <c:pt idx="0">
                  <c:v>Responsible for my own learning</c:v>
                </c:pt>
                <c:pt idx="1">
                  <c:v>Most motivated f2f</c:v>
                </c:pt>
                <c:pt idx="2">
                  <c:v>Learning techs inpersonal</c:v>
                </c:pt>
                <c:pt idx="3">
                  <c:v>F2F is proper teaching</c:v>
                </c:pt>
                <c:pt idx="4">
                  <c:v>Struggle not F2F</c:v>
                </c:pt>
                <c:pt idx="5">
                  <c:v>F2F more value for money</c:v>
                </c:pt>
              </c:strCache>
            </c:strRef>
          </c:cat>
          <c:val>
            <c:numRef>
              <c:f>Sheet3!$D$172:$I$172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23</c:v>
                </c:pt>
                <c:pt idx="3">
                  <c:v>30</c:v>
                </c:pt>
                <c:pt idx="4">
                  <c:v>25</c:v>
                </c:pt>
                <c:pt idx="5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Sheet3!$C$173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cat>
            <c:strRef>
              <c:f>Sheet3!$D$170:$I$170</c:f>
              <c:strCache>
                <c:ptCount val="6"/>
                <c:pt idx="0">
                  <c:v>Responsible for my own learning</c:v>
                </c:pt>
                <c:pt idx="1">
                  <c:v>Most motivated f2f</c:v>
                </c:pt>
                <c:pt idx="2">
                  <c:v>Learning techs inpersonal</c:v>
                </c:pt>
                <c:pt idx="3">
                  <c:v>F2F is proper teaching</c:v>
                </c:pt>
                <c:pt idx="4">
                  <c:v>Struggle not F2F</c:v>
                </c:pt>
                <c:pt idx="5">
                  <c:v>F2F more value for money</c:v>
                </c:pt>
              </c:strCache>
            </c:strRef>
          </c:cat>
          <c:val>
            <c:numRef>
              <c:f>Sheet3!$D$173:$I$173</c:f>
              <c:numCache>
                <c:formatCode>General</c:formatCode>
                <c:ptCount val="6"/>
                <c:pt idx="0">
                  <c:v>3</c:v>
                </c:pt>
                <c:pt idx="1">
                  <c:v>25</c:v>
                </c:pt>
                <c:pt idx="2">
                  <c:v>42</c:v>
                </c:pt>
                <c:pt idx="3">
                  <c:v>30</c:v>
                </c:pt>
                <c:pt idx="4">
                  <c:v>35</c:v>
                </c:pt>
                <c:pt idx="5">
                  <c:v>27</c:v>
                </c:pt>
              </c:numCache>
            </c:numRef>
          </c:val>
        </c:ser>
        <c:ser>
          <c:idx val="3"/>
          <c:order val="3"/>
          <c:tx>
            <c:strRef>
              <c:f>Sheet3!$C$174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cat>
            <c:strRef>
              <c:f>Sheet3!$D$170:$I$170</c:f>
              <c:strCache>
                <c:ptCount val="6"/>
                <c:pt idx="0">
                  <c:v>Responsible for my own learning</c:v>
                </c:pt>
                <c:pt idx="1">
                  <c:v>Most motivated f2f</c:v>
                </c:pt>
                <c:pt idx="2">
                  <c:v>Learning techs inpersonal</c:v>
                </c:pt>
                <c:pt idx="3">
                  <c:v>F2F is proper teaching</c:v>
                </c:pt>
                <c:pt idx="4">
                  <c:v>Struggle not F2F</c:v>
                </c:pt>
                <c:pt idx="5">
                  <c:v>F2F more value for money</c:v>
                </c:pt>
              </c:strCache>
            </c:strRef>
          </c:cat>
          <c:val>
            <c:numRef>
              <c:f>Sheet3!$D$174:$I$174</c:f>
              <c:numCache>
                <c:formatCode>General</c:formatCode>
                <c:ptCount val="6"/>
                <c:pt idx="0">
                  <c:v>32</c:v>
                </c:pt>
                <c:pt idx="1">
                  <c:v>42</c:v>
                </c:pt>
                <c:pt idx="2">
                  <c:v>15</c:v>
                </c:pt>
                <c:pt idx="3">
                  <c:v>18</c:v>
                </c:pt>
                <c:pt idx="4">
                  <c:v>18</c:v>
                </c:pt>
                <c:pt idx="5">
                  <c:v>37</c:v>
                </c:pt>
              </c:numCache>
            </c:numRef>
          </c:val>
        </c:ser>
        <c:ser>
          <c:idx val="4"/>
          <c:order val="4"/>
          <c:tx>
            <c:strRef>
              <c:f>Sheet3!$C$175</c:f>
              <c:strCache>
                <c:ptCount val="1"/>
                <c:pt idx="0">
                  <c:v>   5 Agree</c:v>
                </c:pt>
              </c:strCache>
            </c:strRef>
          </c:tx>
          <c:spPr>
            <a:solidFill>
              <a:schemeClr val="accent5"/>
            </a:solidFill>
            <a:effectLst/>
          </c:spPr>
          <c:invertIfNegative val="0"/>
          <c:cat>
            <c:strRef>
              <c:f>Sheet3!$D$170:$I$170</c:f>
              <c:strCache>
                <c:ptCount val="6"/>
                <c:pt idx="0">
                  <c:v>Responsible for my own learning</c:v>
                </c:pt>
                <c:pt idx="1">
                  <c:v>Most motivated f2f</c:v>
                </c:pt>
                <c:pt idx="2">
                  <c:v>Learning techs inpersonal</c:v>
                </c:pt>
                <c:pt idx="3">
                  <c:v>F2F is proper teaching</c:v>
                </c:pt>
                <c:pt idx="4">
                  <c:v>Struggle not F2F</c:v>
                </c:pt>
                <c:pt idx="5">
                  <c:v>F2F more value for money</c:v>
                </c:pt>
              </c:strCache>
            </c:strRef>
          </c:cat>
          <c:val>
            <c:numRef>
              <c:f>Sheet3!$D$175:$I$175</c:f>
              <c:numCache>
                <c:formatCode>General</c:formatCode>
                <c:ptCount val="6"/>
                <c:pt idx="0">
                  <c:v>65</c:v>
                </c:pt>
                <c:pt idx="1">
                  <c:v>27</c:v>
                </c:pt>
                <c:pt idx="2">
                  <c:v>6</c:v>
                </c:pt>
                <c:pt idx="3">
                  <c:v>10</c:v>
                </c:pt>
                <c:pt idx="4">
                  <c:v>7</c:v>
                </c:pt>
                <c:pt idx="5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1292584"/>
        <c:axId val="211292976"/>
      </c:barChart>
      <c:catAx>
        <c:axId val="211292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2976"/>
        <c:crosses val="autoZero"/>
        <c:auto val="1"/>
        <c:lblAlgn val="ctr"/>
        <c:lblOffset val="100"/>
        <c:noMultiLvlLbl val="0"/>
      </c:catAx>
      <c:valAx>
        <c:axId val="21129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92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952C0-B2A1-4BED-AF51-ACB086FC4775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7A75D-A0FB-4D87-8D20-3187B4F42C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79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Learner perspective.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7A75D-A0FB-4D87-8D20-3187B4F42C5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88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Regional development.  People stay where they are trained.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7A75D-A0FB-4D87-8D20-3187B4F42C5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433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Piecemeal was a mutant with the ability to absorb different energy frequencies and store them within his body. (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Peicemeal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forced) to travel across the world to absorb the dispersed energies.  Absorbing the energy, Piecemeal grew larger and larger until he looked like a 700-pound monstrosity. Finally,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Piecemeal's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body exploded, and in that instant his mind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formed a new being. The new entity set about warping reality.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7A75D-A0FB-4D87-8D20-3187B4F42C5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033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92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8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19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241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299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75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07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24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19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506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7FF4-8A0C-44D8-A22B-6FACCAB71613}" type="datetimeFigureOut">
              <a:rPr lang="en-AU" smtClean="0"/>
              <a:t>17/10/2016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D219-5BBF-483D-9A95-12ED20A790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37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Is technology an enabler for disadvantaged learners? The use of learning technologies in rural further education colleges in the U.K.</a:t>
            </a:r>
            <a:br>
              <a:rPr lang="en-US" sz="3600" dirty="0" smtClean="0">
                <a:latin typeface="+mn-lt"/>
              </a:rPr>
            </a:br>
            <a:endParaRPr lang="en-AU" sz="3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Les Burr</a:t>
            </a:r>
          </a:p>
          <a:p>
            <a:r>
              <a:rPr lang="en-US" dirty="0" smtClean="0"/>
              <a:t>PhD Candidate (</a:t>
            </a:r>
            <a:r>
              <a:rPr lang="en-US" dirty="0"/>
              <a:t>F</a:t>
            </a:r>
            <a:r>
              <a:rPr lang="en-US" dirty="0" smtClean="0"/>
              <a:t>ederation University)</a:t>
            </a:r>
          </a:p>
          <a:p>
            <a:r>
              <a:rPr lang="en-US" dirty="0" smtClean="0"/>
              <a:t>Wodonga TAFE</a:t>
            </a:r>
          </a:p>
          <a:p>
            <a:endParaRPr lang="en-US" dirty="0"/>
          </a:p>
          <a:p>
            <a:r>
              <a:rPr lang="en-US" dirty="0" err="1" smtClean="0"/>
              <a:t>OctoberVET</a:t>
            </a:r>
            <a:r>
              <a:rPr lang="en-US" dirty="0" smtClean="0"/>
              <a:t> 2016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3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511134"/>
              </p:ext>
            </p:extLst>
          </p:nvPr>
        </p:nvGraphicFramePr>
        <p:xfrm>
          <a:off x="960895" y="1069383"/>
          <a:ext cx="10849187" cy="5540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45776" y="371959"/>
            <a:ext cx="717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do you engage with other learners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0480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716623"/>
              </p:ext>
            </p:extLst>
          </p:nvPr>
        </p:nvGraphicFramePr>
        <p:xfrm>
          <a:off x="506776" y="451692"/>
          <a:ext cx="11204154" cy="597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78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721" y="1117335"/>
            <a:ext cx="7734300" cy="5010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90145" y="532560"/>
            <a:ext cx="8820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dirty="0"/>
              <a:t>What three key factors attracted you to this course?</a:t>
            </a:r>
          </a:p>
        </p:txBody>
      </p:sp>
    </p:spTree>
    <p:extLst>
      <p:ext uri="{BB962C8B-B14F-4D97-AF65-F5344CB8AC3E}">
        <p14:creationId xmlns:p14="http://schemas.microsoft.com/office/powerpoint/2010/main" val="39473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67" y="1218392"/>
            <a:ext cx="7734300" cy="50300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554264"/>
            <a:ext cx="94229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/>
              <a:t>Which parts of your online experience have enabled successful engagement with the course this </a:t>
            </a:r>
            <a:r>
              <a:rPr lang="en-AU" sz="3200" dirty="0" smtClean="0"/>
              <a:t>semester?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6650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923925"/>
            <a:ext cx="7734300" cy="5010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0379" y="536467"/>
            <a:ext cx="95469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/>
              <a:t>What three key factors prevented you from undertaking this </a:t>
            </a:r>
            <a:r>
              <a:rPr lang="en-AU" sz="3200" dirty="0" smtClean="0"/>
              <a:t>course face </a:t>
            </a:r>
            <a:r>
              <a:rPr lang="en-AU" sz="3200" dirty="0"/>
              <a:t>to </a:t>
            </a:r>
            <a:r>
              <a:rPr lang="en-AU" sz="3200" dirty="0" smtClean="0"/>
              <a:t>face?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3153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40" y="1616182"/>
            <a:ext cx="7332960" cy="47501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8419" y="348121"/>
            <a:ext cx="10585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/>
              <a:t>How did the technology requirements impact on your ability to undertake the </a:t>
            </a:r>
            <a:r>
              <a:rPr lang="en-AU" sz="3200" dirty="0" smtClean="0"/>
              <a:t>course?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0251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9366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For this cohort in SW England 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technology an enabler for disadvantaged learners</a:t>
            </a:r>
            <a:r>
              <a:rPr lang="en-US" dirty="0" smtClean="0"/>
              <a:t>?  </a:t>
            </a:r>
            <a:br>
              <a:rPr lang="en-US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2797175"/>
            <a:ext cx="10515600" cy="3527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Quality teaching					Resilience</a:t>
            </a:r>
          </a:p>
          <a:p>
            <a:pPr marL="0" indent="0">
              <a:buNone/>
            </a:pPr>
            <a:r>
              <a:rPr lang="en-US" dirty="0" smtClean="0"/>
              <a:t>Multiple disadvantages				Virtual social presence </a:t>
            </a:r>
          </a:p>
          <a:p>
            <a:pPr marL="0" indent="0">
              <a:buNone/>
            </a:pPr>
            <a:r>
              <a:rPr lang="en-US" dirty="0" smtClean="0"/>
              <a:t>Social and cultural isolation			Replicated f2f instruction</a:t>
            </a:r>
          </a:p>
          <a:p>
            <a:pPr marL="0" indent="0">
              <a:buNone/>
            </a:pPr>
            <a:r>
              <a:rPr lang="en-US" dirty="0" smtClean="0"/>
              <a:t>Distance is not measured in miles		Flexible design is critical</a:t>
            </a:r>
          </a:p>
          <a:p>
            <a:pPr marL="0" indent="0">
              <a:buNone/>
            </a:pPr>
            <a:r>
              <a:rPr lang="en-US" dirty="0" smtClean="0"/>
              <a:t>Time is not measured in hours			Hard working</a:t>
            </a:r>
          </a:p>
          <a:p>
            <a:pPr marL="0" indent="0">
              <a:buNone/>
            </a:pPr>
            <a:r>
              <a:rPr lang="en-US" dirty="0" smtClean="0"/>
              <a:t>100% online is not successful			Facebook </a:t>
            </a:r>
            <a:r>
              <a:rPr lang="en-US" dirty="0"/>
              <a:t>is “</a:t>
            </a:r>
            <a:r>
              <a:rPr lang="en-US" dirty="0" smtClean="0"/>
              <a:t>everything”</a:t>
            </a:r>
          </a:p>
          <a:p>
            <a:pPr marL="0" indent="0">
              <a:buNone/>
            </a:pPr>
            <a:r>
              <a:rPr lang="en-US" dirty="0" smtClean="0"/>
              <a:t>Online library is heavily used</a:t>
            </a:r>
          </a:p>
        </p:txBody>
      </p:sp>
    </p:spTree>
    <p:extLst>
      <p:ext uri="{BB962C8B-B14F-4D97-AF65-F5344CB8AC3E}">
        <p14:creationId xmlns:p14="http://schemas.microsoft.com/office/powerpoint/2010/main" val="1249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9366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For this cohort in SW England 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technology an enabler for disadvantaged learners</a:t>
            </a:r>
            <a:r>
              <a:rPr lang="en-US" dirty="0" smtClean="0"/>
              <a:t>?  </a:t>
            </a:r>
            <a:br>
              <a:rPr lang="en-US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2797175"/>
            <a:ext cx="10515600" cy="3527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Financial: 	student loan, revolves around work, career-</a:t>
            </a:r>
            <a:r>
              <a:rPr lang="en-US" dirty="0" err="1" smtClean="0"/>
              <a:t>centred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ICT:		not infrastructure, maybe skills		</a:t>
            </a:r>
          </a:p>
          <a:p>
            <a:pPr marL="0" indent="0">
              <a:buNone/>
            </a:pPr>
            <a:r>
              <a:rPr lang="en-US" dirty="0" smtClean="0"/>
              <a:t>Distance:	pop up f-2-f, online library</a:t>
            </a:r>
          </a:p>
          <a:p>
            <a:pPr marL="0" indent="0">
              <a:buNone/>
            </a:pPr>
            <a:r>
              <a:rPr lang="en-US" dirty="0" smtClean="0"/>
              <a:t>Inexperience as formal learners:	Quality teaching, informal social 						media, flexible design </a:t>
            </a:r>
          </a:p>
        </p:txBody>
      </p:sp>
    </p:spTree>
    <p:extLst>
      <p:ext uri="{BB962C8B-B14F-4D97-AF65-F5344CB8AC3E}">
        <p14:creationId xmlns:p14="http://schemas.microsoft.com/office/powerpoint/2010/main" val="13418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effectLst/>
                <a:latin typeface="Calibri" panose="020F0502020204030204" pitchFamily="34" charset="0"/>
              </a:rPr>
              <a:t>Research significance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173"/>
            <a:ext cx="10515600" cy="526397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Calibri" panose="020F0502020204030204" pitchFamily="34" charset="0"/>
              </a:rPr>
              <a:t>Although the total number of students engaged in tertiary education has risen dramatically over the past 25 years, </a:t>
            </a:r>
            <a:r>
              <a:rPr lang="en-US" b="1" dirty="0" smtClean="0">
                <a:latin typeface="Calibri" panose="020F0502020204030204" pitchFamily="34" charset="0"/>
              </a:rPr>
              <a:t>regional equity remains unfulfilled </a:t>
            </a: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</a:rPr>
              <a:t>Burnheim</a:t>
            </a:r>
            <a:r>
              <a:rPr lang="en-US" dirty="0" smtClean="0">
                <a:latin typeface="Calibri" panose="020F0502020204030204" pitchFamily="34" charset="0"/>
              </a:rPr>
              <a:t> and Harvey, 2013).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 panose="020F0502020204030204" pitchFamily="34" charset="0"/>
              </a:rPr>
              <a:t>Addressing the employment, economic and social imbalances between urban and regional areas by increasing the participation of regional learners in tertiary education is generally agreed to be of </a:t>
            </a:r>
            <a:r>
              <a:rPr lang="en-US" b="1" dirty="0" smtClean="0">
                <a:latin typeface="Calibri" panose="020F0502020204030204" pitchFamily="34" charset="0"/>
              </a:rPr>
              <a:t>national and international importance. 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 panose="020F0502020204030204" pitchFamily="34" charset="0"/>
              </a:rPr>
              <a:t>Examining the significance and role of </a:t>
            </a:r>
            <a:r>
              <a:rPr lang="en-US" b="1" dirty="0" smtClean="0">
                <a:latin typeface="Calibri" panose="020F0502020204030204" pitchFamily="34" charset="0"/>
              </a:rPr>
              <a:t>blended learning technologies</a:t>
            </a:r>
            <a:r>
              <a:rPr lang="en-US" dirty="0" smtClean="0">
                <a:latin typeface="Calibri" panose="020F0502020204030204" pitchFamily="34" charset="0"/>
              </a:rPr>
              <a:t> is critical to increasing participation rates in rural and regional areas. However, ICT, distance, finance and inexperience as a formal </a:t>
            </a:r>
            <a:r>
              <a:rPr lang="en-US" b="1" dirty="0" smtClean="0">
                <a:latin typeface="Calibri" panose="020F0502020204030204" pitchFamily="34" charset="0"/>
              </a:rPr>
              <a:t>learner are frequently identified as barriers </a:t>
            </a:r>
            <a:r>
              <a:rPr lang="en-US" dirty="0" smtClean="0">
                <a:latin typeface="Calibri" panose="020F0502020204030204" pitchFamily="34" charset="0"/>
              </a:rPr>
              <a:t>in and of themselves.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94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254"/>
            <a:ext cx="10515600" cy="1225920"/>
          </a:xfrm>
        </p:spPr>
        <p:txBody>
          <a:bodyPr/>
          <a:lstStyle/>
          <a:p>
            <a:r>
              <a:rPr lang="en-US" dirty="0" smtClean="0">
                <a:effectLst/>
                <a:latin typeface="Calibri" panose="020F0502020204030204" pitchFamily="34" charset="0"/>
              </a:rPr>
              <a:t>The road less travelled - from FE to HE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173"/>
            <a:ext cx="10515600" cy="53257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Pathways and articulations from FE to HE are elusive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(</a:t>
            </a:r>
            <a:r>
              <a:rPr lang="en-US" dirty="0">
                <a:latin typeface="Calibri" panose="020F0502020204030204" pitchFamily="34" charset="0"/>
              </a:rPr>
              <a:t>Rushbrook,1997</a:t>
            </a:r>
            <a:r>
              <a:rPr lang="en-US" dirty="0" smtClean="0">
                <a:latin typeface="Calibri" panose="020F0502020204030204" pitchFamily="34" charset="0"/>
              </a:rPr>
              <a:t>). </a:t>
            </a:r>
            <a:r>
              <a:rPr lang="en-US" b="1" i="1" dirty="0" smtClean="0">
                <a:latin typeface="Calibri" panose="020F0502020204030204" pitchFamily="34" charset="0"/>
              </a:rPr>
              <a:t>(only since 1911!) </a:t>
            </a:r>
            <a:endParaRPr lang="en-US" b="1" i="1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Pathways and articulations are complex, confusing and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under-</a:t>
            </a:r>
            <a:r>
              <a:rPr lang="en-US" dirty="0" err="1">
                <a:latin typeface="Calibri" panose="020F0502020204030204" pitchFamily="34" charset="0"/>
              </a:rPr>
              <a:t>realised</a:t>
            </a:r>
            <a:r>
              <a:rPr lang="en-US" dirty="0">
                <a:latin typeface="Calibri" panose="020F0502020204030204" pitchFamily="34" charset="0"/>
              </a:rPr>
              <a:t> (Smith and Brennan </a:t>
            </a:r>
            <a:r>
              <a:rPr lang="en-US" dirty="0" err="1">
                <a:latin typeface="Calibri" panose="020F0502020204030204" pitchFamily="34" charset="0"/>
              </a:rPr>
              <a:t>Kemmis</a:t>
            </a:r>
            <a:r>
              <a:rPr lang="en-US" dirty="0">
                <a:latin typeface="Calibri" panose="020F0502020204030204" pitchFamily="34" charset="0"/>
              </a:rPr>
              <a:t>, 2014</a:t>
            </a:r>
            <a:r>
              <a:rPr lang="en-US" dirty="0" smtClean="0">
                <a:latin typeface="Calibri" panose="020F0502020204030204" pitchFamily="34" charset="0"/>
              </a:rPr>
              <a:t>). </a:t>
            </a:r>
            <a:r>
              <a:rPr lang="en-US" b="1" i="1" dirty="0" smtClean="0">
                <a:latin typeface="Calibri" panose="020F0502020204030204" pitchFamily="34" charset="0"/>
              </a:rPr>
              <a:t>Piecemeal</a:t>
            </a:r>
            <a:endParaRPr lang="en-US" b="1" i="1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The aspirational gap between FE and HE is too great for many mature age prospective students (Parry, 2011</a:t>
            </a:r>
            <a:r>
              <a:rPr lang="en-US" dirty="0" smtClean="0">
                <a:latin typeface="Calibri" panose="020F0502020204030204" pitchFamily="34" charset="0"/>
              </a:rPr>
              <a:t>). </a:t>
            </a:r>
            <a:r>
              <a:rPr lang="en-US" b="1" i="1" dirty="0" smtClean="0">
                <a:latin typeface="Calibri" panose="020F0502020204030204" pitchFamily="34" charset="0"/>
              </a:rPr>
              <a:t>Transition shock.</a:t>
            </a:r>
            <a:endParaRPr lang="en-US" b="1" i="1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A different route is required to widen participation</a:t>
            </a:r>
            <a:r>
              <a:rPr lang="en-US" dirty="0" smtClean="0">
                <a:latin typeface="Calibri" panose="020F0502020204030204" pitchFamily="34" charset="0"/>
              </a:rPr>
              <a:t>. </a:t>
            </a:r>
            <a:r>
              <a:rPr lang="en-US" b="1" i="1" dirty="0" smtClean="0">
                <a:latin typeface="Calibri" panose="020F0502020204030204" pitchFamily="34" charset="0"/>
              </a:rPr>
              <a:t>Bricks and mortar are not helping.</a:t>
            </a:r>
            <a:endParaRPr lang="en-US" b="1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In Australia there is limited </a:t>
            </a:r>
            <a:r>
              <a:rPr lang="en-US" dirty="0">
                <a:latin typeface="Calibri" panose="020F0502020204030204" pitchFamily="34" charset="0"/>
              </a:rPr>
              <a:t>understanding and experience of the mixed </a:t>
            </a:r>
            <a:r>
              <a:rPr lang="en-US" dirty="0" smtClean="0">
                <a:latin typeface="Calibri" panose="020F0502020204030204" pitchFamily="34" charset="0"/>
              </a:rPr>
              <a:t>sector. </a:t>
            </a:r>
            <a:r>
              <a:rPr lang="en-US" b="1" i="1" dirty="0" smtClean="0">
                <a:latin typeface="Calibri" panose="020F0502020204030204" pitchFamily="34" charset="0"/>
              </a:rPr>
              <a:t>Under-researched.</a:t>
            </a:r>
            <a:endParaRPr lang="en-AU" b="1" i="1" dirty="0">
              <a:latin typeface="Calibri" panose="020F050202020403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80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Research Method: Case studies HE in FE – why these countries?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Australia (4 sites - soon)</a:t>
            </a:r>
          </a:p>
          <a:p>
            <a:pPr marL="36576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Predicted high growth </a:t>
            </a:r>
            <a:r>
              <a:rPr lang="en-US" dirty="0" smtClean="0">
                <a:latin typeface="Calibri" panose="020F0502020204030204" pitchFamily="34" charset="0"/>
              </a:rPr>
              <a:t>from a low base</a:t>
            </a:r>
            <a:endParaRPr lang="en-US" dirty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Changing policy environment </a:t>
            </a:r>
          </a:p>
          <a:p>
            <a:pPr marL="365760" lvl="1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Under-researched</a:t>
            </a:r>
            <a:endParaRPr lang="en-AU" dirty="0">
              <a:latin typeface="Calibri" panose="020F0502020204030204" pitchFamily="34" charset="0"/>
            </a:endParaRPr>
          </a:p>
          <a:p>
            <a:r>
              <a:rPr lang="en-AU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England (4 sites – May/June 2016)</a:t>
            </a:r>
          </a:p>
          <a:p>
            <a:pPr marL="365760" lvl="1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Leads Australian policy and practice </a:t>
            </a:r>
            <a:endParaRPr lang="en-US" dirty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r>
              <a:rPr lang="en-US" dirty="0">
                <a:latin typeface="Calibri" panose="020F0502020204030204" pitchFamily="34" charset="0"/>
              </a:rPr>
              <a:t>Wide variety of HE in FE models</a:t>
            </a:r>
            <a:r>
              <a:rPr lang="en-AU" dirty="0">
                <a:latin typeface="Calibri" panose="020F0502020204030204" pitchFamily="34" charset="0"/>
              </a:rPr>
              <a:t> </a:t>
            </a:r>
          </a:p>
          <a:p>
            <a:r>
              <a:rPr lang="en-AU" sz="24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Scotland (1 site – June 2016)</a:t>
            </a:r>
          </a:p>
          <a:p>
            <a:pPr marL="365760" lvl="1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Recent history of championing the advantages of HE </a:t>
            </a:r>
            <a:r>
              <a:rPr lang="en-US" dirty="0">
                <a:latin typeface="Calibri" panose="020F0502020204030204" pitchFamily="34" charset="0"/>
              </a:rPr>
              <a:t>in </a:t>
            </a:r>
            <a:r>
              <a:rPr lang="en-US" dirty="0" smtClean="0">
                <a:latin typeface="Calibri" panose="020F0502020204030204" pitchFamily="34" charset="0"/>
              </a:rPr>
              <a:t>FE</a:t>
            </a:r>
          </a:p>
          <a:p>
            <a:pPr marL="36576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r>
              <a:rPr lang="en-AU" dirty="0">
                <a:solidFill>
                  <a:schemeClr val="accent1"/>
                </a:solidFill>
                <a:latin typeface="Calibri" panose="020F0502020204030204" pitchFamily="34" charset="0"/>
              </a:rPr>
              <a:t>Learner survey (n = 99</a:t>
            </a:r>
            <a:r>
              <a:rPr lang="en-AU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)			</a:t>
            </a:r>
            <a:r>
              <a:rPr lang="en-AU" dirty="0">
                <a:solidFill>
                  <a:schemeClr val="accent1"/>
                </a:solidFill>
                <a:latin typeface="Calibri" panose="020F0502020204030204" pitchFamily="34" charset="0"/>
              </a:rPr>
              <a:t>Learner interview (n = </a:t>
            </a:r>
            <a:r>
              <a:rPr lang="en-AU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20)</a:t>
            </a:r>
          </a:p>
          <a:p>
            <a:pPr marL="365760" lvl="1" indent="0">
              <a:buNone/>
            </a:pPr>
            <a:r>
              <a:rPr lang="en-AU" dirty="0">
                <a:solidFill>
                  <a:schemeClr val="accent1"/>
                </a:solidFill>
                <a:latin typeface="Calibri" panose="020F0502020204030204" pitchFamily="34" charset="0"/>
              </a:rPr>
              <a:t>Teacher interviews (n </a:t>
            </a:r>
            <a:r>
              <a:rPr lang="en-AU">
                <a:solidFill>
                  <a:schemeClr val="accent1"/>
                </a:solidFill>
                <a:latin typeface="Calibri" panose="020F0502020204030204" pitchFamily="34" charset="0"/>
              </a:rPr>
              <a:t>= </a:t>
            </a:r>
            <a:r>
              <a:rPr lang="en-AU" smtClean="0">
                <a:solidFill>
                  <a:schemeClr val="accent1"/>
                </a:solidFill>
                <a:latin typeface="Calibri" panose="020F0502020204030204" pitchFamily="34" charset="0"/>
              </a:rPr>
              <a:t>18)</a:t>
            </a:r>
            <a:r>
              <a:rPr lang="en-AU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			</a:t>
            </a:r>
            <a:r>
              <a:rPr lang="en-AU" dirty="0">
                <a:solidFill>
                  <a:schemeClr val="accent1"/>
                </a:solidFill>
                <a:latin typeface="Calibri" panose="020F0502020204030204" pitchFamily="34" charset="0"/>
              </a:rPr>
              <a:t>Management interviews (n = 4)</a:t>
            </a:r>
          </a:p>
          <a:p>
            <a:pPr marL="365760" lvl="1" indent="0">
              <a:buNone/>
            </a:pPr>
            <a:endParaRPr lang="en-AU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en-AU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en-AU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824"/>
          </a:xfrm>
        </p:spPr>
        <p:txBody>
          <a:bodyPr/>
          <a:lstStyle/>
          <a:p>
            <a:r>
              <a:rPr lang="en-US" dirty="0" smtClean="0"/>
              <a:t>Cohort demographics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60414" y="1058863"/>
          <a:ext cx="3619998" cy="244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284513" y="38165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5351417" y="1058864"/>
          <a:ext cx="4123509" cy="236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6781800" y="38165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222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338"/>
            <a:ext cx="10515600" cy="888274"/>
          </a:xfrm>
        </p:spPr>
        <p:txBody>
          <a:bodyPr/>
          <a:lstStyle/>
          <a:p>
            <a:r>
              <a:rPr lang="en-US" dirty="0" smtClean="0"/>
              <a:t>U.K. </a:t>
            </a:r>
            <a:r>
              <a:rPr lang="en-US" dirty="0"/>
              <a:t>r</a:t>
            </a:r>
            <a:r>
              <a:rPr lang="en-US" dirty="0" smtClean="0"/>
              <a:t>ural cohort demographics	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53" y="1300765"/>
            <a:ext cx="3841358" cy="5501453"/>
          </a:xfrm>
        </p:spPr>
      </p:pic>
      <p:sp>
        <p:nvSpPr>
          <p:cNvPr id="8" name="Rectangle 7"/>
          <p:cNvSpPr/>
          <p:nvPr/>
        </p:nvSpPr>
        <p:spPr>
          <a:xfrm>
            <a:off x="5522330" y="1300765"/>
            <a:ext cx="55106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Foundation </a:t>
            </a:r>
            <a:r>
              <a:rPr lang="en-US" sz="2400" dirty="0"/>
              <a:t>degree + hons degree Level 4, 5, 6 (=</a:t>
            </a:r>
            <a:r>
              <a:rPr lang="en-US" sz="2400" dirty="0" err="1"/>
              <a:t>Aus</a:t>
            </a:r>
            <a:r>
              <a:rPr lang="en-US" sz="2400" dirty="0"/>
              <a:t> 5, 6, 7</a:t>
            </a:r>
            <a:r>
              <a:rPr lang="en-US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90</a:t>
            </a:r>
            <a:r>
              <a:rPr lang="en-US" sz="2400" dirty="0"/>
              <a:t>% </a:t>
            </a:r>
            <a:r>
              <a:rPr lang="en-US" sz="2400" dirty="0" smtClean="0"/>
              <a:t>employed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Mature age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Average 25 hours / week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95% good or &gt; internet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Laptop 30% Phone 25% PC 15%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Most with 3 devices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80% studied at home</a:t>
            </a:r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08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338"/>
            <a:ext cx="10515600" cy="888274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Not-for-profit RTO - rural cohort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300" y="1349171"/>
            <a:ext cx="4967533" cy="545304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171"/>
            <a:ext cx="4897100" cy="5364450"/>
          </a:xfrm>
        </p:spPr>
        <p:txBody>
          <a:bodyPr/>
          <a:lstStyle/>
          <a:p>
            <a:endParaRPr lang="en-US" dirty="0" smtClean="0"/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697832" y="1263316"/>
            <a:ext cx="46201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Long standing </a:t>
            </a:r>
            <a:r>
              <a:rPr lang="en-US" sz="2400" dirty="0" err="1"/>
              <a:t>uni</a:t>
            </a:r>
            <a:r>
              <a:rPr lang="en-US" sz="2400" dirty="0"/>
              <a:t> </a:t>
            </a:r>
            <a:r>
              <a:rPr lang="en-US" sz="2400" dirty="0" smtClean="0"/>
              <a:t>partnership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8-week modules, 3 days f-2-f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High </a:t>
            </a:r>
            <a:r>
              <a:rPr lang="en-US" sz="2400" dirty="0"/>
              <a:t>performing – </a:t>
            </a:r>
            <a:r>
              <a:rPr lang="en-US" sz="2400" dirty="0" smtClean="0"/>
              <a:t>63% H1 or H2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High FD retention rate &gt; 90%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/>
              <a:t>campus – </a:t>
            </a:r>
            <a:r>
              <a:rPr lang="en-US" sz="2400" dirty="0" smtClean="0"/>
              <a:t>multiple pop </a:t>
            </a:r>
            <a:r>
              <a:rPr lang="en-US" sz="2400" dirty="0"/>
              <a:t>up </a:t>
            </a:r>
            <a:r>
              <a:rPr lang="en-US" sz="2400" dirty="0" smtClean="0"/>
              <a:t>delivery sites – Cert IV entry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75% of FD continue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3 universities 8 FE colleges</a:t>
            </a: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Highly paid staff</a:t>
            </a:r>
          </a:p>
        </p:txBody>
      </p:sp>
    </p:spTree>
    <p:extLst>
      <p:ext uri="{BB962C8B-B14F-4D97-AF65-F5344CB8AC3E}">
        <p14:creationId xmlns:p14="http://schemas.microsoft.com/office/powerpoint/2010/main" val="42051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Use of learning technologies when engaging with your teacher</a:t>
            </a:r>
            <a:endParaRPr lang="en-AU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721474"/>
              </p:ext>
            </p:extLst>
          </p:nvPr>
        </p:nvGraphicFramePr>
        <p:xfrm>
          <a:off x="838200" y="1265769"/>
          <a:ext cx="10515600" cy="559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0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452841"/>
              </p:ext>
            </p:extLst>
          </p:nvPr>
        </p:nvGraphicFramePr>
        <p:xfrm>
          <a:off x="704926" y="1053885"/>
          <a:ext cx="10568163" cy="568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04926" y="191167"/>
            <a:ext cx="9746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+mj-lt"/>
              </a:rPr>
              <a:t>Use of learning technologies when engaging with </a:t>
            </a:r>
            <a:r>
              <a:rPr lang="en-US" sz="3200" b="1" dirty="0" smtClean="0">
                <a:latin typeface="+mj-lt"/>
              </a:rPr>
              <a:t>content</a:t>
            </a:r>
            <a:endParaRPr lang="en-AU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09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551</Words>
  <Application>Microsoft Office PowerPoint</Application>
  <PresentationFormat>Widescreen</PresentationFormat>
  <Paragraphs>88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Is technology an enabler for disadvantaged learners? The use of learning technologies in rural further education colleges in the U.K. </vt:lpstr>
      <vt:lpstr>Research significance</vt:lpstr>
      <vt:lpstr>The road less travelled - from FE to HE  </vt:lpstr>
      <vt:lpstr>Research Method: Case studies HE in FE – why these countries?</vt:lpstr>
      <vt:lpstr>Cohort demographics</vt:lpstr>
      <vt:lpstr>U.K. rural cohort demographics </vt:lpstr>
      <vt:lpstr>    Not-for-profit RTO - rural cohort</vt:lpstr>
      <vt:lpstr>Use of learning technologies when engaging with your teacher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this cohort in SW England … is technology an enabler for disadvantaged learners?   </vt:lpstr>
      <vt:lpstr>For this cohort in SW England … is technology an enabler for disadvantaged learners?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technology an enabler for disadvantaged learners? The use of learning technologies in rural further education colleges in the U.K.</dc:title>
  <dc:creator>Les Burr</dc:creator>
  <cp:lastModifiedBy>Shelagh Krummel</cp:lastModifiedBy>
  <cp:revision>56</cp:revision>
  <dcterms:created xsi:type="dcterms:W3CDTF">2016-10-11T07:06:39Z</dcterms:created>
  <dcterms:modified xsi:type="dcterms:W3CDTF">2016-10-17T01:26:01Z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