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handoutMasterIdLst>
    <p:handoutMasterId r:id="rId25"/>
  </p:handoutMasterIdLst>
  <p:sldIdLst>
    <p:sldId id="265" r:id="rId2"/>
    <p:sldId id="275" r:id="rId3"/>
    <p:sldId id="268" r:id="rId4"/>
    <p:sldId id="269" r:id="rId5"/>
    <p:sldId id="259" r:id="rId6"/>
    <p:sldId id="266" r:id="rId7"/>
    <p:sldId id="260" r:id="rId8"/>
    <p:sldId id="261" r:id="rId9"/>
    <p:sldId id="276" r:id="rId10"/>
    <p:sldId id="277" r:id="rId11"/>
    <p:sldId id="263" r:id="rId12"/>
    <p:sldId id="270" r:id="rId13"/>
    <p:sldId id="271" r:id="rId14"/>
    <p:sldId id="274" r:id="rId15"/>
    <p:sldId id="280" r:id="rId16"/>
    <p:sldId id="284" r:id="rId17"/>
    <p:sldId id="281" r:id="rId18"/>
    <p:sldId id="282" r:id="rId19"/>
    <p:sldId id="283" r:id="rId20"/>
    <p:sldId id="272" r:id="rId21"/>
    <p:sldId id="279" r:id="rId22"/>
    <p:sldId id="285" r:id="rId23"/>
    <p:sldId id="264" r:id="rId24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664" y="-8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EBAE09-7E54-45CD-82DE-1FC00EF33341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4D8E1A62-6D69-43DE-8989-EE7CCD36DE6F}">
      <dgm:prSet phldrT="[Text]" custT="1"/>
      <dgm:spPr>
        <a:solidFill>
          <a:schemeClr val="accent2">
            <a:lumMod val="60000"/>
            <a:lumOff val="40000"/>
          </a:schemeClr>
        </a:solidFill>
        <a:ln>
          <a:solidFill>
            <a:schemeClr val="bg1"/>
          </a:solidFill>
        </a:ln>
      </dgm:spPr>
      <dgm:t>
        <a:bodyPr/>
        <a:lstStyle/>
        <a:p>
          <a:pPr algn="ctr"/>
          <a:r>
            <a:rPr lang="en-AU" sz="1600" dirty="0" smtClean="0">
              <a:solidFill>
                <a:schemeClr val="tx1"/>
              </a:solidFill>
            </a:rPr>
            <a:t>Predominantly  </a:t>
          </a:r>
          <a:r>
            <a:rPr lang="en-AU" sz="1600" dirty="0">
              <a:solidFill>
                <a:schemeClr val="tx1"/>
              </a:solidFill>
            </a:rPr>
            <a:t>for young people</a:t>
          </a:r>
        </a:p>
      </dgm:t>
    </dgm:pt>
    <dgm:pt modelId="{5EA518EC-9554-4115-AE16-4B9C7C69BFA7}" type="parTrans" cxnId="{4A452C5E-E6D5-4A5D-9C26-999BEC80EF3E}">
      <dgm:prSet/>
      <dgm:spPr/>
      <dgm:t>
        <a:bodyPr/>
        <a:lstStyle/>
        <a:p>
          <a:pPr algn="l"/>
          <a:endParaRPr lang="en-AU"/>
        </a:p>
      </dgm:t>
    </dgm:pt>
    <dgm:pt modelId="{CBDEA738-B17F-4097-B534-010F2FB26F40}" type="sibTrans" cxnId="{4A452C5E-E6D5-4A5D-9C26-999BEC80EF3E}">
      <dgm:prSet/>
      <dgm:spPr/>
      <dgm:t>
        <a:bodyPr/>
        <a:lstStyle/>
        <a:p>
          <a:pPr algn="l"/>
          <a:endParaRPr lang="en-AU"/>
        </a:p>
      </dgm:t>
    </dgm:pt>
    <dgm:pt modelId="{2A8FF820-FA3F-4898-B5D2-AECF954F9CA9}">
      <dgm:prSet phldrT="[Text]" custT="1"/>
      <dgm:spPr/>
      <dgm:t>
        <a:bodyPr/>
        <a:lstStyle/>
        <a:p>
          <a:pPr algn="l"/>
          <a:r>
            <a:rPr lang="en-AU" sz="1600" dirty="0"/>
            <a:t>Egypt, France Germany, India, Turkey</a:t>
          </a:r>
        </a:p>
      </dgm:t>
    </dgm:pt>
    <dgm:pt modelId="{10A60A2D-D610-4639-BA5F-81088AF99703}" type="parTrans" cxnId="{493AC904-716A-4E0E-911C-DB7E7408437F}">
      <dgm:prSet/>
      <dgm:spPr/>
      <dgm:t>
        <a:bodyPr/>
        <a:lstStyle/>
        <a:p>
          <a:pPr algn="l"/>
          <a:endParaRPr lang="en-AU"/>
        </a:p>
      </dgm:t>
    </dgm:pt>
    <dgm:pt modelId="{B8B044D6-661A-4730-A2A9-852AE50F512B}" type="sibTrans" cxnId="{493AC904-716A-4E0E-911C-DB7E7408437F}">
      <dgm:prSet/>
      <dgm:spPr/>
      <dgm:t>
        <a:bodyPr/>
        <a:lstStyle/>
        <a:p>
          <a:pPr algn="l"/>
          <a:endParaRPr lang="en-AU"/>
        </a:p>
      </dgm:t>
    </dgm:pt>
    <dgm:pt modelId="{002C3F46-77FA-41CD-B9E2-33D0BD21FEF3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en-AU" sz="1600" dirty="0">
              <a:solidFill>
                <a:schemeClr val="tx1"/>
              </a:solidFill>
            </a:rPr>
            <a:t>Routinely includes both young people and adults</a:t>
          </a:r>
        </a:p>
      </dgm:t>
    </dgm:pt>
    <dgm:pt modelId="{498FCEC7-9BA6-4775-A003-E5ED6E3BEF8C}" type="parTrans" cxnId="{412594E3-6901-48A1-8A9A-2EBEAD5649B5}">
      <dgm:prSet/>
      <dgm:spPr/>
      <dgm:t>
        <a:bodyPr/>
        <a:lstStyle/>
        <a:p>
          <a:pPr algn="l"/>
          <a:endParaRPr lang="en-AU"/>
        </a:p>
      </dgm:t>
    </dgm:pt>
    <dgm:pt modelId="{FF7E6977-4572-4157-86F8-A18367BF3093}" type="sibTrans" cxnId="{412594E3-6901-48A1-8A9A-2EBEAD5649B5}">
      <dgm:prSet/>
      <dgm:spPr/>
      <dgm:t>
        <a:bodyPr/>
        <a:lstStyle/>
        <a:p>
          <a:pPr algn="l"/>
          <a:endParaRPr lang="en-AU"/>
        </a:p>
      </dgm:t>
    </dgm:pt>
    <dgm:pt modelId="{FFEC1BF0-F85D-4051-97DB-D884269CD9FB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en-AU" sz="1600" dirty="0" smtClean="0">
              <a:solidFill>
                <a:schemeClr val="tx1"/>
              </a:solidFill>
            </a:rPr>
            <a:t>Predominantly </a:t>
          </a:r>
          <a:r>
            <a:rPr lang="en-AU" sz="1600" dirty="0">
              <a:solidFill>
                <a:schemeClr val="tx1"/>
              </a:solidFill>
            </a:rPr>
            <a:t>for adults</a:t>
          </a:r>
        </a:p>
      </dgm:t>
    </dgm:pt>
    <dgm:pt modelId="{B32B886F-CEE4-443D-9366-C31F0A4FB7E1}" type="parTrans" cxnId="{F9D05349-D2A9-46C2-B747-BD91BAAA0B9B}">
      <dgm:prSet/>
      <dgm:spPr/>
      <dgm:t>
        <a:bodyPr/>
        <a:lstStyle/>
        <a:p>
          <a:pPr algn="l"/>
          <a:endParaRPr lang="en-AU"/>
        </a:p>
      </dgm:t>
    </dgm:pt>
    <dgm:pt modelId="{8C56EA26-8EE2-4A8A-B8B2-5E7594CE335E}" type="sibTrans" cxnId="{F9D05349-D2A9-46C2-B747-BD91BAAA0B9B}">
      <dgm:prSet/>
      <dgm:spPr/>
      <dgm:t>
        <a:bodyPr/>
        <a:lstStyle/>
        <a:p>
          <a:pPr algn="l"/>
          <a:endParaRPr lang="en-AU"/>
        </a:p>
      </dgm:t>
    </dgm:pt>
    <dgm:pt modelId="{E7F2053A-C5E5-4621-A25D-567514226850}">
      <dgm:prSet phldrT="[Text]" custT="1"/>
      <dgm:spPr/>
      <dgm:t>
        <a:bodyPr/>
        <a:lstStyle/>
        <a:p>
          <a:pPr algn="l"/>
          <a:r>
            <a:rPr lang="en-AU" sz="1600" dirty="0"/>
            <a:t>Australia, England, Indonesia, South Africa</a:t>
          </a:r>
        </a:p>
      </dgm:t>
    </dgm:pt>
    <dgm:pt modelId="{0122779C-2EA9-430B-AD33-863E645FCA06}" type="parTrans" cxnId="{88036B40-0EC3-4988-B68C-F1BB0A578D20}">
      <dgm:prSet/>
      <dgm:spPr/>
      <dgm:t>
        <a:bodyPr/>
        <a:lstStyle/>
        <a:p>
          <a:pPr algn="l"/>
          <a:endParaRPr lang="en-AU"/>
        </a:p>
      </dgm:t>
    </dgm:pt>
    <dgm:pt modelId="{1016175B-C10D-4C5A-B27D-B728CC589FAF}" type="sibTrans" cxnId="{88036B40-0EC3-4988-B68C-F1BB0A578D20}">
      <dgm:prSet/>
      <dgm:spPr/>
      <dgm:t>
        <a:bodyPr/>
        <a:lstStyle/>
        <a:p>
          <a:pPr algn="l"/>
          <a:endParaRPr lang="en-AU"/>
        </a:p>
      </dgm:t>
    </dgm:pt>
    <dgm:pt modelId="{85565634-42D9-45FF-8128-6D57618AF5A9}">
      <dgm:prSet phldrT="[Text]" custT="1"/>
      <dgm:spPr/>
      <dgm:t>
        <a:bodyPr/>
        <a:lstStyle/>
        <a:p>
          <a:pPr algn="l"/>
          <a:r>
            <a:rPr lang="en-AU" sz="1600" dirty="0"/>
            <a:t>Canada, United States</a:t>
          </a:r>
        </a:p>
      </dgm:t>
    </dgm:pt>
    <dgm:pt modelId="{4E6DCDFA-8522-4DF7-9D59-297DCAAE1096}" type="parTrans" cxnId="{5B20B89A-0060-4BD6-BA76-19BF82F9B0B4}">
      <dgm:prSet/>
      <dgm:spPr/>
      <dgm:t>
        <a:bodyPr/>
        <a:lstStyle/>
        <a:p>
          <a:pPr algn="l"/>
          <a:endParaRPr lang="en-AU"/>
        </a:p>
      </dgm:t>
    </dgm:pt>
    <dgm:pt modelId="{52CA8E03-5108-484D-A76C-F8A7BEA74D47}" type="sibTrans" cxnId="{5B20B89A-0060-4BD6-BA76-19BF82F9B0B4}">
      <dgm:prSet/>
      <dgm:spPr/>
      <dgm:t>
        <a:bodyPr/>
        <a:lstStyle/>
        <a:p>
          <a:pPr algn="l"/>
          <a:endParaRPr lang="en-AU"/>
        </a:p>
      </dgm:t>
    </dgm:pt>
    <dgm:pt modelId="{8A2A5C66-28AB-40E5-A7A9-6869E682A4E4}" type="pres">
      <dgm:prSet presAssocID="{8DEBAE09-7E54-45CD-82DE-1FC00EF3334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37F36D8E-5702-4EE7-9BC7-F57BE60A4A18}" type="pres">
      <dgm:prSet presAssocID="{4D8E1A62-6D69-43DE-8989-EE7CCD36DE6F}" presName="linNode" presStyleCnt="0"/>
      <dgm:spPr/>
    </dgm:pt>
    <dgm:pt modelId="{924BD3A1-03D3-4456-B685-AF53BC2337DE}" type="pres">
      <dgm:prSet presAssocID="{4D8E1A62-6D69-43DE-8989-EE7CCD36DE6F}" presName="parentText" presStyleLbl="node1" presStyleIdx="0" presStyleCnt="3" custScaleX="80772" custScaleY="26652" custLinFactNeighborX="-3018" custLinFactNeighborY="-1361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872FA960-CAF4-4D02-99AA-2540AB000AB8}" type="pres">
      <dgm:prSet presAssocID="{4D8E1A62-6D69-43DE-8989-EE7CCD36DE6F}" presName="descendantText" presStyleLbl="alignAccFollowNode1" presStyleIdx="0" presStyleCnt="3" custScaleX="81253" custScaleY="21610" custLinFactNeighborY="0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8EAA4AFE-D3DD-4065-8D1A-4E1FB912A156}" type="pres">
      <dgm:prSet presAssocID="{CBDEA738-B17F-4097-B534-010F2FB26F40}" presName="sp" presStyleCnt="0"/>
      <dgm:spPr/>
    </dgm:pt>
    <dgm:pt modelId="{2CD646C5-714A-4B2C-AD07-8D7E13202711}" type="pres">
      <dgm:prSet presAssocID="{002C3F46-77FA-41CD-B9E2-33D0BD21FEF3}" presName="linNode" presStyleCnt="0"/>
      <dgm:spPr/>
    </dgm:pt>
    <dgm:pt modelId="{19E99B0B-9E5E-4114-A807-C15CC24B3DD6}" type="pres">
      <dgm:prSet presAssocID="{002C3F46-77FA-41CD-B9E2-33D0BD21FEF3}" presName="parentText" presStyleLbl="node1" presStyleIdx="1" presStyleCnt="3" custScaleX="80555" custScaleY="26652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8F555B7B-6E52-4C23-B62F-2F2BEF41E44B}" type="pres">
      <dgm:prSet presAssocID="{002C3F46-77FA-41CD-B9E2-33D0BD21FEF3}" presName="descendantText" presStyleLbl="alignAccFollowNode1" presStyleIdx="1" presStyleCnt="3" custScaleX="81253" custScaleY="21610" custLinFactNeighborX="2385" custLinFactNeighborY="-22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CD094160-A7D7-4777-BB65-FE4B2209E371}" type="pres">
      <dgm:prSet presAssocID="{FF7E6977-4572-4157-86F8-A18367BF3093}" presName="sp" presStyleCnt="0"/>
      <dgm:spPr/>
    </dgm:pt>
    <dgm:pt modelId="{BA20AEC4-D453-475C-AD85-2488AF044BDB}" type="pres">
      <dgm:prSet presAssocID="{FFEC1BF0-F85D-4051-97DB-D884269CD9FB}" presName="linNode" presStyleCnt="0"/>
      <dgm:spPr/>
    </dgm:pt>
    <dgm:pt modelId="{07D3FF81-3C83-414D-8747-8E92ED41E895}" type="pres">
      <dgm:prSet presAssocID="{FFEC1BF0-F85D-4051-97DB-D884269CD9FB}" presName="parentText" presStyleLbl="node1" presStyleIdx="2" presStyleCnt="3" custScaleX="79553" custScaleY="26652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23C856B1-D076-48B1-A1F8-5B3476544C49}" type="pres">
      <dgm:prSet presAssocID="{FFEC1BF0-F85D-4051-97DB-D884269CD9FB}" presName="descendantText" presStyleLbl="alignAccFollowNode1" presStyleIdx="2" presStyleCnt="3" custScaleX="81253" custScaleY="21610" custLinFactNeighborY="0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F430EA4E-2C48-4877-870C-8DA916D6BE43}" type="presOf" srcId="{2A8FF820-FA3F-4898-B5D2-AECF954F9CA9}" destId="{872FA960-CAF4-4D02-99AA-2540AB000AB8}" srcOrd="0" destOrd="0" presId="urn:microsoft.com/office/officeart/2005/8/layout/vList5"/>
    <dgm:cxn modelId="{C41F034A-BBF0-4AB4-A0A5-B9646A8B154A}" type="presOf" srcId="{85565634-42D9-45FF-8128-6D57618AF5A9}" destId="{23C856B1-D076-48B1-A1F8-5B3476544C49}" srcOrd="0" destOrd="0" presId="urn:microsoft.com/office/officeart/2005/8/layout/vList5"/>
    <dgm:cxn modelId="{7CEABB84-8FC7-4BF9-8420-7F8AFA2B328D}" type="presOf" srcId="{E7F2053A-C5E5-4621-A25D-567514226850}" destId="{8F555B7B-6E52-4C23-B62F-2F2BEF41E44B}" srcOrd="0" destOrd="0" presId="urn:microsoft.com/office/officeart/2005/8/layout/vList5"/>
    <dgm:cxn modelId="{5B20B89A-0060-4BD6-BA76-19BF82F9B0B4}" srcId="{FFEC1BF0-F85D-4051-97DB-D884269CD9FB}" destId="{85565634-42D9-45FF-8128-6D57618AF5A9}" srcOrd="0" destOrd="0" parTransId="{4E6DCDFA-8522-4DF7-9D59-297DCAAE1096}" sibTransId="{52CA8E03-5108-484D-A76C-F8A7BEA74D47}"/>
    <dgm:cxn modelId="{4F62EECD-60E9-4DB9-ADBA-DBE270CDC7C6}" type="presOf" srcId="{8DEBAE09-7E54-45CD-82DE-1FC00EF33341}" destId="{8A2A5C66-28AB-40E5-A7A9-6869E682A4E4}" srcOrd="0" destOrd="0" presId="urn:microsoft.com/office/officeart/2005/8/layout/vList5"/>
    <dgm:cxn modelId="{FCF07DA1-03E0-402C-9276-2B85542D8E1A}" type="presOf" srcId="{FFEC1BF0-F85D-4051-97DB-D884269CD9FB}" destId="{07D3FF81-3C83-414D-8747-8E92ED41E895}" srcOrd="0" destOrd="0" presId="urn:microsoft.com/office/officeart/2005/8/layout/vList5"/>
    <dgm:cxn modelId="{88036B40-0EC3-4988-B68C-F1BB0A578D20}" srcId="{002C3F46-77FA-41CD-B9E2-33D0BD21FEF3}" destId="{E7F2053A-C5E5-4621-A25D-567514226850}" srcOrd="0" destOrd="0" parTransId="{0122779C-2EA9-430B-AD33-863E645FCA06}" sibTransId="{1016175B-C10D-4C5A-B27D-B728CC589FAF}"/>
    <dgm:cxn modelId="{493AC904-716A-4E0E-911C-DB7E7408437F}" srcId="{4D8E1A62-6D69-43DE-8989-EE7CCD36DE6F}" destId="{2A8FF820-FA3F-4898-B5D2-AECF954F9CA9}" srcOrd="0" destOrd="0" parTransId="{10A60A2D-D610-4639-BA5F-81088AF99703}" sibTransId="{B8B044D6-661A-4730-A2A9-852AE50F512B}"/>
    <dgm:cxn modelId="{24A25FCA-4901-49FD-902F-CB6F80B5DB00}" type="presOf" srcId="{002C3F46-77FA-41CD-B9E2-33D0BD21FEF3}" destId="{19E99B0B-9E5E-4114-A807-C15CC24B3DD6}" srcOrd="0" destOrd="0" presId="urn:microsoft.com/office/officeart/2005/8/layout/vList5"/>
    <dgm:cxn modelId="{22DF1BED-F07D-486E-BB25-92672B807CBB}" type="presOf" srcId="{4D8E1A62-6D69-43DE-8989-EE7CCD36DE6F}" destId="{924BD3A1-03D3-4456-B685-AF53BC2337DE}" srcOrd="0" destOrd="0" presId="urn:microsoft.com/office/officeart/2005/8/layout/vList5"/>
    <dgm:cxn modelId="{412594E3-6901-48A1-8A9A-2EBEAD5649B5}" srcId="{8DEBAE09-7E54-45CD-82DE-1FC00EF33341}" destId="{002C3F46-77FA-41CD-B9E2-33D0BD21FEF3}" srcOrd="1" destOrd="0" parTransId="{498FCEC7-9BA6-4775-A003-E5ED6E3BEF8C}" sibTransId="{FF7E6977-4572-4157-86F8-A18367BF3093}"/>
    <dgm:cxn modelId="{4A452C5E-E6D5-4A5D-9C26-999BEC80EF3E}" srcId="{8DEBAE09-7E54-45CD-82DE-1FC00EF33341}" destId="{4D8E1A62-6D69-43DE-8989-EE7CCD36DE6F}" srcOrd="0" destOrd="0" parTransId="{5EA518EC-9554-4115-AE16-4B9C7C69BFA7}" sibTransId="{CBDEA738-B17F-4097-B534-010F2FB26F40}"/>
    <dgm:cxn modelId="{F9D05349-D2A9-46C2-B747-BD91BAAA0B9B}" srcId="{8DEBAE09-7E54-45CD-82DE-1FC00EF33341}" destId="{FFEC1BF0-F85D-4051-97DB-D884269CD9FB}" srcOrd="2" destOrd="0" parTransId="{B32B886F-CEE4-443D-9366-C31F0A4FB7E1}" sibTransId="{8C56EA26-8EE2-4A8A-B8B2-5E7594CE335E}"/>
    <dgm:cxn modelId="{FBB69E35-BD11-4913-AAD5-C2169E806F6D}" type="presParOf" srcId="{8A2A5C66-28AB-40E5-A7A9-6869E682A4E4}" destId="{37F36D8E-5702-4EE7-9BC7-F57BE60A4A18}" srcOrd="0" destOrd="0" presId="urn:microsoft.com/office/officeart/2005/8/layout/vList5"/>
    <dgm:cxn modelId="{63AACD79-F71C-4ACE-8484-1950BA7D464D}" type="presParOf" srcId="{37F36D8E-5702-4EE7-9BC7-F57BE60A4A18}" destId="{924BD3A1-03D3-4456-B685-AF53BC2337DE}" srcOrd="0" destOrd="0" presId="urn:microsoft.com/office/officeart/2005/8/layout/vList5"/>
    <dgm:cxn modelId="{8AF0B608-804C-4C43-80DF-7C38C41DF456}" type="presParOf" srcId="{37F36D8E-5702-4EE7-9BC7-F57BE60A4A18}" destId="{872FA960-CAF4-4D02-99AA-2540AB000AB8}" srcOrd="1" destOrd="0" presId="urn:microsoft.com/office/officeart/2005/8/layout/vList5"/>
    <dgm:cxn modelId="{5B30489C-1084-48B1-91B2-8E92E1909D36}" type="presParOf" srcId="{8A2A5C66-28AB-40E5-A7A9-6869E682A4E4}" destId="{8EAA4AFE-D3DD-4065-8D1A-4E1FB912A156}" srcOrd="1" destOrd="0" presId="urn:microsoft.com/office/officeart/2005/8/layout/vList5"/>
    <dgm:cxn modelId="{A073BA1E-1479-414D-AFCC-FAF379884CE6}" type="presParOf" srcId="{8A2A5C66-28AB-40E5-A7A9-6869E682A4E4}" destId="{2CD646C5-714A-4B2C-AD07-8D7E13202711}" srcOrd="2" destOrd="0" presId="urn:microsoft.com/office/officeart/2005/8/layout/vList5"/>
    <dgm:cxn modelId="{B96B0407-2F80-487B-83B3-F38A85B44D5B}" type="presParOf" srcId="{2CD646C5-714A-4B2C-AD07-8D7E13202711}" destId="{19E99B0B-9E5E-4114-A807-C15CC24B3DD6}" srcOrd="0" destOrd="0" presId="urn:microsoft.com/office/officeart/2005/8/layout/vList5"/>
    <dgm:cxn modelId="{212EB94A-EE61-4555-B611-E1D74C7E2501}" type="presParOf" srcId="{2CD646C5-714A-4B2C-AD07-8D7E13202711}" destId="{8F555B7B-6E52-4C23-B62F-2F2BEF41E44B}" srcOrd="1" destOrd="0" presId="urn:microsoft.com/office/officeart/2005/8/layout/vList5"/>
    <dgm:cxn modelId="{9BDE3ABA-CAF4-4CBD-989F-6B09AFAFD9BA}" type="presParOf" srcId="{8A2A5C66-28AB-40E5-A7A9-6869E682A4E4}" destId="{CD094160-A7D7-4777-BB65-FE4B2209E371}" srcOrd="3" destOrd="0" presId="urn:microsoft.com/office/officeart/2005/8/layout/vList5"/>
    <dgm:cxn modelId="{DD110DE9-DA88-441B-8E3D-CD911EB15FE7}" type="presParOf" srcId="{8A2A5C66-28AB-40E5-A7A9-6869E682A4E4}" destId="{BA20AEC4-D453-475C-AD85-2488AF044BDB}" srcOrd="4" destOrd="0" presId="urn:microsoft.com/office/officeart/2005/8/layout/vList5"/>
    <dgm:cxn modelId="{A2AF725B-197E-4D16-98B8-0749EE46E4BD}" type="presParOf" srcId="{BA20AEC4-D453-475C-AD85-2488AF044BDB}" destId="{07D3FF81-3C83-414D-8747-8E92ED41E895}" srcOrd="0" destOrd="0" presId="urn:microsoft.com/office/officeart/2005/8/layout/vList5"/>
    <dgm:cxn modelId="{ED31C889-3B65-435D-9CEC-CF79179BA51D}" type="presParOf" srcId="{BA20AEC4-D453-475C-AD85-2488AF044BDB}" destId="{23C856B1-D076-48B1-A1F8-5B3476544C4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D63A06-C5EE-424D-974F-26B67907D50C}" type="datetimeFigureOut">
              <a:rPr lang="en-AU" smtClean="0"/>
              <a:t>6/12/2013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7525AD-9BF7-4D60-9B1B-74FECE9FC1A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10444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CB52E-799A-4CA9-9C11-B0B9C0DCA0A1}" type="datetimeFigureOut">
              <a:rPr lang="en-AU" smtClean="0"/>
              <a:t>6/12/2013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45FF9-31C8-4D9E-A4E1-1298B9FCEF06}" type="slidenum">
              <a:rPr lang="en-AU" smtClean="0"/>
              <a:t>‹#›</a:t>
            </a:fld>
            <a:endParaRPr lang="en-AU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CB52E-799A-4CA9-9C11-B0B9C0DCA0A1}" type="datetimeFigureOut">
              <a:rPr lang="en-AU" smtClean="0"/>
              <a:t>6/12/2013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45FF9-31C8-4D9E-A4E1-1298B9FCEF06}" type="slidenum">
              <a:rPr lang="en-AU" smtClean="0"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CB52E-799A-4CA9-9C11-B0B9C0DCA0A1}" type="datetimeFigureOut">
              <a:rPr lang="en-AU" smtClean="0"/>
              <a:t>6/12/2013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45FF9-31C8-4D9E-A4E1-1298B9FCEF06}" type="slidenum">
              <a:rPr lang="en-AU" smtClean="0"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CB52E-799A-4CA9-9C11-B0B9C0DCA0A1}" type="datetimeFigureOut">
              <a:rPr lang="en-AU" smtClean="0"/>
              <a:t>6/12/2013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45FF9-31C8-4D9E-A4E1-1298B9FCEF06}" type="slidenum">
              <a:rPr lang="en-AU" smtClean="0"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CB52E-799A-4CA9-9C11-B0B9C0DCA0A1}" type="datetimeFigureOut">
              <a:rPr lang="en-AU" smtClean="0"/>
              <a:t>6/12/2013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45FF9-31C8-4D9E-A4E1-1298B9FCEF06}" type="slidenum">
              <a:rPr lang="en-AU" smtClean="0"/>
              <a:t>‹#›</a:t>
            </a:fld>
            <a:endParaRPr lang="en-AU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CB52E-799A-4CA9-9C11-B0B9C0DCA0A1}" type="datetimeFigureOut">
              <a:rPr lang="en-AU" smtClean="0"/>
              <a:t>6/12/2013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45FF9-31C8-4D9E-A4E1-1298B9FCEF06}" type="slidenum">
              <a:rPr lang="en-AU" smtClean="0"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CB52E-799A-4CA9-9C11-B0B9C0DCA0A1}" type="datetimeFigureOut">
              <a:rPr lang="en-AU" smtClean="0"/>
              <a:t>6/12/2013</a:t>
            </a:fld>
            <a:endParaRPr lang="en-A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45FF9-31C8-4D9E-A4E1-1298B9FCEF06}" type="slidenum">
              <a:rPr lang="en-AU" smtClean="0"/>
              <a:t>‹#›</a:t>
            </a:fld>
            <a:endParaRPr lang="en-AU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CB52E-799A-4CA9-9C11-B0B9C0DCA0A1}" type="datetimeFigureOut">
              <a:rPr lang="en-AU" smtClean="0"/>
              <a:t>6/12/2013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45FF9-31C8-4D9E-A4E1-1298B9FCEF06}" type="slidenum">
              <a:rPr lang="en-AU" smtClean="0"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CB52E-799A-4CA9-9C11-B0B9C0DCA0A1}" type="datetimeFigureOut">
              <a:rPr lang="en-AU" smtClean="0"/>
              <a:t>6/12/2013</a:t>
            </a:fld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45FF9-31C8-4D9E-A4E1-1298B9FCEF06}" type="slidenum">
              <a:rPr lang="en-AU" smtClean="0"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CB52E-799A-4CA9-9C11-B0B9C0DCA0A1}" type="datetimeFigureOut">
              <a:rPr lang="en-AU" smtClean="0"/>
              <a:t>6/12/2013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45FF9-31C8-4D9E-A4E1-1298B9FCEF06}" type="slidenum">
              <a:rPr lang="en-AU" smtClean="0"/>
              <a:t>‹#›</a:t>
            </a:fld>
            <a:endParaRPr lang="en-AU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CB52E-799A-4CA9-9C11-B0B9C0DCA0A1}" type="datetimeFigureOut">
              <a:rPr lang="en-AU" smtClean="0"/>
              <a:t>6/12/2013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45FF9-31C8-4D9E-A4E1-1298B9FCEF06}" type="slidenum">
              <a:rPr lang="en-AU" smtClean="0"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4BECB52E-799A-4CA9-9C11-B0B9C0DCA0A1}" type="datetimeFigureOut">
              <a:rPr lang="en-AU" smtClean="0"/>
              <a:t>6/12/2013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5BE45FF9-31C8-4D9E-A4E1-1298B9FCEF06}" type="slidenum">
              <a:rPr lang="en-AU" smtClean="0"/>
              <a:t>‹#›</a:t>
            </a:fld>
            <a:endParaRPr lang="en-A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www.flagsof.net/wp-content/uploads/2009/08/India12-300x300.png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hyperlink" Target="http://www.google.com.au/imgres?imgurl=http://www.clker.com/cliparts/S/p/I/2/s/E/reseller-world-map.svg&amp;imgrefurl=http://www.clker.com/clipart-reseller-world-map.html&amp;usg=__Y6wUDc5BTL2cnxkop-14hXQI4Oc=&amp;h=323&amp;w=631&amp;sz=1079&amp;hl=en&amp;start=16&amp;zoom=1&amp;tbnid=4IwiENizIxY4OM:&amp;tbnh=70&amp;tbnw=137&amp;ei=ClukUM_WLs-fiAfusoGoAw&amp;prev=/search?q=map+of+world&amp;hl=en&amp;sa=X&amp;rls=com.microsoft:en-au&amp;biw=1261&amp;bih=768&amp;ie=UTF-8&amp;tbs=itp:clipart&amp;tbm=isch&amp;prmd=imvnsa&amp;itbs=1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rbrennan@csu.edu.au" TargetMode="External"/><Relationship Id="rId2" Type="http://schemas.openxmlformats.org/officeDocument/2006/relationships/hyperlink" Target="mailto:e.smith@ballarat.edu.a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hyperlink" Target="http://www.youth.gc.ca/img/jeunesse-youth/commun-common/sa_ag/sa_ag_600.jpg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AU" sz="3200" dirty="0"/>
              <a:t>Good practice in apprenticeship systems: Evidence from an international study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AU" dirty="0" smtClean="0">
                <a:solidFill>
                  <a:schemeClr val="tx2"/>
                </a:solidFill>
              </a:rPr>
              <a:t>Erica Smith</a:t>
            </a:r>
          </a:p>
          <a:p>
            <a:r>
              <a:rPr lang="en-AU" dirty="0" smtClean="0">
                <a:solidFill>
                  <a:schemeClr val="tx2"/>
                </a:solidFill>
              </a:rPr>
              <a:t>University of Ballarat, Australia</a:t>
            </a:r>
          </a:p>
          <a:p>
            <a:r>
              <a:rPr lang="en-AU" dirty="0" smtClean="0">
                <a:solidFill>
                  <a:schemeClr val="tx2"/>
                </a:solidFill>
              </a:rPr>
              <a:t>OctoberVET 2013</a:t>
            </a:r>
            <a:endParaRPr lang="en-A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33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Degree of change in systems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AU" dirty="0" smtClean="0"/>
              <a:t>Germany, Turkey and US: Relative stability.</a:t>
            </a:r>
          </a:p>
          <a:p>
            <a:r>
              <a:rPr lang="en-AU" dirty="0" smtClean="0"/>
              <a:t>Australia and UK: Expansion into new occupational areas and to include adults as well as young people; also ‘existing workers.’</a:t>
            </a:r>
          </a:p>
          <a:p>
            <a:r>
              <a:rPr lang="en-AU" dirty="0" smtClean="0"/>
              <a:t>South Africa: new ‘learnerships’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02082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Expansion risks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sz="2800" dirty="0" smtClean="0"/>
              <a:t>Potential quality problems which can tarnish the system;</a:t>
            </a:r>
          </a:p>
          <a:p>
            <a:r>
              <a:rPr lang="en-AU" sz="2800" dirty="0" smtClean="0"/>
              <a:t>Employers may not be aware of responsibilities and might do the wrong thing;</a:t>
            </a:r>
          </a:p>
          <a:p>
            <a:r>
              <a:rPr lang="en-AU" sz="2800" dirty="0" smtClean="0"/>
              <a:t>Completion rates may be low at first;</a:t>
            </a:r>
          </a:p>
          <a:p>
            <a:r>
              <a:rPr lang="en-AU" sz="2800" dirty="0" smtClean="0"/>
              <a:t>Over-hasty establishment in new occupations could lead to low-quality curriculum;</a:t>
            </a:r>
          </a:p>
          <a:p>
            <a:r>
              <a:rPr lang="en-AU" sz="2800" dirty="0" smtClean="0"/>
              <a:t>Temptation to establish ‘differently-badged’ systems (eg South Africa, Australia, Egypt) to boost numbers quickly;</a:t>
            </a:r>
          </a:p>
          <a:p>
            <a:r>
              <a:rPr lang="en-AU" sz="2800" dirty="0" smtClean="0"/>
              <a:t>Inadequate buy-in from stakeholders</a:t>
            </a: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398142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Expansion strategies 1: Systems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Introduction of third-party employers (eg GTOs in Australia);</a:t>
            </a:r>
          </a:p>
          <a:p>
            <a:r>
              <a:rPr lang="en-AU" dirty="0" smtClean="0"/>
              <a:t>Strategies </a:t>
            </a:r>
            <a:r>
              <a:rPr lang="en-AU" dirty="0"/>
              <a:t>for </a:t>
            </a:r>
            <a:r>
              <a:rPr lang="en-AU" dirty="0" smtClean="0"/>
              <a:t>participation by groups currently excluded, eg adults;</a:t>
            </a:r>
          </a:p>
          <a:p>
            <a:r>
              <a:rPr lang="en-AU" dirty="0" smtClean="0"/>
              <a:t>Strategies </a:t>
            </a:r>
            <a:r>
              <a:rPr lang="en-AU" dirty="0"/>
              <a:t>for </a:t>
            </a:r>
            <a:r>
              <a:rPr lang="en-AU" dirty="0" smtClean="0"/>
              <a:t>participation by minority groups;</a:t>
            </a:r>
          </a:p>
          <a:p>
            <a:r>
              <a:rPr lang="en-AU" dirty="0" smtClean="0"/>
              <a:t>Broader and deeper engagement of stakeholders;</a:t>
            </a:r>
          </a:p>
          <a:p>
            <a:r>
              <a:rPr lang="en-AU" dirty="0" smtClean="0"/>
              <a:t>Pathways to higher level qualifications;</a:t>
            </a:r>
          </a:p>
          <a:p>
            <a:r>
              <a:rPr lang="en-AU" dirty="0" smtClean="0"/>
              <a:t>Encouragement through industrial relations or other systesm for apprentice qualifications to be desired or required by employers/receive higher pay;</a:t>
            </a:r>
          </a:p>
          <a:p>
            <a:r>
              <a:rPr lang="en-AU" dirty="0" smtClean="0"/>
              <a:t>Counter-cyclical measures to address recessions.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4500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Expansion strategies </a:t>
            </a:r>
            <a:r>
              <a:rPr lang="en-AU" dirty="0" smtClean="0"/>
              <a:t>2: Marketing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Promotion of </a:t>
            </a:r>
            <a:r>
              <a:rPr lang="en-AU" dirty="0"/>
              <a:t>the ‘brand’ by </a:t>
            </a:r>
            <a:r>
              <a:rPr lang="en-AU" dirty="0" smtClean="0"/>
              <a:t>governments;</a:t>
            </a:r>
          </a:p>
          <a:p>
            <a:r>
              <a:rPr lang="en-AU" dirty="0" smtClean="0"/>
              <a:t>Promotion </a:t>
            </a:r>
            <a:r>
              <a:rPr lang="en-AU" dirty="0"/>
              <a:t>as a valued school-leaving pathway with deep connection </a:t>
            </a:r>
            <a:r>
              <a:rPr lang="en-AU" dirty="0" smtClean="0"/>
              <a:t>into secondary schools;</a:t>
            </a:r>
          </a:p>
          <a:p>
            <a:r>
              <a:rPr lang="en-AU" dirty="0"/>
              <a:t>Education of </a:t>
            </a:r>
            <a:r>
              <a:rPr lang="en-AU" dirty="0" smtClean="0"/>
              <a:t>secondary </a:t>
            </a:r>
            <a:r>
              <a:rPr lang="en-AU" dirty="0"/>
              <a:t>school and other careers staff about </a:t>
            </a:r>
            <a:r>
              <a:rPr lang="en-AU" dirty="0" smtClean="0"/>
              <a:t>apprenticeship.</a:t>
            </a:r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6104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Principles for a ‘model apprenticeship system’ – nine groupings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AU" dirty="0" smtClean="0"/>
              <a:t>Broad occupational coverage (especially important for gender balance);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 smtClean="0"/>
              <a:t>Participation;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 smtClean="0"/>
              <a:t>National government structures;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 smtClean="0"/>
              <a:t>Stakeholders;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 smtClean="0"/>
              <a:t>Quality systems,  training providers, employers;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 smtClean="0"/>
              <a:t>Simplification and harmonisation;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 smtClean="0"/>
              <a:t>Incentives;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 smtClean="0"/>
              <a:t>Provision for the apprentice;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 smtClean="0"/>
              <a:t>Support for employers.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0677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AU" sz="3200" dirty="0" smtClean="0"/>
              <a:t>Principles for a model system: Government structures and social partners</a:t>
            </a:r>
            <a:endParaRPr lang="en-AU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2400" dirty="0" smtClean="0"/>
              <a:t>Government policy addresses employment </a:t>
            </a:r>
            <a:r>
              <a:rPr lang="en-AU" sz="2400" u="sng" dirty="0" smtClean="0"/>
              <a:t>and </a:t>
            </a:r>
            <a:r>
              <a:rPr lang="en-AU" sz="2400" dirty="0" smtClean="0"/>
              <a:t>training issues;</a:t>
            </a:r>
          </a:p>
          <a:p>
            <a:r>
              <a:rPr lang="en-AU" sz="2400" dirty="0" smtClean="0"/>
              <a:t>Relative responsibilities of different levels of government clearly defined</a:t>
            </a:r>
          </a:p>
          <a:p>
            <a:r>
              <a:rPr lang="en-AU" sz="2400" dirty="0" smtClean="0"/>
              <a:t>Rigorous qualifications that are regularly updated</a:t>
            </a:r>
          </a:p>
          <a:p>
            <a:r>
              <a:rPr lang="en-AU" sz="2400" dirty="0" smtClean="0"/>
              <a:t>A systematic process for adding new qualifications</a:t>
            </a:r>
          </a:p>
          <a:p>
            <a:r>
              <a:rPr lang="en-AU" sz="2400" dirty="0" smtClean="0"/>
              <a:t>Good data systems</a:t>
            </a:r>
          </a:p>
          <a:p>
            <a:r>
              <a:rPr lang="en-AU" sz="2400" dirty="0" smtClean="0"/>
              <a:t>All major social partners represented at all levels of the system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176322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sz="3600" dirty="0" smtClean="0"/>
              <a:t>Principles for a model system: Participation</a:t>
            </a:r>
            <a:endParaRPr lang="en-AU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2000" dirty="0" smtClean="0"/>
              <a:t>Apprenticeships available in all industries and a range of occupations (eg those undertaken by women as well as men, in rural as well as urban occupations);</a:t>
            </a:r>
          </a:p>
          <a:p>
            <a:r>
              <a:rPr lang="en-AU" sz="2000" dirty="0" smtClean="0"/>
              <a:t>Open to people of all ages and people with disabilities;</a:t>
            </a:r>
          </a:p>
          <a:p>
            <a:r>
              <a:rPr lang="en-AU" sz="2000" dirty="0" smtClean="0"/>
              <a:t>Clear pathways for school-leavers and also for those without entry qualifications;</a:t>
            </a:r>
          </a:p>
          <a:p>
            <a:r>
              <a:rPr lang="en-AU" sz="2000" dirty="0" smtClean="0"/>
              <a:t>Pathways from off-the-job programs </a:t>
            </a:r>
            <a:r>
              <a:rPr lang="en-AU" sz="2000" dirty="0" err="1" smtClean="0"/>
              <a:t>eg</a:t>
            </a:r>
            <a:r>
              <a:rPr lang="en-AU" sz="2000" dirty="0" smtClean="0"/>
              <a:t> </a:t>
            </a:r>
          </a:p>
          <a:p>
            <a:r>
              <a:rPr lang="en-AU" sz="2000" dirty="0" smtClean="0"/>
              <a:t>pre-apprenticeships;</a:t>
            </a:r>
          </a:p>
          <a:p>
            <a:r>
              <a:rPr lang="en-AU" sz="2000" dirty="0" smtClean="0"/>
              <a:t>Pathways beyond apprenticeship into</a:t>
            </a:r>
          </a:p>
          <a:p>
            <a:pPr marL="0" indent="0">
              <a:buNone/>
            </a:pPr>
            <a:r>
              <a:rPr lang="en-AU" sz="2000" dirty="0" smtClean="0"/>
              <a:t> higher education &amp; higher level employment</a:t>
            </a:r>
            <a:r>
              <a:rPr lang="en-AU" sz="2400" dirty="0" smtClean="0"/>
              <a:t>.  </a:t>
            </a:r>
          </a:p>
          <a:p>
            <a:endParaRPr lang="en-AU" sz="2400" dirty="0"/>
          </a:p>
        </p:txBody>
      </p:sp>
      <p:pic>
        <p:nvPicPr>
          <p:cNvPr id="4" name="Picture 6" descr="apprenticeship 2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3437420"/>
            <a:ext cx="2643188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5213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600" dirty="0" smtClean="0"/>
              <a:t>The promise: employers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2400" dirty="0" smtClean="0"/>
              <a:t>Financial incentives for enterprises subject to satisfactory performance;</a:t>
            </a:r>
          </a:p>
          <a:p>
            <a:r>
              <a:rPr lang="en-AU" sz="2400" dirty="0" smtClean="0"/>
              <a:t>Public funding for training providers;</a:t>
            </a:r>
          </a:p>
          <a:p>
            <a:r>
              <a:rPr lang="en-AU" sz="2400" dirty="0" smtClean="0"/>
              <a:t>Discounted – but liveable – wages for apprentices;</a:t>
            </a:r>
          </a:p>
          <a:p>
            <a:r>
              <a:rPr lang="en-AU" sz="2400" dirty="0" smtClean="0"/>
              <a:t>Support for employers especially SMEs;</a:t>
            </a:r>
          </a:p>
          <a:p>
            <a:r>
              <a:rPr lang="en-AU" sz="2400" dirty="0" smtClean="0"/>
              <a:t>Provision of suggested workplace curriculum;</a:t>
            </a:r>
          </a:p>
          <a:p>
            <a:r>
              <a:rPr lang="en-AU" sz="2400" dirty="0" smtClean="0"/>
              <a:t>Easily available system for information eg Ellis Chart in Canada;</a:t>
            </a:r>
          </a:p>
          <a:p>
            <a:r>
              <a:rPr lang="en-AU" sz="2400" dirty="0" smtClean="0"/>
              <a:t>Third party entities such as Australia's Group Training Organisations.</a:t>
            </a:r>
            <a:r>
              <a:rPr lang="en-AU" dirty="0" smtClean="0"/>
              <a:t/>
            </a:r>
            <a:br>
              <a:rPr lang="en-AU" dirty="0" smtClean="0"/>
            </a:br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331494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600" dirty="0" smtClean="0"/>
              <a:t>The promise: apprentices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457200" y="1357299"/>
            <a:ext cx="8229600" cy="4500594"/>
          </a:xfrm>
        </p:spPr>
        <p:txBody>
          <a:bodyPr/>
          <a:lstStyle/>
          <a:p>
            <a:r>
              <a:rPr lang="en-AU" sz="2400" dirty="0" smtClean="0"/>
              <a:t>A recognised qualification and an onward pathway;</a:t>
            </a:r>
          </a:p>
          <a:p>
            <a:r>
              <a:rPr lang="en-AU" sz="2400" dirty="0" smtClean="0"/>
              <a:t>A good chance of successful completion;</a:t>
            </a:r>
          </a:p>
          <a:p>
            <a:r>
              <a:rPr lang="en-AU" sz="2400" dirty="0" smtClean="0"/>
              <a:t>A good chance of permanent employment at the end of the contract;</a:t>
            </a:r>
          </a:p>
          <a:p>
            <a:r>
              <a:rPr lang="en-AU" sz="2400" dirty="0" smtClean="0"/>
              <a:t>Provision of off the job training at a good training provider alongside apprentices from other companies;</a:t>
            </a:r>
          </a:p>
          <a:p>
            <a:r>
              <a:rPr lang="en-AU" sz="2400" dirty="0" smtClean="0"/>
              <a:t>Opportunity to switch employers </a:t>
            </a:r>
          </a:p>
          <a:p>
            <a:pPr>
              <a:buNone/>
            </a:pPr>
            <a:r>
              <a:rPr lang="en-AU" sz="2400" dirty="0" smtClean="0"/>
              <a:t>for good reason;</a:t>
            </a:r>
          </a:p>
          <a:p>
            <a:r>
              <a:rPr lang="en-AU" sz="2400" dirty="0" smtClean="0"/>
              <a:t>Learning support and case </a:t>
            </a:r>
          </a:p>
          <a:p>
            <a:pPr>
              <a:buNone/>
            </a:pPr>
            <a:r>
              <a:rPr lang="en-AU" sz="2400" dirty="0" smtClean="0"/>
              <a:t>management.</a:t>
            </a:r>
          </a:p>
          <a:p>
            <a:endParaRPr lang="en-AU" dirty="0" smtClean="0"/>
          </a:p>
        </p:txBody>
      </p:sp>
      <p:pic>
        <p:nvPicPr>
          <p:cNvPr id="5" name="Picture 8" descr="apprenticeship 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4146773"/>
            <a:ext cx="3282184" cy="2325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995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Public policy success measures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mtClean="0"/>
              <a:t>Value for money - cost of policy measures versus fiscal or social benefit;</a:t>
            </a:r>
          </a:p>
          <a:p>
            <a:r>
              <a:rPr lang="en-AU" smtClean="0"/>
              <a:t>Involvement of industry at several levels;</a:t>
            </a:r>
          </a:p>
          <a:p>
            <a:r>
              <a:rPr lang="en-AU" smtClean="0"/>
              <a:t>Industry reports adequate supply of skills;</a:t>
            </a:r>
          </a:p>
          <a:p>
            <a:r>
              <a:rPr lang="en-AU" smtClean="0"/>
              <a:t>Proportion of 15-24 year olds in apprenticeships;</a:t>
            </a:r>
          </a:p>
          <a:p>
            <a:r>
              <a:rPr lang="en-AU" smtClean="0"/>
              <a:t>Reduction in youth unemployment; and</a:t>
            </a:r>
          </a:p>
          <a:p>
            <a:r>
              <a:rPr lang="en-AU" smtClean="0"/>
              <a:t>Lower levels of skills shortage</a:t>
            </a:r>
          </a:p>
        </p:txBody>
      </p:sp>
    </p:spTree>
    <p:extLst>
      <p:ext uri="{BB962C8B-B14F-4D97-AF65-F5344CB8AC3E}">
        <p14:creationId xmlns:p14="http://schemas.microsoft.com/office/powerpoint/2010/main" val="392204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Apprenticeship-the silver bullet?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AU" dirty="0"/>
              <a:t>In </a:t>
            </a:r>
            <a:r>
              <a:rPr lang="en-AU" dirty="0" smtClean="0"/>
              <a:t>the current economic climate, internationally governments </a:t>
            </a:r>
            <a:r>
              <a:rPr lang="en-AU" dirty="0"/>
              <a:t>are searching for policy fixes </a:t>
            </a:r>
            <a:r>
              <a:rPr lang="en-AU" dirty="0" smtClean="0"/>
              <a:t>for youth unemployment and </a:t>
            </a:r>
            <a:r>
              <a:rPr lang="en-AU" dirty="0"/>
              <a:t>apprenticeship is currently seen as a major solution.  </a:t>
            </a:r>
            <a:endParaRPr lang="en-AU" dirty="0" smtClean="0"/>
          </a:p>
          <a:p>
            <a:r>
              <a:rPr lang="en-AU" dirty="0" smtClean="0"/>
              <a:t>However</a:t>
            </a:r>
            <a:r>
              <a:rPr lang="en-AU" dirty="0"/>
              <a:t>, apprenticeship varies considerably among countries and many aspects are culturally, socially, politically and economically specific. </a:t>
            </a:r>
            <a:endParaRPr lang="en-AU" dirty="0" smtClean="0"/>
          </a:p>
          <a:p>
            <a:r>
              <a:rPr lang="en-AU" dirty="0" smtClean="0"/>
              <a:t>In the end, apprenticeship is about what happens in workplaces and training providers</a:t>
            </a:r>
            <a:endParaRPr lang="en-US" dirty="0"/>
          </a:p>
          <a:p>
            <a:endParaRPr lang="en-AU" dirty="0" smtClean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84144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Principles proposed for the Indian system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AU" dirty="0" smtClean="0"/>
          </a:p>
          <a:p>
            <a:r>
              <a:rPr lang="en-AU" dirty="0" smtClean="0"/>
              <a:t>Each national context differs</a:t>
            </a:r>
          </a:p>
          <a:p>
            <a:r>
              <a:rPr lang="en-AU" dirty="0" smtClean="0"/>
              <a:t>For India, we coined the term ‘</a:t>
            </a:r>
            <a:r>
              <a:rPr lang="en-AU" b="1" dirty="0" smtClean="0"/>
              <a:t>flexible standardisation</a:t>
            </a:r>
            <a:r>
              <a:rPr lang="en-AU" dirty="0" smtClean="0"/>
              <a:t>’</a:t>
            </a:r>
          </a:p>
          <a:p>
            <a:pPr marL="0" indent="0">
              <a:buNone/>
            </a:pPr>
            <a:endParaRPr lang="en-AU" dirty="0" smtClean="0"/>
          </a:p>
          <a:p>
            <a:r>
              <a:rPr lang="en-AU" dirty="0" smtClean="0"/>
              <a:t>Core </a:t>
            </a:r>
            <a:r>
              <a:rPr lang="en-AU" b="1" dirty="0" smtClean="0"/>
              <a:t>quality</a:t>
            </a:r>
            <a:r>
              <a:rPr lang="en-AU" dirty="0" smtClean="0"/>
              <a:t> and</a:t>
            </a:r>
            <a:r>
              <a:rPr lang="en-AU" b="1" dirty="0" smtClean="0"/>
              <a:t> equity </a:t>
            </a:r>
            <a:r>
              <a:rPr lang="en-AU" dirty="0" smtClean="0"/>
              <a:t>principles:</a:t>
            </a:r>
          </a:p>
          <a:p>
            <a:pPr>
              <a:buFont typeface="Wingdings" pitchFamily="2" charset="2"/>
              <a:buChar char="Ø"/>
            </a:pPr>
            <a:r>
              <a:rPr lang="en-AU" dirty="0" smtClean="0"/>
              <a:t>Equal chance for all workers in appropriate occupations;</a:t>
            </a:r>
          </a:p>
          <a:p>
            <a:pPr>
              <a:buFont typeface="Wingdings" pitchFamily="2" charset="2"/>
              <a:buChar char="Ø"/>
            </a:pPr>
            <a:r>
              <a:rPr lang="en-AU" dirty="0" smtClean="0"/>
              <a:t>Formal qualifications within national qualification system;</a:t>
            </a:r>
          </a:p>
          <a:p>
            <a:pPr>
              <a:buFont typeface="Wingdings" pitchFamily="2" charset="2"/>
              <a:buChar char="Ø"/>
            </a:pPr>
            <a:r>
              <a:rPr lang="en-AU" dirty="0" smtClean="0"/>
              <a:t>Clear guidelines for employers about responsibilities and training, easily accessible;</a:t>
            </a:r>
          </a:p>
          <a:p>
            <a:pPr>
              <a:buFont typeface="Wingdings" pitchFamily="2" charset="2"/>
              <a:buChar char="Ø"/>
            </a:pPr>
            <a:r>
              <a:rPr lang="en-AU" dirty="0" smtClean="0"/>
              <a:t>System for overseeing quality of off-the-job training.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3392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Outcomes of the project: Change</a:t>
            </a:r>
            <a:endParaRPr lang="en-AU" dirty="0"/>
          </a:p>
        </p:txBody>
      </p:sp>
      <p:pic>
        <p:nvPicPr>
          <p:cNvPr id="4" name="Content Placeholder 3" descr="http://www.flagsof.net/wp-content/uploads/2009/08/India12-300x300.png">
            <a:hlinkClick r:id="rId2" tgtFrame="_blank"/>
          </p:cNvPr>
          <p:cNvPicPr>
            <a:picLocks noGrp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259632" y="1214422"/>
            <a:ext cx="1872208" cy="1926546"/>
          </a:xfrm>
        </p:spPr>
      </p:pic>
      <p:sp>
        <p:nvSpPr>
          <p:cNvPr id="17" name="Content Placeholder 16"/>
          <p:cNvSpPr>
            <a:spLocks noGrp="1"/>
          </p:cNvSpPr>
          <p:nvPr>
            <p:ph sz="half" idx="2"/>
          </p:nvPr>
        </p:nvSpPr>
        <p:spPr>
          <a:xfrm>
            <a:off x="3923928" y="1340769"/>
            <a:ext cx="4762872" cy="1584175"/>
          </a:xfrm>
        </p:spPr>
        <p:txBody>
          <a:bodyPr/>
          <a:lstStyle/>
          <a:p>
            <a:pPr indent="0">
              <a:buNone/>
            </a:pPr>
            <a:r>
              <a:rPr lang="en-AU" sz="2000" dirty="0" smtClean="0"/>
              <a:t>Establishment of small high-level working party by DGET, Ministry of Labour and Employment, based on the options paper.</a:t>
            </a:r>
            <a:endParaRPr lang="en-AU" sz="2000" dirty="0"/>
          </a:p>
        </p:txBody>
      </p:sp>
      <p:sp>
        <p:nvSpPr>
          <p:cNvPr id="5" name="Rectangle 4"/>
          <p:cNvSpPr/>
          <p:nvPr/>
        </p:nvSpPr>
        <p:spPr>
          <a:xfrm>
            <a:off x="3347864" y="3356992"/>
            <a:ext cx="45102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AU" sz="2000" dirty="0" smtClean="0"/>
              <a:t>Parts of report used by ILO Geneva to feed into G20 meeting on youth unemployment – Sept 2012. New  EU ‘guarantee’ on youth employment</a:t>
            </a:r>
          </a:p>
          <a:p>
            <a:pPr marL="0" indent="0">
              <a:buNone/>
            </a:pPr>
            <a:endParaRPr lang="en-AU" sz="2400" dirty="0"/>
          </a:p>
          <a:p>
            <a:pPr marL="0" indent="0">
              <a:buNone/>
            </a:pPr>
            <a:endParaRPr lang="en-AU" sz="2000" dirty="0" smtClean="0"/>
          </a:p>
          <a:p>
            <a:pPr marL="0" indent="0">
              <a:buNone/>
            </a:pPr>
            <a:r>
              <a:rPr lang="en-AU" sz="2000" dirty="0" smtClean="0"/>
              <a:t>World Bank pilot projects 2013 </a:t>
            </a:r>
          </a:p>
        </p:txBody>
      </p:sp>
      <p:pic>
        <p:nvPicPr>
          <p:cNvPr id="6" name="Picture 2" descr="http://t2.gstatic.com/images?q=tbn:ANd9GcRjW8ikgWwphR6i2UkJhCGqh7t327rmi1UwDH7fCXfd86sd0gTXnc6H0TI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506" y="3280254"/>
            <a:ext cx="2228334" cy="1138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esmith\AppData\Local\Microsoft\Windows\Temporary Internet Files\Content.IE5\G3KJX6C2\MP900403777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677664"/>
            <a:ext cx="2016224" cy="1343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433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88641"/>
            <a:ext cx="9144000" cy="865462"/>
          </a:xfrm>
        </p:spPr>
        <p:txBody>
          <a:bodyPr/>
          <a:lstStyle/>
          <a:p>
            <a:r>
              <a:rPr lang="en-AU" sz="4000" dirty="0" smtClean="0"/>
              <a:t>Recent Interest</a:t>
            </a:r>
            <a:endParaRPr lang="en-AU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031940"/>
            <a:ext cx="2680654" cy="1779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16832"/>
            <a:ext cx="2819400" cy="1115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9" y="3031940"/>
            <a:ext cx="2372916" cy="1779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701929"/>
            <a:ext cx="1302669" cy="1360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924" y="1701929"/>
            <a:ext cx="2847252" cy="2017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717" y="1054103"/>
            <a:ext cx="537339" cy="647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122" y="4080702"/>
            <a:ext cx="2785054" cy="1920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483768" y="6000796"/>
            <a:ext cx="4843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 err="1" smtClean="0"/>
              <a:t>O2</a:t>
            </a:r>
            <a:r>
              <a:rPr lang="en-AU" b="1" dirty="0" smtClean="0"/>
              <a:t> building (</a:t>
            </a:r>
            <a:r>
              <a:rPr lang="en-AU" b="1" dirty="0" err="1" smtClean="0"/>
              <a:t>Millenium</a:t>
            </a:r>
            <a:r>
              <a:rPr lang="en-AU" b="1" dirty="0" smtClean="0"/>
              <a:t> Dome), Greenwich</a:t>
            </a:r>
          </a:p>
        </p:txBody>
      </p:sp>
    </p:spTree>
    <p:extLst>
      <p:ext uri="{BB962C8B-B14F-4D97-AF65-F5344CB8AC3E}">
        <p14:creationId xmlns:p14="http://schemas.microsoft.com/office/powerpoint/2010/main" val="181724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Contacts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AU" dirty="0" smtClean="0"/>
              <a:t>Erica Smith </a:t>
            </a:r>
            <a:r>
              <a:rPr lang="en-AU" dirty="0" smtClean="0">
                <a:hlinkClick r:id="rId2"/>
              </a:rPr>
              <a:t>e.smith@ballarat.edu.au</a:t>
            </a:r>
            <a:endParaRPr lang="en-AU" dirty="0" smtClean="0"/>
          </a:p>
          <a:p>
            <a:endParaRPr lang="en-AU" dirty="0"/>
          </a:p>
          <a:p>
            <a:r>
              <a:rPr lang="en-AU" dirty="0" smtClean="0"/>
              <a:t>Co-author </a:t>
            </a:r>
            <a:r>
              <a:rPr lang="en-AU" dirty="0"/>
              <a:t>Associate Professor Ros Brennan Kemmis</a:t>
            </a:r>
          </a:p>
          <a:p>
            <a:r>
              <a:rPr lang="en-AU" dirty="0" smtClean="0"/>
              <a:t>    </a:t>
            </a:r>
            <a:r>
              <a:rPr lang="en-AU" dirty="0" smtClean="0">
                <a:hlinkClick r:id="rId3"/>
              </a:rPr>
              <a:t>rbrennan@csu.edu.au</a:t>
            </a:r>
            <a:endParaRPr lang="en-AU" dirty="0" smtClean="0"/>
          </a:p>
          <a:p>
            <a:endParaRPr lang="en-AU" dirty="0" smtClean="0"/>
          </a:p>
          <a:p>
            <a:r>
              <a:rPr lang="en-GB" dirty="0" smtClean="0"/>
              <a:t>The authors </a:t>
            </a:r>
            <a:r>
              <a:rPr lang="en-GB" dirty="0"/>
              <a:t>of the country case studies: Dr Linda Miller, Dr AbouBakr Abdeen Badawi, Dr M’hamed Dif, Dr Andreas Saniter and Dr Ludger Deitmer, Dr </a:t>
            </a:r>
            <a:r>
              <a:rPr lang="en-GB" dirty="0" err="1"/>
              <a:t>Bibuthi</a:t>
            </a:r>
            <a:r>
              <a:rPr lang="en-GB" dirty="0"/>
              <a:t> Roy, Nicolas Serriere, Dr Salim Akoojee, Associate Professor Ozlem Unluhisarcikli, and Dr Robert Lerman. </a:t>
            </a:r>
          </a:p>
          <a:p>
            <a:endParaRPr lang="en-AU" dirty="0" smtClean="0"/>
          </a:p>
          <a:p>
            <a:endParaRPr lang="en-AU" b="1" i="1" dirty="0" smtClean="0"/>
          </a:p>
          <a:p>
            <a:pPr marL="0" indent="0">
              <a:buNone/>
            </a:pPr>
            <a:r>
              <a:rPr lang="en-AU" b="1" i="1" dirty="0" smtClean="0"/>
              <a:t>The reports will be published by ILO soon!</a:t>
            </a:r>
          </a:p>
          <a:p>
            <a:endParaRPr lang="en-AU" b="1" i="1" dirty="0" smtClean="0"/>
          </a:p>
        </p:txBody>
      </p:sp>
    </p:spTree>
    <p:extLst>
      <p:ext uri="{BB962C8B-B14F-4D97-AF65-F5344CB8AC3E}">
        <p14:creationId xmlns:p14="http://schemas.microsoft.com/office/powerpoint/2010/main" val="348758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88640"/>
            <a:ext cx="9144000" cy="1080119"/>
          </a:xfrm>
        </p:spPr>
        <p:txBody>
          <a:bodyPr>
            <a:normAutofit/>
          </a:bodyPr>
          <a:lstStyle/>
          <a:p>
            <a:r>
              <a:rPr lang="en-AU" sz="3600" dirty="0" smtClean="0"/>
              <a:t>Societal expectations</a:t>
            </a:r>
            <a:endParaRPr lang="en-AU" sz="3600" dirty="0"/>
          </a:p>
        </p:txBody>
      </p:sp>
      <p:pic>
        <p:nvPicPr>
          <p:cNvPr id="1028" name="Picture 4" descr="F:\avetra slide\secure jo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176" y="4693249"/>
            <a:ext cx="2066408" cy="1549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04268" y="6163851"/>
            <a:ext cx="258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 smtClean="0"/>
              <a:t>Parents: Get children into a secure job.</a:t>
            </a:r>
            <a:endParaRPr lang="en-AU" b="1" dirty="0"/>
          </a:p>
        </p:txBody>
      </p:sp>
      <p:pic>
        <p:nvPicPr>
          <p:cNvPr id="1029" name="Picture 5" descr="F:\avetra slide\trade unions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045" y="3879365"/>
            <a:ext cx="2228111" cy="1671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8045" y="5612445"/>
            <a:ext cx="26302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 smtClean="0"/>
              <a:t>Trade unions: Improve working conditions through apprenticeships</a:t>
            </a:r>
            <a:endParaRPr lang="en-AU" b="1" dirty="0"/>
          </a:p>
        </p:txBody>
      </p:sp>
      <p:pic>
        <p:nvPicPr>
          <p:cNvPr id="1030" name="Picture 6" descr="F:\avetra slide\secure job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045" y="1131590"/>
            <a:ext cx="2286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21484" y="2954714"/>
            <a:ext cx="2278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 smtClean="0"/>
              <a:t>Countries: Solve youth unemployment</a:t>
            </a:r>
            <a:endParaRPr lang="en-AU" b="1" dirty="0"/>
          </a:p>
        </p:txBody>
      </p:sp>
      <p:pic>
        <p:nvPicPr>
          <p:cNvPr id="1031" name="Picture 7" descr="F:\avetra slide\addressing youth unrest and crim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3653" y="1071228"/>
            <a:ext cx="1917034" cy="1883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563653" y="3039240"/>
            <a:ext cx="19170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 smtClean="0"/>
              <a:t>Countries: Address youth disengagement</a:t>
            </a:r>
            <a:endParaRPr lang="en-AU" b="1" dirty="0"/>
          </a:p>
        </p:txBody>
      </p:sp>
      <p:sp>
        <p:nvSpPr>
          <p:cNvPr id="3" name="Oval 2"/>
          <p:cNvSpPr/>
          <p:nvPr/>
        </p:nvSpPr>
        <p:spPr>
          <a:xfrm>
            <a:off x="3059832" y="1412776"/>
            <a:ext cx="2914570" cy="330213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6" name="TextBox 5"/>
          <p:cNvSpPr txBox="1"/>
          <p:nvPr/>
        </p:nvSpPr>
        <p:spPr>
          <a:xfrm>
            <a:off x="2908255" y="1734385"/>
            <a:ext cx="30661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dirty="0" smtClean="0"/>
              <a:t>Apprentices</a:t>
            </a:r>
            <a:endParaRPr lang="en-AU" sz="3200" dirty="0"/>
          </a:p>
        </p:txBody>
      </p:sp>
      <p:pic>
        <p:nvPicPr>
          <p:cNvPr id="1027" name="Picture 3" descr="F:\avetra slide\Male apprentice\male 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318" y="2390733"/>
            <a:ext cx="1222009" cy="1830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:\avetra slide\Female apprentice\female 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2445" y="2390733"/>
            <a:ext cx="1644751" cy="109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109" y="4454978"/>
            <a:ext cx="1122061" cy="1674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606412" y="4451258"/>
            <a:ext cx="129066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/>
              <a:t>H</a:t>
            </a:r>
            <a:r>
              <a:rPr lang="en-AU" b="1" dirty="0" smtClean="0"/>
              <a:t>elp </a:t>
            </a:r>
            <a:r>
              <a:rPr lang="en-AU" b="1" dirty="0"/>
              <a:t>women and workers in the informal economy</a:t>
            </a:r>
          </a:p>
        </p:txBody>
      </p:sp>
    </p:spTree>
    <p:extLst>
      <p:ext uri="{BB962C8B-B14F-4D97-AF65-F5344CB8AC3E}">
        <p14:creationId xmlns:p14="http://schemas.microsoft.com/office/powerpoint/2010/main" val="284393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88640"/>
            <a:ext cx="9144000" cy="1080119"/>
          </a:xfrm>
        </p:spPr>
        <p:txBody>
          <a:bodyPr>
            <a:normAutofit/>
          </a:bodyPr>
          <a:lstStyle/>
          <a:p>
            <a:r>
              <a:rPr lang="en-AU" sz="3600" dirty="0" smtClean="0"/>
              <a:t>Economic expectations</a:t>
            </a:r>
            <a:endParaRPr lang="en-A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5724128" y="5975160"/>
            <a:ext cx="2927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 smtClean="0"/>
              <a:t>Companies: Improve productivity and profits</a:t>
            </a:r>
            <a:endParaRPr lang="en-A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63266" y="5982881"/>
            <a:ext cx="4100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 smtClean="0"/>
              <a:t>Countries: International Competitiveness</a:t>
            </a:r>
            <a:endParaRPr lang="en-A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79213" y="3201871"/>
            <a:ext cx="1999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 smtClean="0"/>
              <a:t>Companies: Develop future managers</a:t>
            </a:r>
            <a:endParaRPr lang="en-A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687632" y="2951859"/>
            <a:ext cx="19635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 smtClean="0"/>
              <a:t>Companies: A well trained workforce</a:t>
            </a:r>
            <a:endParaRPr lang="en-AU" b="1" dirty="0"/>
          </a:p>
        </p:txBody>
      </p:sp>
      <p:pic>
        <p:nvPicPr>
          <p:cNvPr id="1033" name="Picture 9" descr="F:\avetra slide\international competitvenes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46" y="4347340"/>
            <a:ext cx="2483165" cy="1701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F:\avetra slide\Develop future manager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40" y="1289006"/>
            <a:ext cx="2258733" cy="1912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F:\avetra slide\improve productivity 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008" y="4125201"/>
            <a:ext cx="274320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val 13"/>
          <p:cNvSpPr/>
          <p:nvPr/>
        </p:nvSpPr>
        <p:spPr>
          <a:xfrm>
            <a:off x="3029708" y="1700808"/>
            <a:ext cx="2878300" cy="367240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TextBox 14"/>
          <p:cNvSpPr txBox="1"/>
          <p:nvPr/>
        </p:nvSpPr>
        <p:spPr>
          <a:xfrm>
            <a:off x="2875466" y="2359920"/>
            <a:ext cx="3401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dirty="0" smtClean="0"/>
              <a:t>Apprentices</a:t>
            </a:r>
            <a:endParaRPr lang="en-AU" sz="3200" dirty="0"/>
          </a:p>
        </p:txBody>
      </p:sp>
      <p:pic>
        <p:nvPicPr>
          <p:cNvPr id="16" name="Picture 3" descr="F:\avetra slide\Male apprentice\male 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9708" y="2944694"/>
            <a:ext cx="1282395" cy="1920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F:\avetra slide\Female apprentice\female 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2103" y="2944694"/>
            <a:ext cx="1742570" cy="1161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avetra slide\10481735-people-with-workforce-chinese-flag-text-illustration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766" y="1281511"/>
            <a:ext cx="2278333" cy="1663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768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AU" sz="3200" i="1" dirty="0" smtClean="0"/>
              <a:t>Possible futures for the Indian apprenticeship system</a:t>
            </a:r>
            <a:r>
              <a:rPr lang="en-AU" sz="3200" dirty="0" smtClean="0"/>
              <a:t>: project for ILO &amp; World Bank Indian offices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1556792"/>
            <a:ext cx="8229600" cy="4525963"/>
          </a:xfrm>
        </p:spPr>
        <p:txBody>
          <a:bodyPr/>
          <a:lstStyle/>
          <a:p>
            <a:pPr eaLnBrk="1" hangingPunct="1"/>
            <a:r>
              <a:rPr lang="en-AU" sz="2400" dirty="0" smtClean="0"/>
              <a:t>To review international good practice in apprenticeships and workplace learning in a range of countries;</a:t>
            </a:r>
          </a:p>
          <a:p>
            <a:pPr eaLnBrk="1" hangingPunct="1"/>
            <a:r>
              <a:rPr lang="en-AU" sz="2400" dirty="0" smtClean="0"/>
              <a:t>To identify success factors to develop recommendations and key principles for a ‘model’ apprenticeship system;</a:t>
            </a:r>
          </a:p>
          <a:p>
            <a:pPr eaLnBrk="1" hangingPunct="1"/>
            <a:r>
              <a:rPr lang="en-AU" sz="2400" dirty="0" smtClean="0"/>
              <a:t>To review recent reports and literature on the formal apprenticeship system in India;</a:t>
            </a:r>
          </a:p>
          <a:p>
            <a:pPr eaLnBrk="1" hangingPunct="1"/>
            <a:r>
              <a:rPr lang="en-AU" sz="2400" dirty="0" smtClean="0"/>
              <a:t>To recommend options for future development of the Indian apprenticeship system.</a:t>
            </a:r>
          </a:p>
          <a:p>
            <a:pPr eaLnBrk="1" hangingPunct="1"/>
            <a:endParaRPr lang="en-AU" sz="2400" dirty="0" smtClean="0"/>
          </a:p>
          <a:p>
            <a:pPr eaLnBrk="1" hangingPunct="1"/>
            <a:r>
              <a:rPr lang="en-AU" sz="2200" i="1" dirty="0" smtClean="0"/>
              <a:t>Indian system very small for population, in a limited range of occupations, and in an economy that is mostly informal.</a:t>
            </a:r>
          </a:p>
        </p:txBody>
      </p:sp>
    </p:spTree>
    <p:extLst>
      <p:ext uri="{BB962C8B-B14F-4D97-AF65-F5344CB8AC3E}">
        <p14:creationId xmlns:p14="http://schemas.microsoft.com/office/powerpoint/2010/main" val="37207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Why might countries have small apprenticeship systems?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No tradition of apprenticeships;</a:t>
            </a:r>
          </a:p>
          <a:p>
            <a:r>
              <a:rPr lang="en-AU" dirty="0"/>
              <a:t>Low status of VET;</a:t>
            </a:r>
          </a:p>
          <a:p>
            <a:r>
              <a:rPr lang="en-AU" dirty="0" smtClean="0"/>
              <a:t>Poor reputation of existing system;</a:t>
            </a:r>
          </a:p>
          <a:p>
            <a:r>
              <a:rPr lang="en-AU" dirty="0" smtClean="0"/>
              <a:t>Overly bureaucratic system;</a:t>
            </a:r>
          </a:p>
          <a:p>
            <a:r>
              <a:rPr lang="en-AU" dirty="0" smtClean="0"/>
              <a:t>Limited to a narrow range of occupations</a:t>
            </a:r>
          </a:p>
          <a:p>
            <a:r>
              <a:rPr lang="en-AU" dirty="0" smtClean="0"/>
              <a:t>Limited to school-leavers; </a:t>
            </a:r>
          </a:p>
          <a:p>
            <a:r>
              <a:rPr lang="en-AU" dirty="0" smtClean="0"/>
              <a:t>Apprentices not paid enough or anything;</a:t>
            </a:r>
          </a:p>
          <a:p>
            <a:r>
              <a:rPr lang="en-AU" dirty="0" smtClean="0"/>
              <a:t>Large informal economy (not addressed in this paper)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9133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sz="3600" dirty="0" smtClean="0"/>
              <a:t>The project’s method: 1. International learnings on apprenticeship</a:t>
            </a:r>
            <a:endParaRPr lang="en-AU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8458"/>
            <a:ext cx="5816991" cy="2948694"/>
          </a:xfrm>
        </p:spPr>
        <p:txBody>
          <a:bodyPr>
            <a:normAutofit fontScale="85000" lnSpcReduction="20000"/>
          </a:bodyPr>
          <a:lstStyle/>
          <a:p>
            <a:r>
              <a:rPr lang="en-AU" sz="2100" b="1" dirty="0" smtClean="0"/>
              <a:t>Country case studies </a:t>
            </a:r>
            <a:r>
              <a:rPr lang="en-AU" sz="2100" dirty="0" smtClean="0"/>
              <a:t>on 11 countries’ apprenticeship systems, written to a specified format by a team of country experts, validated by in-country academic and government experts; </a:t>
            </a:r>
          </a:p>
          <a:p>
            <a:r>
              <a:rPr lang="en-AU" sz="2100" b="1" dirty="0" smtClean="0"/>
              <a:t>Cross case analysis </a:t>
            </a:r>
            <a:r>
              <a:rPr lang="en-AU" sz="2100" dirty="0" smtClean="0"/>
              <a:t>of the country case studies including a summary of the issues, strengths and weaknesses;</a:t>
            </a:r>
          </a:p>
          <a:p>
            <a:r>
              <a:rPr lang="en-AU" sz="2100" dirty="0" smtClean="0"/>
              <a:t>Development of a </a:t>
            </a:r>
            <a:r>
              <a:rPr lang="en-AU" sz="2100" b="1" dirty="0" smtClean="0"/>
              <a:t>framework for a model apprenticeship system</a:t>
            </a:r>
            <a:r>
              <a:rPr lang="en-AU" sz="2100" dirty="0" smtClean="0"/>
              <a:t>, including the identification of key features grouped under the headings engagement, quality, outcomes, and public policy </a:t>
            </a:r>
          </a:p>
          <a:p>
            <a:pPr marL="0" indent="0">
              <a:buNone/>
            </a:pPr>
            <a:r>
              <a:rPr lang="en-AU" sz="2100" dirty="0" smtClean="0"/>
              <a:t>   implications. </a:t>
            </a:r>
          </a:p>
          <a:p>
            <a:endParaRPr lang="en-AU" sz="2000" b="0" dirty="0"/>
          </a:p>
        </p:txBody>
      </p:sp>
      <p:pic>
        <p:nvPicPr>
          <p:cNvPr id="4" name="Picture 3" descr="http://montereybayareanews.com/wp-content/uploads/2012/08/production-line-W-282x30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74191" y="1420841"/>
            <a:ext cx="2412609" cy="257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http://www.sparksite.co.uk/client_assets/entry_sandbox/hair_and_beauty/hair-beauty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5544" y="3812344"/>
            <a:ext cx="1913209" cy="257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www.youth.gc.ca/img/jeunesse-youth/commun-common/sa_ag/sa_ag_600.jpg">
            <a:hlinkClick r:id="rId4" tgtFrame="_blank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34374" y="4652926"/>
            <a:ext cx="2644727" cy="1738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7110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4400" dirty="0" smtClean="0"/>
              <a:t>The countries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AU" sz="2800" dirty="0" smtClean="0"/>
              <a:t> More developed economies:</a:t>
            </a:r>
          </a:p>
          <a:p>
            <a:r>
              <a:rPr lang="en-AU" sz="2800" dirty="0" smtClean="0"/>
              <a:t>Australia, Canada, England, France, Germany, United States;</a:t>
            </a:r>
          </a:p>
          <a:p>
            <a:pPr>
              <a:buFont typeface="Wingdings" pitchFamily="2" charset="2"/>
              <a:buNone/>
            </a:pPr>
            <a:r>
              <a:rPr lang="en-AU" sz="2800" dirty="0" smtClean="0"/>
              <a:t>Less developed economies:</a:t>
            </a:r>
          </a:p>
          <a:p>
            <a:r>
              <a:rPr lang="en-AU" sz="2800" dirty="0" smtClean="0"/>
              <a:t>Egypt, Indonesia, South Africa, Turkey.</a:t>
            </a:r>
          </a:p>
          <a:p>
            <a:pPr>
              <a:buFont typeface="Wingdings" pitchFamily="2" charset="2"/>
              <a:buNone/>
            </a:pPr>
            <a:r>
              <a:rPr lang="en-AU" sz="2800" dirty="0" smtClean="0"/>
              <a:t>An Indian case study for comparison purposes</a:t>
            </a:r>
          </a:p>
          <a:p>
            <a:pPr>
              <a:spcBef>
                <a:spcPts val="800"/>
              </a:spcBef>
              <a:buNone/>
            </a:pPr>
            <a:r>
              <a:rPr lang="en-AU" sz="1800" dirty="0" smtClean="0"/>
              <a:t>Country experts: </a:t>
            </a:r>
            <a:r>
              <a:rPr lang="en-AU" sz="1800" dirty="0"/>
              <a:t>Linda Miller, AbouBakr Abdeen Badawi, M’hamed Dif,  Andreas Saniter,  Ludger Deitmer,  Bibhuti Roy, Nicolas Serriere,  </a:t>
            </a:r>
            <a:r>
              <a:rPr lang="en-AU" sz="1800" dirty="0" smtClean="0"/>
              <a:t>Salim </a:t>
            </a:r>
            <a:r>
              <a:rPr lang="en-AU" sz="1800" dirty="0"/>
              <a:t>Akoojee,  Özlem Ünlühisarcıklı, Robert Lerman.</a:t>
            </a:r>
            <a:endParaRPr lang="en-AU" sz="1800" dirty="0" smtClean="0"/>
          </a:p>
          <a:p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269456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>Emphasis on young people</a:t>
            </a:r>
            <a:endParaRPr lang="en-AU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spcAft>
                <a:spcPts val="600"/>
              </a:spcAft>
            </a:pPr>
            <a:endParaRPr lang="en-AU" sz="2000" b="1" dirty="0" smtClean="0">
              <a:latin typeface="Cambria"/>
              <a:ea typeface="Cambria"/>
              <a:cs typeface="Calibri"/>
            </a:endParaRPr>
          </a:p>
          <a:p>
            <a:pPr algn="ctr">
              <a:spcAft>
                <a:spcPts val="600"/>
              </a:spcAft>
              <a:buNone/>
            </a:pPr>
            <a:endParaRPr lang="en-AU" sz="2000" b="1" dirty="0" smtClean="0">
              <a:latin typeface="Cambria"/>
              <a:ea typeface="Cambria"/>
              <a:cs typeface="Calibri"/>
            </a:endParaRPr>
          </a:p>
          <a:p>
            <a:pPr algn="ctr">
              <a:spcAft>
                <a:spcPts val="600"/>
              </a:spcAft>
              <a:buNone/>
            </a:pPr>
            <a:endParaRPr lang="en-AU" sz="2000" b="1" dirty="0" smtClean="0">
              <a:latin typeface="Cambria"/>
              <a:ea typeface="Cambria"/>
              <a:cs typeface="Calibri"/>
            </a:endParaRPr>
          </a:p>
          <a:p>
            <a:pPr algn="ctr">
              <a:spcAft>
                <a:spcPts val="600"/>
              </a:spcAft>
              <a:buNone/>
            </a:pPr>
            <a:endParaRPr lang="en-AU" sz="2000" b="1" dirty="0" smtClean="0">
              <a:latin typeface="Cambria"/>
              <a:ea typeface="Cambria"/>
              <a:cs typeface="Calibri"/>
            </a:endParaRPr>
          </a:p>
          <a:p>
            <a:pPr algn="ctr">
              <a:spcAft>
                <a:spcPts val="600"/>
              </a:spcAft>
              <a:buNone/>
            </a:pPr>
            <a:endParaRPr lang="en-AU" sz="2000" b="1" dirty="0" smtClean="0">
              <a:latin typeface="Cambria"/>
              <a:ea typeface="Cambria"/>
              <a:cs typeface="Calibri"/>
            </a:endParaRPr>
          </a:p>
          <a:p>
            <a:pPr algn="ctr">
              <a:spcAft>
                <a:spcPts val="600"/>
              </a:spcAft>
              <a:buNone/>
            </a:pPr>
            <a:endParaRPr lang="en-AU" sz="2000" b="1" dirty="0" smtClean="0">
              <a:latin typeface="Cambria"/>
              <a:ea typeface="Cambria"/>
              <a:cs typeface="Calibri"/>
            </a:endParaRPr>
          </a:p>
          <a:p>
            <a:pPr algn="ctr">
              <a:spcAft>
                <a:spcPts val="600"/>
              </a:spcAft>
              <a:buNone/>
            </a:pPr>
            <a:endParaRPr lang="en-AU" sz="2000" b="1" dirty="0" smtClean="0">
              <a:latin typeface="Cambria"/>
              <a:ea typeface="Cambria"/>
              <a:cs typeface="Calibri"/>
            </a:endParaRPr>
          </a:p>
          <a:p>
            <a:pPr algn="ctr">
              <a:spcAft>
                <a:spcPts val="600"/>
              </a:spcAft>
              <a:buNone/>
            </a:pPr>
            <a:endParaRPr lang="en-AU" sz="2000" b="1" dirty="0" smtClean="0">
              <a:latin typeface="Cambria"/>
              <a:ea typeface="Cambria"/>
              <a:cs typeface="Calibri"/>
            </a:endParaRPr>
          </a:p>
          <a:p>
            <a:pPr algn="ctr">
              <a:spcAft>
                <a:spcPts val="600"/>
              </a:spcAft>
              <a:buNone/>
            </a:pPr>
            <a:endParaRPr lang="en-AU" sz="2000" b="1" dirty="0" smtClean="0">
              <a:latin typeface="Cambria"/>
              <a:ea typeface="Cambria"/>
              <a:cs typeface="Calibri"/>
            </a:endParaRPr>
          </a:p>
          <a:p>
            <a:pPr algn="ctr">
              <a:spcAft>
                <a:spcPts val="600"/>
              </a:spcAft>
              <a:buNone/>
            </a:pPr>
            <a:r>
              <a:rPr lang="en-AU" sz="2000" b="1" dirty="0" smtClean="0">
                <a:latin typeface="Cambria"/>
                <a:ea typeface="Cambria"/>
                <a:cs typeface="Calibri"/>
              </a:rPr>
              <a:t>Typology of availability of apprenticeships to adults and/or young people adults</a:t>
            </a:r>
            <a:endParaRPr lang="en-AU" sz="3200" dirty="0" smtClean="0">
              <a:latin typeface="Cambria"/>
              <a:ea typeface="Cambria"/>
              <a:cs typeface="Times New Roman"/>
            </a:endParaRPr>
          </a:p>
          <a:p>
            <a:endParaRPr lang="en-AU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966486337"/>
              </p:ext>
            </p:extLst>
          </p:nvPr>
        </p:nvGraphicFramePr>
        <p:xfrm>
          <a:off x="467544" y="1700808"/>
          <a:ext cx="6695256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27095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128</TotalTime>
  <Words>1225</Words>
  <Application>Microsoft Office PowerPoint</Application>
  <PresentationFormat>On-screen Show (4:3)</PresentationFormat>
  <Paragraphs>167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Clarity</vt:lpstr>
      <vt:lpstr>Good practice in apprenticeship systems: Evidence from an international study</vt:lpstr>
      <vt:lpstr>Apprenticeship-the silver bullet?</vt:lpstr>
      <vt:lpstr>Societal expectations</vt:lpstr>
      <vt:lpstr>Economic expectations</vt:lpstr>
      <vt:lpstr>Possible futures for the Indian apprenticeship system: project for ILO &amp; World Bank Indian offices</vt:lpstr>
      <vt:lpstr>Why might countries have small apprenticeship systems?</vt:lpstr>
      <vt:lpstr>The project’s method: 1. International learnings on apprenticeship</vt:lpstr>
      <vt:lpstr>The countries</vt:lpstr>
      <vt:lpstr> Emphasis on young people</vt:lpstr>
      <vt:lpstr>Degree of change in systems</vt:lpstr>
      <vt:lpstr>Expansion risks</vt:lpstr>
      <vt:lpstr>Expansion strategies 1: Systems</vt:lpstr>
      <vt:lpstr>Expansion strategies 2: Marketing</vt:lpstr>
      <vt:lpstr>Principles for a ‘model apprenticeship system’ – nine groupings</vt:lpstr>
      <vt:lpstr>Principles for a model system: Government structures and social partners</vt:lpstr>
      <vt:lpstr>Principles for a model system: Participation</vt:lpstr>
      <vt:lpstr>The promise: employers</vt:lpstr>
      <vt:lpstr>The promise: apprentices</vt:lpstr>
      <vt:lpstr>Public policy success measures</vt:lpstr>
      <vt:lpstr>Principles proposed for the Indian system</vt:lpstr>
      <vt:lpstr>Outcomes of the project: Change</vt:lpstr>
      <vt:lpstr>Recent Interest</vt:lpstr>
      <vt:lpstr>Contacts</vt:lpstr>
    </vt:vector>
  </TitlesOfParts>
  <Company>University of Ballarat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Society’s expectation</dc:title>
  <dc:creator>HP-8200</dc:creator>
  <cp:lastModifiedBy>University of Ballarat</cp:lastModifiedBy>
  <cp:revision>25</cp:revision>
  <cp:lastPrinted>2013-10-17T08:06:47Z</cp:lastPrinted>
  <dcterms:created xsi:type="dcterms:W3CDTF">2013-05-17T02:49:10Z</dcterms:created>
  <dcterms:modified xsi:type="dcterms:W3CDTF">2013-12-05T23:08:33Z</dcterms:modified>
</cp:coreProperties>
</file>